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29"/>
  </p:notesMasterIdLst>
  <p:sldIdLst>
    <p:sldId id="256" r:id="rId2"/>
    <p:sldId id="299" r:id="rId3"/>
    <p:sldId id="270" r:id="rId4"/>
    <p:sldId id="306" r:id="rId5"/>
    <p:sldId id="305" r:id="rId6"/>
    <p:sldId id="260" r:id="rId7"/>
    <p:sldId id="262" r:id="rId8"/>
    <p:sldId id="258" r:id="rId9"/>
    <p:sldId id="276" r:id="rId10"/>
    <p:sldId id="264" r:id="rId11"/>
    <p:sldId id="307" r:id="rId12"/>
    <p:sldId id="308" r:id="rId13"/>
    <p:sldId id="284" r:id="rId14"/>
    <p:sldId id="312" r:id="rId15"/>
    <p:sldId id="314" r:id="rId16"/>
    <p:sldId id="311" r:id="rId17"/>
    <p:sldId id="296" r:id="rId18"/>
    <p:sldId id="263" r:id="rId19"/>
    <p:sldId id="297" r:id="rId20"/>
    <p:sldId id="282" r:id="rId21"/>
    <p:sldId id="281" r:id="rId22"/>
    <p:sldId id="315" r:id="rId23"/>
    <p:sldId id="316" r:id="rId24"/>
    <p:sldId id="317" r:id="rId25"/>
    <p:sldId id="318" r:id="rId26"/>
    <p:sldId id="278" r:id="rId27"/>
    <p:sldId id="29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97FF254-315D-43B2-BFD9-C544BF55CA5D}">
          <p14:sldIdLst>
            <p14:sldId id="256"/>
          </p14:sldIdLst>
        </p14:section>
        <p14:section name="Introduction" id="{9B3401D6-71BB-4C8B-B1B6-4A16C0C05F4C}">
          <p14:sldIdLst>
            <p14:sldId id="299"/>
            <p14:sldId id="270"/>
            <p14:sldId id="306"/>
            <p14:sldId id="305"/>
            <p14:sldId id="260"/>
          </p14:sldIdLst>
        </p14:section>
        <p14:section name="Related Work" id="{59E626D8-FC9B-49A1-B85C-173A7FDF188F}">
          <p14:sldIdLst>
            <p14:sldId id="262"/>
            <p14:sldId id="258"/>
            <p14:sldId id="276"/>
          </p14:sldIdLst>
        </p14:section>
        <p14:section name="Design and Implementation" id="{41AFA315-9065-40B8-B2EA-61D149F501AA}">
          <p14:sldIdLst>
            <p14:sldId id="264"/>
            <p14:sldId id="307"/>
            <p14:sldId id="308"/>
            <p14:sldId id="284"/>
            <p14:sldId id="312"/>
            <p14:sldId id="314"/>
            <p14:sldId id="311"/>
            <p14:sldId id="296"/>
          </p14:sldIdLst>
        </p14:section>
        <p14:section name="Results and Evaluation" id="{C7684921-B7FB-4451-A60D-9B41EA409EC2}">
          <p14:sldIdLst>
            <p14:sldId id="263"/>
            <p14:sldId id="297"/>
            <p14:sldId id="282"/>
            <p14:sldId id="281"/>
          </p14:sldIdLst>
        </p14:section>
        <p14:section name="Bonus Slides" id="{CEE92DE4-54DD-4499-A8BE-CAE95A831DF9}">
          <p14:sldIdLst>
            <p14:sldId id="315"/>
            <p14:sldId id="316"/>
            <p14:sldId id="317"/>
            <p14:sldId id="318"/>
            <p14:sldId id="278"/>
            <p14:sldId id="29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6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3" autoAdjust="0"/>
    <p:restoredTop sz="64758" autoAdjust="0"/>
  </p:normalViewPr>
  <p:slideViewPr>
    <p:cSldViewPr snapToGrid="0">
      <p:cViewPr varScale="1">
        <p:scale>
          <a:sx n="47" d="100"/>
          <a:sy n="47" d="100"/>
        </p:scale>
        <p:origin x="702" y="5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46CA7E-C9C2-4B60-A7A4-52B31C7A9185}" type="datetimeFigureOut">
              <a:rPr lang="en-US" smtClean="0"/>
              <a:t>6/24/2014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FA1399-8467-4A41-8744-0C3FF6653B6B}" type="slidenum">
              <a:rPr lang="en-US" smtClean="0"/>
              <a:t>‹#›</a:t>
            </a:fld>
            <a:endParaRPr lang="en-US"/>
          </a:p>
        </p:txBody>
      </p:sp>
    </p:spTree>
    <p:extLst>
      <p:ext uri="{BB962C8B-B14F-4D97-AF65-F5344CB8AC3E}">
        <p14:creationId xmlns:p14="http://schemas.microsoft.com/office/powerpoint/2010/main" val="3516805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 my</a:t>
            </a:r>
            <a:r>
              <a:rPr lang="en-US" baseline="0" dirty="0" smtClean="0"/>
              <a:t> name is David Jacobs. Today I’m going to be talking about some work I did with </a:t>
            </a:r>
            <a:r>
              <a:rPr lang="en-US" baseline="0" dirty="0" err="1" smtClean="0"/>
              <a:t>Orazio</a:t>
            </a:r>
            <a:r>
              <a:rPr lang="en-US" baseline="0" dirty="0" smtClean="0"/>
              <a:t> Gallo and Kari </a:t>
            </a:r>
            <a:r>
              <a:rPr lang="en-US" baseline="0" dirty="0" err="1" smtClean="0"/>
              <a:t>Pulli</a:t>
            </a:r>
            <a:r>
              <a:rPr lang="en-US" baseline="0" dirty="0" smtClean="0"/>
              <a:t> on a new interactive photo viewing experience we call dynamic image stacks.</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1</a:t>
            </a:fld>
            <a:endParaRPr lang="en-US"/>
          </a:p>
        </p:txBody>
      </p:sp>
    </p:spTree>
    <p:extLst>
      <p:ext uri="{BB962C8B-B14F-4D97-AF65-F5344CB8AC3E}">
        <p14:creationId xmlns:p14="http://schemas.microsoft.com/office/powerpoint/2010/main" val="954639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I’ll talk about the specifics of our system and what it can do.</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10</a:t>
            </a:fld>
            <a:endParaRPr lang="en-US"/>
          </a:p>
        </p:txBody>
      </p:sp>
    </p:spTree>
    <p:extLst>
      <p:ext uri="{BB962C8B-B14F-4D97-AF65-F5344CB8AC3E}">
        <p14:creationId xmlns:p14="http://schemas.microsoft.com/office/powerpoint/2010/main" val="2319566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step</a:t>
            </a:r>
            <a:r>
              <a:rPr lang="en-US" baseline="0" dirty="0" smtClean="0"/>
              <a:t> is to capture a stack of images.</a:t>
            </a:r>
          </a:p>
          <a:p>
            <a:r>
              <a:rPr lang="en-US" baseline="0" dirty="0" smtClean="0"/>
              <a:t>We programmed an NVIDIA </a:t>
            </a:r>
            <a:r>
              <a:rPr lang="en-US" baseline="0" dirty="0" err="1" smtClean="0"/>
              <a:t>Tegra</a:t>
            </a:r>
            <a:r>
              <a:rPr lang="en-US" baseline="0" dirty="0" smtClean="0"/>
              <a:t> 3 tablet to capture a 4 by 4 focus exposure stack using the </a:t>
            </a:r>
            <a:r>
              <a:rPr lang="en-US" baseline="0" dirty="0" err="1" smtClean="0"/>
              <a:t>Fcam</a:t>
            </a:r>
            <a:r>
              <a:rPr lang="en-US" baseline="0" dirty="0" smtClean="0"/>
              <a:t> API.</a:t>
            </a:r>
          </a:p>
          <a:p>
            <a:endParaRPr lang="en-US" baseline="0" dirty="0" smtClean="0"/>
          </a:p>
          <a:p>
            <a:r>
              <a:rPr lang="en-US" baseline="0" dirty="0" smtClean="0"/>
              <a:t>As the photographer, you point the camera at the scene and hit the shutter button like you would any other camera app. </a:t>
            </a:r>
          </a:p>
          <a:p>
            <a:r>
              <a:rPr lang="en-US" baseline="0" dirty="0" smtClean="0"/>
              <a:t>The only difference is that behind the scenes the camera captures 16 images over a second or two, depending on the exposure times required.</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11</a:t>
            </a:fld>
            <a:endParaRPr lang="en-US"/>
          </a:p>
        </p:txBody>
      </p:sp>
    </p:spTree>
    <p:extLst>
      <p:ext uri="{BB962C8B-B14F-4D97-AF65-F5344CB8AC3E}">
        <p14:creationId xmlns:p14="http://schemas.microsoft.com/office/powerpoint/2010/main" val="3219705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soon as the capture</a:t>
            </a:r>
            <a:r>
              <a:rPr lang="en-US" baseline="0" dirty="0" smtClean="0"/>
              <a:t> is done, the stack is ready to be explored.</a:t>
            </a:r>
          </a:p>
          <a:p>
            <a:endParaRPr lang="en-US" baseline="0" dirty="0" smtClean="0"/>
          </a:p>
          <a:p>
            <a:r>
              <a:rPr lang="en-US" baseline="0" dirty="0" smtClean="0"/>
              <a:t>You’ve already seen most of the interaction, but this time we’ll go a little slower and spend some time talking about what’s going on under the hood for the different types of interaction.</a:t>
            </a:r>
          </a:p>
          <a:p>
            <a:endParaRPr lang="en-US" baseline="0" dirty="0" smtClean="0"/>
          </a:p>
          <a:p>
            <a:r>
              <a:rPr lang="en-US" baseline="0" dirty="0" smtClean="0"/>
              <a:t>First, let’s look at a basic tap. </a:t>
            </a:r>
          </a:p>
          <a:p>
            <a:r>
              <a:rPr lang="en-US" baseline="0" dirty="0" smtClean="0"/>
              <a:t>Suppose that a user taps right here.</a:t>
            </a:r>
          </a:p>
          <a:p>
            <a:r>
              <a:rPr lang="en-US" baseline="0" dirty="0" smtClean="0"/>
              <a:t>We can generally assume that action translates to “make this object look better”.</a:t>
            </a:r>
          </a:p>
          <a:p>
            <a:r>
              <a:rPr lang="en-US" baseline="0" dirty="0" smtClean="0"/>
              <a:t>This is trickier than you might think at first, as the capture process allows time for movement in both the scene and camera between frames.</a:t>
            </a:r>
          </a:p>
          <a:p>
            <a:endParaRPr lang="en-US" baseline="0" dirty="0" smtClean="0"/>
          </a:p>
          <a:p>
            <a:r>
              <a:rPr lang="en-US" baseline="0" dirty="0" smtClean="0"/>
              <a:t>For example, in this scene, the flower blows in the wind and the camera itself moves substantially. </a:t>
            </a:r>
          </a:p>
          <a:p>
            <a:r>
              <a:rPr lang="en-US" baseline="0" dirty="0" smtClean="0"/>
              <a:t>So if we were to just look at the pixels inside the red circle, we wouldn’t be able to do any fair comparisons to find the best picture of that flower.</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12</a:t>
            </a:fld>
            <a:endParaRPr lang="en-US"/>
          </a:p>
        </p:txBody>
      </p:sp>
    </p:spTree>
    <p:extLst>
      <p:ext uri="{BB962C8B-B14F-4D97-AF65-F5344CB8AC3E}">
        <p14:creationId xmlns:p14="http://schemas.microsoft.com/office/powerpoint/2010/main" val="700697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Let’s zoom in a bit to see this closer up. </a:t>
            </a:r>
          </a:p>
          <a:p>
            <a:r>
              <a:rPr lang="en-US" baseline="0" dirty="0" smtClean="0"/>
              <a:t>The originally selected patch is shown on the left most image. </a:t>
            </a:r>
          </a:p>
          <a:p>
            <a:r>
              <a:rPr lang="en-US" baseline="0" dirty="0" smtClean="0"/>
              <a:t>The red squares in the other images show patches with the same pixel coordinates, while the green squares show patches with the same semantic meaning. </a:t>
            </a:r>
          </a:p>
          <a:p>
            <a:r>
              <a:rPr lang="en-US" baseline="0" dirty="0" smtClean="0"/>
              <a:t>We need to find those green squares.</a:t>
            </a:r>
          </a:p>
          <a:p>
            <a:endParaRPr lang="en-US" baseline="0" dirty="0" smtClean="0"/>
          </a:p>
          <a:p>
            <a:r>
              <a:rPr lang="en-US" baseline="0" dirty="0" smtClean="0"/>
              <a:t>We do this in a two step process. </a:t>
            </a:r>
          </a:p>
          <a:p>
            <a:r>
              <a:rPr lang="en-US" baseline="0" dirty="0" smtClean="0"/>
              <a:t>First, we normalize for the exposure of the images using a histogram normalization operation,</a:t>
            </a:r>
          </a:p>
          <a:p>
            <a:r>
              <a:rPr lang="en-US" baseline="0" dirty="0" smtClean="0"/>
              <a:t>Then, we perform a brute force window search. Basically, we look at every patch in a small radius around the red square, subtract them from the query patch, and trying to find the patch with the smallest total difference.</a:t>
            </a:r>
          </a:p>
          <a:p>
            <a:endParaRPr lang="en-US" baseline="0" dirty="0" smtClean="0"/>
          </a:p>
          <a:p>
            <a:r>
              <a:rPr lang="en-US" baseline="0" dirty="0" smtClean="0"/>
              <a:t>This simple registration algorithm won’t yield pixel perfect correspondences, but for our purposes we don’t actually care.</a:t>
            </a:r>
          </a:p>
          <a:p>
            <a:r>
              <a:rPr lang="en-US" baseline="0" dirty="0" smtClean="0"/>
              <a:t>Recall that we aren’t trying to do any compositing, we just want to make sure we are doing a fair comparison. </a:t>
            </a:r>
          </a:p>
          <a:p>
            <a:r>
              <a:rPr lang="en-US" baseline="0" dirty="0" smtClean="0"/>
              <a:t>So long as the registration is accurate to within the radius of the user’s finger, she won’t be able to tell the difference anyway.</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13</a:t>
            </a:fld>
            <a:endParaRPr lang="en-US"/>
          </a:p>
        </p:txBody>
      </p:sp>
    </p:spTree>
    <p:extLst>
      <p:ext uri="{BB962C8B-B14F-4D97-AF65-F5344CB8AC3E}">
        <p14:creationId xmlns:p14="http://schemas.microsoft.com/office/powerpoint/2010/main" val="1898441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that we have comparable patches to look at, we</a:t>
            </a:r>
            <a:r>
              <a:rPr lang="en-US" baseline="0" dirty="0" smtClean="0"/>
              <a:t> need to figure out which one is the best for showing the object of interest. </a:t>
            </a:r>
          </a:p>
          <a:p>
            <a:endParaRPr lang="en-US" baseline="0" dirty="0" smtClean="0"/>
          </a:p>
          <a:p>
            <a:r>
              <a:rPr lang="en-US" baseline="0" dirty="0" smtClean="0"/>
              <a:t>Let’s start with figuring out the best exposure value.</a:t>
            </a:r>
          </a:p>
          <a:p>
            <a:endParaRPr lang="en-US" baseline="0" dirty="0" smtClean="0"/>
          </a:p>
          <a:p>
            <a:r>
              <a:rPr lang="en-US" baseline="0" dirty="0" smtClean="0"/>
              <a:t>Typically, an auto-exposure algorithm will work by looking at the histogram of the image, and try to find an exposure level which pushes the average gray level of the image towards 50%.</a:t>
            </a:r>
          </a:p>
          <a:p>
            <a:r>
              <a:rPr lang="en-US" baseline="0" dirty="0" smtClean="0"/>
              <a:t>The intention is to try to get as much of the image as possible into the regime in which the camera sensor works best.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middle of the range is best because low gray levels are dominated by noise, while pixel values near saturation suffer from sensor non-</a:t>
            </a:r>
            <a:r>
              <a:rPr lang="en-US" baseline="0" dirty="0" err="1" smtClean="0"/>
              <a:t>linearities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these histograms I’ve shown the mean pixel luminance as a red line, so this simple algorithm would say the middle picture is best exposed. </a:t>
            </a:r>
          </a:p>
          <a:p>
            <a:r>
              <a:rPr lang="en-US" baseline="0" dirty="0" smtClean="0"/>
              <a:t>As a photographer, I would agree. </a:t>
            </a:r>
          </a:p>
          <a:p>
            <a:r>
              <a:rPr lang="en-US" baseline="0" dirty="0" smtClean="0"/>
              <a:t>This scene isn’t particularly high dynamic range, so we can get good detail everywhere in a single picture: the sky is nice and bright without saturating, the fender has some nice color to it and isn’t obscured by glare.</a:t>
            </a:r>
          </a:p>
          <a:p>
            <a:endParaRPr lang="en-US" baseline="0" dirty="0" smtClean="0"/>
          </a:p>
          <a:p>
            <a:r>
              <a:rPr lang="en-US" baseline="0" dirty="0" smtClean="0"/>
              <a:t>So this works pretty well for full images, but let’s see what happens when we try the same approach on small patch of sky.</a:t>
            </a:r>
          </a:p>
          <a:p>
            <a:r>
              <a:rPr lang="en-US" baseline="0" dirty="0" smtClean="0"/>
              <a:t>You’ll notice that the histogram of a small patch is very different from a full image, blindly applying the same algorithm would result in picking the left image, which underexposes the sky.</a:t>
            </a:r>
          </a:p>
          <a:p>
            <a:r>
              <a:rPr lang="en-US" baseline="0" dirty="0" smtClean="0"/>
              <a:t>Similarly, comparing the histograms of a fender image patch overexposes that part of the scene. </a:t>
            </a:r>
          </a:p>
          <a:p>
            <a:endParaRPr lang="en-US" baseline="0" dirty="0" smtClean="0"/>
          </a:p>
          <a:p>
            <a:r>
              <a:rPr lang="en-US" baseline="0" dirty="0" smtClean="0"/>
              <a:t>We solve this problem by estimating the correct gray level of an image patch to be closer to the histogram normalized gray level. So if an patch is really bright or dark compared to the rest of the scene, it will stay that way when </a:t>
            </a:r>
            <a:r>
              <a:rPr lang="en-US" baseline="0" dirty="0" err="1" smtClean="0"/>
              <a:t>autoexposed</a:t>
            </a:r>
            <a:r>
              <a:rPr lang="en-US" baseline="0" dirty="0" smtClean="0"/>
              <a:t>. </a:t>
            </a:r>
          </a:p>
          <a:p>
            <a:r>
              <a:rPr lang="en-US" baseline="0" dirty="0" smtClean="0"/>
              <a:t>In this case, our algorithm would choose the center image for both image patches.</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14</a:t>
            </a:fld>
            <a:endParaRPr lang="en-US"/>
          </a:p>
        </p:txBody>
      </p:sp>
    </p:spTree>
    <p:extLst>
      <p:ext uri="{BB962C8B-B14F-4D97-AF65-F5344CB8AC3E}">
        <p14:creationId xmlns:p14="http://schemas.microsoft.com/office/powerpoint/2010/main" val="18907427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Once we’ve found the best exposure, we need to select the best focused image with that exposure value.</a:t>
            </a:r>
          </a:p>
          <a:p>
            <a:endParaRPr lang="en-US" baseline="0" dirty="0" smtClean="0"/>
          </a:p>
          <a:p>
            <a:r>
              <a:rPr lang="en-US" baseline="0" dirty="0" smtClean="0"/>
              <a:t>In order to evaluate focus, we just filter the patches with a </a:t>
            </a:r>
            <a:r>
              <a:rPr lang="en-US" baseline="0" dirty="0" err="1" smtClean="0"/>
              <a:t>Laplacian</a:t>
            </a:r>
            <a:r>
              <a:rPr lang="en-US" baseline="0" dirty="0" smtClean="0"/>
              <a:t> kernel to get contrast images, then simply sum up the patches to get contrast scores. </a:t>
            </a:r>
          </a:p>
          <a:p>
            <a:r>
              <a:rPr lang="en-US" baseline="0" dirty="0" smtClean="0"/>
              <a:t>More contrast means better focus, pretty simple.</a:t>
            </a:r>
          </a:p>
          <a:p>
            <a:endParaRPr lang="en-US" baseline="0" dirty="0" smtClean="0"/>
          </a:p>
          <a:p>
            <a:r>
              <a:rPr lang="en-US" baseline="0" dirty="0" smtClean="0"/>
              <a:t>Once we’ve chosen our patch, we update the screen and wait for the next interaction.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15</a:t>
            </a:fld>
            <a:endParaRPr lang="en-US"/>
          </a:p>
        </p:txBody>
      </p:sp>
    </p:spTree>
    <p:extLst>
      <p:ext uri="{BB962C8B-B14F-4D97-AF65-F5344CB8AC3E}">
        <p14:creationId xmlns:p14="http://schemas.microsoft.com/office/powerpoint/2010/main" val="1083741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example, let’s say you tap on these trees in the background.</a:t>
            </a:r>
          </a:p>
          <a:p>
            <a:r>
              <a:rPr lang="en-US" baseline="0" dirty="0" smtClean="0"/>
              <a:t>It focuses them properly, and exposes them reasonably well.</a:t>
            </a:r>
          </a:p>
          <a:p>
            <a:r>
              <a:rPr lang="en-US" baseline="0" dirty="0" smtClean="0"/>
              <a:t>The sky doesn’t look very good, and there isn’t much detail in the trees anyway, so let’s make this a silhouette instead.</a:t>
            </a:r>
          </a:p>
          <a:p>
            <a:r>
              <a:rPr lang="en-US" baseline="0" dirty="0" smtClean="0"/>
              <a:t>We do a long tap to bring up the detailed controls,</a:t>
            </a:r>
          </a:p>
          <a:p>
            <a:r>
              <a:rPr lang="en-US" baseline="0" dirty="0" smtClean="0"/>
              <a:t>Then change the exposure setting.</a:t>
            </a:r>
          </a:p>
          <a:p>
            <a:r>
              <a:rPr lang="en-US" dirty="0" smtClean="0"/>
              <a:t>This creates</a:t>
            </a:r>
            <a:r>
              <a:rPr lang="en-US" baseline="0" dirty="0" smtClean="0"/>
              <a:t> a control point, which has an bilateral area of influence around it, which means anything nearby with a similar color to the control point. </a:t>
            </a:r>
          </a:p>
          <a:p>
            <a:r>
              <a:rPr lang="en-US" baseline="0" dirty="0" smtClean="0"/>
              <a:t>In this case, everything in red is close enough to the control point that we’ll borrow the parameters that were set there.</a:t>
            </a:r>
          </a:p>
          <a:p>
            <a:r>
              <a:rPr lang="en-US" dirty="0" smtClean="0"/>
              <a:t>If we tap</a:t>
            </a:r>
            <a:r>
              <a:rPr lang="en-US" baseline="0" dirty="0" smtClean="0"/>
              <a:t> somewhere in the black, like the flower over on the right side, we’ll just default to the normal heuristics.</a:t>
            </a:r>
          </a:p>
          <a:p>
            <a:r>
              <a:rPr lang="en-US" baseline="0" dirty="0" smtClean="0"/>
              <a:t>But, when we tap back to where we were before, the app remembers the old settings and keeps the sunset well exposed.</a:t>
            </a:r>
          </a:p>
          <a:p>
            <a:endParaRPr lang="en-US" baseline="0" dirty="0" smtClean="0"/>
          </a:p>
          <a:p>
            <a:r>
              <a:rPr lang="en-US" dirty="0" smtClean="0"/>
              <a:t>Using these kinds of interactions,</a:t>
            </a:r>
            <a:r>
              <a:rPr lang="en-US" baseline="0" dirty="0" smtClean="0"/>
              <a:t> an artist can create many control points to completely determine the viewing experience for herself or for others.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16</a:t>
            </a:fld>
            <a:endParaRPr lang="en-US"/>
          </a:p>
        </p:txBody>
      </p:sp>
    </p:spTree>
    <p:extLst>
      <p:ext uri="{BB962C8B-B14F-4D97-AF65-F5344CB8AC3E}">
        <p14:creationId xmlns:p14="http://schemas.microsoft.com/office/powerpoint/2010/main" val="65477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last point actually brings up another aspect of our system. </a:t>
            </a:r>
          </a:p>
          <a:p>
            <a:endParaRPr lang="en-US" dirty="0" smtClean="0"/>
          </a:p>
          <a:p>
            <a:r>
              <a:rPr lang="en-US" dirty="0" smtClean="0"/>
              <a:t>While providing a means to interactively explore a scene is exciting for viewers, there are situations</a:t>
            </a:r>
            <a:r>
              <a:rPr lang="en-US" baseline="0" dirty="0" smtClean="0"/>
              <a:t> in which interaction is not possible or wholly desirable.</a:t>
            </a:r>
          </a:p>
          <a:p>
            <a:r>
              <a:rPr lang="en-US" baseline="0" dirty="0" smtClean="0"/>
              <a:t>For instance,  a photographer may have a specific feeling or aesthetic in mind when he or she created the photograph and would not want the viewer to deviate too far from that vision. </a:t>
            </a:r>
          </a:p>
          <a:p>
            <a:endParaRPr lang="en-US" baseline="0" dirty="0" smtClean="0"/>
          </a:p>
          <a:p>
            <a:r>
              <a:rPr lang="en-US" baseline="0" dirty="0" smtClean="0"/>
              <a:t>In these situations, we can treat our system as a tool for creating what we call a dynamic stack tour  of a scene, a short animation that guides the viewer through the parameter space of the stack. </a:t>
            </a:r>
          </a:p>
          <a:p>
            <a:r>
              <a:rPr lang="en-US" baseline="0" dirty="0" smtClean="0"/>
              <a:t>In this respect, all of the demonstrations you’ve seen in this presentation can be considered to be a form of dynamic tour. </a:t>
            </a:r>
          </a:p>
          <a:p>
            <a:endParaRPr lang="en-US" baseline="0" dirty="0" smtClean="0"/>
          </a:p>
          <a:p>
            <a:r>
              <a:rPr lang="en-US" baseline="0" dirty="0" smtClean="0"/>
              <a:t>We can apply a similar principle to single images as well to create a dynamic print. </a:t>
            </a:r>
          </a:p>
          <a:p>
            <a:r>
              <a:rPr lang="en-US" baseline="0" dirty="0" smtClean="0"/>
              <a:t>Here we show a dynamic print constructed from a modified version of our app where the stack images are multiple interpretations of a single RAW image file. </a:t>
            </a:r>
          </a:p>
          <a:p>
            <a:r>
              <a:rPr lang="en-US" baseline="0" dirty="0" smtClean="0"/>
              <a:t>In this print, the artist wanted to draw attention to the subject’s face by </a:t>
            </a:r>
            <a:r>
              <a:rPr lang="en-US" baseline="0" dirty="0" err="1" smtClean="0"/>
              <a:t>desaturating</a:t>
            </a:r>
            <a:r>
              <a:rPr lang="en-US" baseline="0" dirty="0" smtClean="0"/>
              <a:t> the background and boosting the contrast.</a:t>
            </a:r>
          </a:p>
        </p:txBody>
      </p:sp>
      <p:sp>
        <p:nvSpPr>
          <p:cNvPr id="4" name="Slide Number Placeholder 3"/>
          <p:cNvSpPr>
            <a:spLocks noGrp="1"/>
          </p:cNvSpPr>
          <p:nvPr>
            <p:ph type="sldNum" sz="quarter" idx="10"/>
          </p:nvPr>
        </p:nvSpPr>
        <p:spPr/>
        <p:txBody>
          <a:bodyPr/>
          <a:lstStyle/>
          <a:p>
            <a:fld id="{92FA1399-8467-4A41-8744-0C3FF6653B6B}" type="slidenum">
              <a:rPr lang="en-US" smtClean="0"/>
              <a:t>17</a:t>
            </a:fld>
            <a:endParaRPr lang="en-US"/>
          </a:p>
        </p:txBody>
      </p:sp>
    </p:spTree>
    <p:extLst>
      <p:ext uri="{BB962C8B-B14F-4D97-AF65-F5344CB8AC3E}">
        <p14:creationId xmlns:p14="http://schemas.microsoft.com/office/powerpoint/2010/main" val="421192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evaluate our system, we performed an informal user study with our tablet application. </a:t>
            </a:r>
          </a:p>
          <a:p>
            <a:r>
              <a:rPr lang="en-US" baseline="0" dirty="0" smtClean="0"/>
              <a:t>We had 14 participants ranging in experience from novices to professional photographers.</a:t>
            </a:r>
          </a:p>
          <a:p>
            <a:r>
              <a:rPr lang="en-US" baseline="0" dirty="0" smtClean="0"/>
              <a:t>In general, the responses were positive, but the more experienced photographers were reluctant to let their viewers choose the way they experienced the photograph. They did, however, seem to like the idea of dynamic prints and more carefully guided tours through the stacks.</a:t>
            </a:r>
          </a:p>
        </p:txBody>
      </p:sp>
      <p:sp>
        <p:nvSpPr>
          <p:cNvPr id="4" name="Slide Number Placeholder 3"/>
          <p:cNvSpPr>
            <a:spLocks noGrp="1"/>
          </p:cNvSpPr>
          <p:nvPr>
            <p:ph type="sldNum" sz="quarter" idx="10"/>
          </p:nvPr>
        </p:nvSpPr>
        <p:spPr/>
        <p:txBody>
          <a:bodyPr/>
          <a:lstStyle/>
          <a:p>
            <a:fld id="{92FA1399-8467-4A41-8744-0C3FF6653B6B}" type="slidenum">
              <a:rPr lang="en-US" smtClean="0"/>
              <a:t>19</a:t>
            </a:fld>
            <a:endParaRPr lang="en-US"/>
          </a:p>
        </p:txBody>
      </p:sp>
    </p:spTree>
    <p:extLst>
      <p:ext uri="{BB962C8B-B14F-4D97-AF65-F5344CB8AC3E}">
        <p14:creationId xmlns:p14="http://schemas.microsoft.com/office/powerpoint/2010/main" val="721405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wrap up, I’d like to take a moment</a:t>
            </a:r>
            <a:r>
              <a:rPr lang="en-US" baseline="0" dirty="0" smtClean="0"/>
              <a:t> to talk about the limitations of our work and where we think it can go in the future.</a:t>
            </a:r>
          </a:p>
          <a:p>
            <a:endParaRPr lang="en-US" baseline="0" dirty="0" smtClean="0"/>
          </a:p>
          <a:p>
            <a:r>
              <a:rPr lang="en-US" baseline="0" dirty="0" smtClean="0"/>
              <a:t>Since we capture our images sequentially, the potential for scene or camera movement is high, especially for active subjects like athletes or toddlers.</a:t>
            </a:r>
          </a:p>
          <a:p>
            <a:r>
              <a:rPr lang="en-US" baseline="0" dirty="0" smtClean="0"/>
              <a:t>In practice, however, this doesn’t seem to be a concern for most users. Among those who participated in our study, only a few even mentioned the inter-frame motion without prompting, and none said it was objectionable.</a:t>
            </a:r>
          </a:p>
          <a:p>
            <a:r>
              <a:rPr lang="en-US" baseline="0" dirty="0" smtClean="0"/>
              <a:t>This implies our decision to trade off temporal resolution for better single image quality was a good one.</a:t>
            </a:r>
          </a:p>
          <a:p>
            <a:endParaRPr lang="en-US" baseline="0" dirty="0" smtClean="0"/>
          </a:p>
          <a:p>
            <a:r>
              <a:rPr lang="en-US" baseline="0" dirty="0" smtClean="0"/>
              <a:t>One unexpected challenge we encountered was a cultural one. </a:t>
            </a:r>
          </a:p>
          <a:p>
            <a:r>
              <a:rPr lang="en-US" baseline="0" dirty="0" smtClean="0"/>
              <a:t>Many of the people we showed our system to had trouble understanding that the interaction itself was the final product, rather than being a tool for selecting the “best” photograph.</a:t>
            </a:r>
          </a:p>
          <a:p>
            <a:r>
              <a:rPr lang="en-US" baseline="0" dirty="0" smtClean="0"/>
              <a:t>Going forward, we need to figure out how to teach people to think about photography in a fundamentally different way.</a:t>
            </a:r>
          </a:p>
          <a:p>
            <a:r>
              <a:rPr lang="en-US" baseline="0" dirty="0" smtClean="0"/>
              <a:t>Luckily, we’re not alone here.</a:t>
            </a:r>
          </a:p>
          <a:p>
            <a:r>
              <a:rPr lang="en-US" baseline="0" dirty="0" smtClean="0"/>
              <a:t>Companies like </a:t>
            </a:r>
            <a:r>
              <a:rPr lang="en-US" baseline="0" dirty="0" err="1" smtClean="0"/>
              <a:t>Lytro</a:t>
            </a:r>
            <a:r>
              <a:rPr lang="en-US" baseline="0" dirty="0" smtClean="0"/>
              <a:t> and now Google with it’s synthetic refocusing feature are starting to introduce dynamic </a:t>
            </a:r>
            <a:r>
              <a:rPr lang="en-US" baseline="0" dirty="0" err="1" smtClean="0"/>
              <a:t>photoviewing</a:t>
            </a:r>
            <a:r>
              <a:rPr lang="en-US" baseline="0" dirty="0" smtClean="0"/>
              <a:t> to the general public and are being received well.</a:t>
            </a:r>
          </a:p>
          <a:p>
            <a:endParaRPr lang="en-US" baseline="0" dirty="0" smtClean="0"/>
          </a:p>
          <a:p>
            <a:r>
              <a:rPr lang="en-US" baseline="0" dirty="0" smtClean="0"/>
              <a:t>Lastly, going forward we would like to further explore a gaze-directed version of dynamic stacks. We’ve experimented with this a little bit on a desktop version of our app and an off the shelf gaze-tracker. It behaves more or less like you would expect: as you look around the scene adapts to your gaze. One difficulty here is what is often called the </a:t>
            </a:r>
            <a:r>
              <a:rPr lang="en-US" baseline="0" dirty="0" err="1" smtClean="0"/>
              <a:t>midas</a:t>
            </a:r>
            <a:r>
              <a:rPr lang="en-US" baseline="0" dirty="0" smtClean="0"/>
              <a:t> touch problem. It’s easy to accidentally trigger transitions between interpretations of the scene, since we’re not really used to being disciplined about controlling where we look. Getting around this </a:t>
            </a:r>
            <a:r>
              <a:rPr lang="en-US" baseline="0" dirty="0" err="1" smtClean="0"/>
              <a:t>midas</a:t>
            </a:r>
            <a:r>
              <a:rPr lang="en-US" baseline="0" dirty="0" smtClean="0"/>
              <a:t> touch problem, maybe with a combination of touch and gaze gestures, will make for interesting future work.</a:t>
            </a:r>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20</a:t>
            </a:fld>
            <a:endParaRPr lang="en-US"/>
          </a:p>
        </p:txBody>
      </p:sp>
    </p:spTree>
    <p:extLst>
      <p:ext uri="{BB962C8B-B14F-4D97-AF65-F5344CB8AC3E}">
        <p14:creationId xmlns:p14="http://schemas.microsoft.com/office/powerpoint/2010/main" val="132327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last five years or so the rise of the smart phone has wildly changed the way people create and consume</a:t>
            </a:r>
            <a:r>
              <a:rPr lang="en-US" baseline="0" dirty="0" smtClean="0"/>
              <a:t> media.</a:t>
            </a:r>
          </a:p>
          <a:p>
            <a:r>
              <a:rPr lang="en-US" baseline="0" dirty="0" smtClean="0"/>
              <a:t>One interesting consequence of this event is that now cameras are ubiquitous and attached to surprisingly powerful portable computers.</a:t>
            </a:r>
          </a:p>
          <a:p>
            <a:r>
              <a:rPr lang="en-US" baseline="0" dirty="0" smtClean="0"/>
              <a:t>This is particularly exciting for researchers like myself as it’s finally possible to get computational photography out of the lab and into the hands of the general public. </a:t>
            </a:r>
          </a:p>
          <a:p>
            <a:endParaRPr lang="en-US"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2</a:t>
            </a:fld>
            <a:endParaRPr lang="en-US"/>
          </a:p>
        </p:txBody>
      </p:sp>
    </p:spTree>
    <p:extLst>
      <p:ext uri="{BB962C8B-B14F-4D97-AF65-F5344CB8AC3E}">
        <p14:creationId xmlns:p14="http://schemas.microsoft.com/office/powerpoint/2010/main" val="284049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computational photography technique that’s become quite popular on mobile devices is high dynamic range imaging. </a:t>
            </a:r>
          </a:p>
          <a:p>
            <a:endParaRPr lang="en-US" baseline="0" dirty="0" smtClean="0"/>
          </a:p>
          <a:p>
            <a:pPr algn="l"/>
            <a:r>
              <a:rPr lang="en-US" baseline="0" dirty="0" smtClean="0"/>
              <a:t>The dynamic range of a scene is the ratio between the </a:t>
            </a:r>
            <a:r>
              <a:rPr lang="en-US" baseline="0" dirty="0" err="1" smtClean="0"/>
              <a:t>luminances</a:t>
            </a:r>
            <a:r>
              <a:rPr lang="en-US" baseline="0" dirty="0" smtClean="0"/>
              <a:t> of its brightest and darkest parts. </a:t>
            </a:r>
          </a:p>
          <a:p>
            <a:r>
              <a:rPr lang="en-US" baseline="0" dirty="0" smtClean="0"/>
              <a:t>For many scenes, this ratio is too large to be captured in a single photograph. </a:t>
            </a:r>
          </a:p>
          <a:p>
            <a:endParaRPr lang="en-US" baseline="0" dirty="0" smtClean="0"/>
          </a:p>
          <a:p>
            <a:r>
              <a:rPr lang="en-US" baseline="0" dirty="0" smtClean="0"/>
              <a:t>For example, in this scene, I can tell the camera to take a long exposure, so the flower in the foreground can be seen clearly, but contains no useful information where the sky gets saturated. </a:t>
            </a:r>
          </a:p>
          <a:p>
            <a:endParaRPr lang="en-US" baseline="0" dirty="0" smtClean="0"/>
          </a:p>
          <a:p>
            <a:r>
              <a:rPr lang="en-US" baseline="0" dirty="0" smtClean="0"/>
              <a:t>If I instead try to get the sky well exposed, I end up with the foreground too dark to see clearly. </a:t>
            </a:r>
          </a:p>
        </p:txBody>
      </p:sp>
      <p:sp>
        <p:nvSpPr>
          <p:cNvPr id="4" name="Slide Number Placeholder 3"/>
          <p:cNvSpPr>
            <a:spLocks noGrp="1"/>
          </p:cNvSpPr>
          <p:nvPr>
            <p:ph type="sldNum" sz="quarter" idx="10"/>
          </p:nvPr>
        </p:nvSpPr>
        <p:spPr/>
        <p:txBody>
          <a:bodyPr/>
          <a:lstStyle/>
          <a:p>
            <a:fld id="{92FA1399-8467-4A41-8744-0C3FF6653B6B}" type="slidenum">
              <a:rPr lang="en-US" smtClean="0"/>
              <a:t>22</a:t>
            </a:fld>
            <a:endParaRPr lang="en-US"/>
          </a:p>
        </p:txBody>
      </p:sp>
    </p:spTree>
    <p:extLst>
      <p:ext uri="{BB962C8B-B14F-4D97-AF65-F5344CB8AC3E}">
        <p14:creationId xmlns:p14="http://schemas.microsoft.com/office/powerpoint/2010/main" val="2646942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typical computational</a:t>
            </a:r>
            <a:r>
              <a:rPr lang="en-US" baseline="0" dirty="0" smtClean="0"/>
              <a:t> photography solution to this problem is to capture two or more pictures at different exposure levels and then try to combine the information from the low bit-depth pictures to create a high bit-depth radiance map.</a:t>
            </a:r>
          </a:p>
          <a:p>
            <a:endParaRPr lang="en-US" baseline="0" dirty="0" smtClean="0"/>
          </a:p>
          <a:p>
            <a:r>
              <a:rPr lang="en-US" baseline="0" dirty="0" smtClean="0"/>
              <a:t>So now we have a representation of the scene with good information across all illumination levels. </a:t>
            </a:r>
          </a:p>
          <a:p>
            <a:r>
              <a:rPr lang="en-US" baseline="0" dirty="0" smtClean="0"/>
              <a:t>The catch is that the high bit depth image can’t be displayed directly on a low bit depth LCD display or by a photo printer.</a:t>
            </a:r>
          </a:p>
          <a:p>
            <a:r>
              <a:rPr lang="en-US" baseline="0" dirty="0" smtClean="0"/>
              <a:t>Before we can do that, we need to squeeze the 16- or however many bits of the radiance map down into a regular 8-bit image. </a:t>
            </a:r>
          </a:p>
          <a:p>
            <a:endParaRPr lang="en-US" baseline="0" dirty="0" smtClean="0"/>
          </a:p>
          <a:p>
            <a:r>
              <a:rPr lang="en-US" baseline="0" dirty="0" smtClean="0"/>
              <a:t>This process is called </a:t>
            </a:r>
            <a:r>
              <a:rPr lang="en-US" baseline="0" dirty="0" err="1" smtClean="0"/>
              <a:t>tonemapping</a:t>
            </a:r>
            <a:r>
              <a:rPr lang="en-US" baseline="0" dirty="0" smtClean="0"/>
              <a:t>, and usually involves sacrificing some global contrast, resulting in an image with detail everywhere, somewhat obscured by a grey haze.</a:t>
            </a:r>
          </a:p>
          <a:p>
            <a:endParaRPr lang="en-US" baseline="0" dirty="0" smtClean="0"/>
          </a:p>
          <a:p>
            <a:r>
              <a:rPr lang="en-US" baseline="0" dirty="0" smtClean="0"/>
              <a:t>**Which </a:t>
            </a:r>
            <a:r>
              <a:rPr lang="en-US" baseline="0" dirty="0" err="1" smtClean="0"/>
              <a:t>tonemapper</a:t>
            </a:r>
            <a:r>
              <a:rPr lang="en-US" baseline="0" dirty="0" smtClean="0"/>
              <a:t> is this?</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23</a:t>
            </a:fld>
            <a:endParaRPr lang="en-US"/>
          </a:p>
        </p:txBody>
      </p:sp>
    </p:spTree>
    <p:extLst>
      <p:ext uri="{BB962C8B-B14F-4D97-AF65-F5344CB8AC3E}">
        <p14:creationId xmlns:p14="http://schemas.microsoft.com/office/powerpoint/2010/main" val="636836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popular technique takes the same basic idea and instead applies it to the focus dimension instead of exposure. </a:t>
            </a:r>
          </a:p>
          <a:p>
            <a:endParaRPr lang="en-US" baseline="0" dirty="0" smtClean="0"/>
          </a:p>
          <a:p>
            <a:r>
              <a:rPr lang="en-US" baseline="0" dirty="0" smtClean="0"/>
              <a:t>You take a stack of images with the camera focused different distances, then combine them all to create a single picture with everything in focus. </a:t>
            </a:r>
          </a:p>
          <a:p>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24</a:t>
            </a:fld>
            <a:endParaRPr lang="en-US"/>
          </a:p>
        </p:txBody>
      </p:sp>
    </p:spTree>
    <p:extLst>
      <p:ext uri="{BB962C8B-B14F-4D97-AF65-F5344CB8AC3E}">
        <p14:creationId xmlns:p14="http://schemas.microsoft.com/office/powerpoint/2010/main" val="3326279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a:t>
            </a:r>
            <a:r>
              <a:rPr lang="en-US" baseline="0" dirty="0" smtClean="0"/>
              <a:t> popular technique takes the same basic idea and instead applies it to the focus dimension instead of exposure. </a:t>
            </a:r>
          </a:p>
          <a:p>
            <a:endParaRPr lang="en-US" baseline="0" dirty="0" smtClean="0"/>
          </a:p>
          <a:p>
            <a:r>
              <a:rPr lang="en-US" baseline="0" dirty="0" smtClean="0"/>
              <a:t>You take a stack of images with the camera focused different distances, then combine them all to create a single picture with everything in focus. </a:t>
            </a:r>
          </a:p>
          <a:p>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25</a:t>
            </a:fld>
            <a:endParaRPr lang="en-US"/>
          </a:p>
        </p:txBody>
      </p:sp>
    </p:spTree>
    <p:extLst>
      <p:ext uri="{BB962C8B-B14F-4D97-AF65-F5344CB8AC3E}">
        <p14:creationId xmlns:p14="http://schemas.microsoft.com/office/powerpoint/2010/main" val="3248603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Finally, I’ll mention the </a:t>
            </a:r>
            <a:r>
              <a:rPr lang="en-US" baseline="0" dirty="0" err="1" smtClean="0"/>
              <a:t>gigapixel</a:t>
            </a:r>
            <a:r>
              <a:rPr lang="en-US" baseline="0" dirty="0" smtClean="0"/>
              <a:t> image viewer by Kopf et al. in 2007. In this case, showing the entirety of the image is impractical due to the huge? scale of the image data involved. </a:t>
            </a:r>
          </a:p>
          <a:p>
            <a:r>
              <a:rPr lang="en-US" baseline="0" dirty="0" smtClean="0"/>
              <a:t>Their viewer is designed to produce the best image it can for a given region of interest.</a:t>
            </a:r>
          </a:p>
          <a:p>
            <a:endParaRPr lang="en-US" baseline="0" dirty="0" smtClean="0"/>
          </a:p>
          <a:p>
            <a:endParaRPr lang="en-US" baseline="0" dirty="0" smtClean="0"/>
          </a:p>
          <a:p>
            <a:r>
              <a:rPr lang="en-US" baseline="0" dirty="0" smtClean="0"/>
              <a:t>The common theme here is that certain kinds of image content benefit greatly from dynamic, interactive viewing interfaces. Our work continues in this same vein, specializing in exploring focus-exposure stacks.</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26</a:t>
            </a:fld>
            <a:endParaRPr lang="en-US"/>
          </a:p>
        </p:txBody>
      </p:sp>
    </p:spTree>
    <p:extLst>
      <p:ext uri="{BB962C8B-B14F-4D97-AF65-F5344CB8AC3E}">
        <p14:creationId xmlns:p14="http://schemas.microsoft.com/office/powerpoint/2010/main" val="2064145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last point actually brings up another aspect of our system. </a:t>
            </a:r>
          </a:p>
          <a:p>
            <a:endParaRPr lang="en-US" dirty="0" smtClean="0"/>
          </a:p>
          <a:p>
            <a:r>
              <a:rPr lang="en-US" dirty="0" smtClean="0"/>
              <a:t>While providing a means to interactively explore a scene is exciting for viewers, there are situations</a:t>
            </a:r>
            <a:r>
              <a:rPr lang="en-US" baseline="0" dirty="0" smtClean="0"/>
              <a:t> in which interaction is not possible or wholly desirable.</a:t>
            </a:r>
          </a:p>
          <a:p>
            <a:r>
              <a:rPr lang="en-US" baseline="0" dirty="0" smtClean="0"/>
              <a:t>For instance,  a photographer may have a specific feeling or aesthetic in mind when he or she created the photograph and would not want the viewer to deviate too far from that vision. </a:t>
            </a:r>
          </a:p>
          <a:p>
            <a:endParaRPr lang="en-US" baseline="0" dirty="0" smtClean="0"/>
          </a:p>
          <a:p>
            <a:r>
              <a:rPr lang="en-US" baseline="0" dirty="0" smtClean="0"/>
              <a:t>In these situations, we can treat our system as a tool for creating what we call a dynamic stack tour  of a scene, a short animation that guides the viewer through the parameter space of the stack. </a:t>
            </a:r>
          </a:p>
          <a:p>
            <a:r>
              <a:rPr lang="en-US" baseline="0" dirty="0" smtClean="0"/>
              <a:t>In this respect, all of the demonstrations you’ve seen in this presentation can be considered to be a form of dynamic tour. </a:t>
            </a:r>
          </a:p>
          <a:p>
            <a:endParaRPr lang="en-US" baseline="0" dirty="0" smtClean="0"/>
          </a:p>
          <a:p>
            <a:r>
              <a:rPr lang="en-US" baseline="0" dirty="0" smtClean="0"/>
              <a:t>We can apply a similar principle to single images as well to create a dynamic print. </a:t>
            </a:r>
          </a:p>
          <a:p>
            <a:r>
              <a:rPr lang="en-US" baseline="0" dirty="0" smtClean="0"/>
              <a:t>Here we show a dynamic print constructed from a modified version of our app where the stack images are multiple interpretations of a single RAW image file. </a:t>
            </a:r>
          </a:p>
          <a:p>
            <a:r>
              <a:rPr lang="en-US" baseline="0" dirty="0" smtClean="0"/>
              <a:t>In this print, the artist wanted to convey a sense of growth.</a:t>
            </a:r>
          </a:p>
        </p:txBody>
      </p:sp>
      <p:sp>
        <p:nvSpPr>
          <p:cNvPr id="4" name="Slide Number Placeholder 3"/>
          <p:cNvSpPr>
            <a:spLocks noGrp="1"/>
          </p:cNvSpPr>
          <p:nvPr>
            <p:ph type="sldNum" sz="quarter" idx="10"/>
          </p:nvPr>
        </p:nvSpPr>
        <p:spPr/>
        <p:txBody>
          <a:bodyPr/>
          <a:lstStyle/>
          <a:p>
            <a:fld id="{92FA1399-8467-4A41-8744-0C3FF6653B6B}" type="slidenum">
              <a:rPr lang="en-US" smtClean="0"/>
              <a:t>27</a:t>
            </a:fld>
            <a:endParaRPr lang="en-US"/>
          </a:p>
        </p:txBody>
      </p:sp>
    </p:spTree>
    <p:extLst>
      <p:ext uri="{BB962C8B-B14F-4D97-AF65-F5344CB8AC3E}">
        <p14:creationId xmlns:p14="http://schemas.microsoft.com/office/powerpoint/2010/main" val="240004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Computational photography has been around a</a:t>
            </a:r>
            <a:r>
              <a:rPr lang="en-US" baseline="0" dirty="0" smtClean="0"/>
              <a:t> lot longer than smart phones, however, so while many classic </a:t>
            </a:r>
            <a:r>
              <a:rPr lang="en-US" dirty="0" smtClean="0"/>
              <a:t>techniques </a:t>
            </a:r>
            <a:r>
              <a:rPr lang="en-US" baseline="0" dirty="0" smtClean="0"/>
              <a:t>make good use of the computing resources available on modern devices, they still stuck in the traditional photographic workflow…</a:t>
            </a:r>
          </a:p>
          <a:p>
            <a:r>
              <a:rPr lang="en-US" baseline="0" dirty="0" smtClean="0"/>
              <a:t>You capture the light on film or a sensor, develop the image with chemicals or post processing algorithms, and then print the result to some photo paper or the modern equivalent, a JPEG file.</a:t>
            </a:r>
          </a:p>
          <a:p>
            <a:endParaRPr lang="en-US" baseline="0" dirty="0" smtClean="0"/>
          </a:p>
          <a:p>
            <a:endParaRPr lang="en-US" baseline="0" dirty="0" smtClean="0"/>
          </a:p>
          <a:p>
            <a:r>
              <a:rPr lang="en-US" baseline="0" dirty="0" smtClean="0"/>
              <a:t>In this work, we argue that adhering to this traditional workflow amounts to a missed opportunity. </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3</a:t>
            </a:fld>
            <a:endParaRPr lang="en-US"/>
          </a:p>
        </p:txBody>
      </p:sp>
    </p:spTree>
    <p:extLst>
      <p:ext uri="{BB962C8B-B14F-4D97-AF65-F5344CB8AC3E}">
        <p14:creationId xmlns:p14="http://schemas.microsoft.com/office/powerpoint/2010/main" val="3851171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photographers</a:t>
            </a:r>
            <a:r>
              <a:rPr lang="en-US" baseline="0" dirty="0" smtClean="0"/>
              <a:t> never print any of their photographs. In a survey of 153 people,  89% reported printing fewer than 5% of the photographs they considered worth saving and sharing with friends. If we limit ourselves to the 22 people who primarily take pictures with mobile devices, 100% of them reported almost never printing photographs.</a:t>
            </a:r>
          </a:p>
          <a:p>
            <a:endParaRPr lang="en-US" baseline="0" dirty="0" smtClean="0"/>
          </a:p>
          <a:p>
            <a:r>
              <a:rPr lang="en-US" baseline="0" dirty="0" smtClean="0"/>
              <a:t>If we don’t have to worry about being able to represent a capture session as a static 2D image, we can be much more flexible when it comes to designing our photographic workflow.</a:t>
            </a:r>
          </a:p>
        </p:txBody>
      </p:sp>
      <p:sp>
        <p:nvSpPr>
          <p:cNvPr id="4" name="Slide Number Placeholder 3"/>
          <p:cNvSpPr>
            <a:spLocks noGrp="1"/>
          </p:cNvSpPr>
          <p:nvPr>
            <p:ph type="sldNum" sz="quarter" idx="10"/>
          </p:nvPr>
        </p:nvSpPr>
        <p:spPr/>
        <p:txBody>
          <a:bodyPr/>
          <a:lstStyle/>
          <a:p>
            <a:fld id="{92FA1399-8467-4A41-8744-0C3FF6653B6B}" type="slidenum">
              <a:rPr lang="en-US" smtClean="0"/>
              <a:t>4</a:t>
            </a:fld>
            <a:endParaRPr lang="en-US"/>
          </a:p>
        </p:txBody>
      </p:sp>
    </p:spTree>
    <p:extLst>
      <p:ext uri="{BB962C8B-B14F-4D97-AF65-F5344CB8AC3E}">
        <p14:creationId xmlns:p14="http://schemas.microsoft.com/office/powerpoint/2010/main" val="231903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demonstrate this,</a:t>
            </a:r>
            <a:r>
              <a:rPr lang="en-US" baseline="0" dirty="0" smtClean="0"/>
              <a:t> we developed dynamic image stacks, an alternative to the traditional workflow that encourages the viewer to actively explore a scene instead of passively observing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try to mimic the human visual system, treating user touches as a proxy for eye fixations. </a:t>
            </a:r>
          </a:p>
          <a:p>
            <a:r>
              <a:rPr lang="en-US" baseline="0" dirty="0" smtClean="0"/>
              <a:t>Tapping on the flower in the foreground, for instance, causes your view of the scene to adapt just like your eyes would, focusing on the flower and exposing it properly. </a:t>
            </a:r>
          </a:p>
          <a:p>
            <a:r>
              <a:rPr lang="en-US" baseline="0" dirty="0" smtClean="0"/>
              <a:t>Tapping on the flower in the background similarly shifts the focus further away.</a:t>
            </a:r>
          </a:p>
          <a:p>
            <a:r>
              <a:rPr lang="en-US" baseline="0" dirty="0" smtClean="0"/>
              <a:t>We don’t _have_ to try to mimic the eye though. Suppose there is a nicer view of that flower we’d rather see.</a:t>
            </a:r>
          </a:p>
          <a:p>
            <a:r>
              <a:rPr lang="en-US" baseline="0" dirty="0" smtClean="0"/>
              <a:t>If I tap and hold on that flower, I can override the regular autofocus and auto exposure to choose a more artistic feel for that part of the scene.</a:t>
            </a:r>
          </a:p>
          <a:p>
            <a:r>
              <a:rPr lang="en-US" baseline="0" dirty="0" smtClean="0"/>
              <a:t>The app will remember my preferences, so the next time I tap on that flower I’ll get this nice sunset silhouette view instead.</a:t>
            </a:r>
          </a:p>
          <a:p>
            <a:endParaRPr lang="en-US" baseline="0" dirty="0" smtClean="0"/>
          </a:p>
          <a:p>
            <a:r>
              <a:rPr lang="en-US" baseline="0" dirty="0" smtClean="0"/>
              <a:t>By allowing for a few simple taps and gestures, we can create a much richer viewing experience than any standard gallery app can provide.</a:t>
            </a:r>
          </a:p>
          <a:p>
            <a:endParaRPr lang="en-US" baseline="0" dirty="0" smtClean="0"/>
          </a:p>
          <a:p>
            <a:r>
              <a:rPr lang="en-US" baseline="0" dirty="0" smtClean="0"/>
              <a:t>As a secondary benefit, because we’re simply providing a nice interface for browsing the photos coming straight out of the camera, we don’t need to worry about introducing compositing artifacts or creating dull low contrast images. Instead, we get to take advantage of the built in the manufacturer-tuned post processing pipelines, which provide excellent quality individual images. </a:t>
            </a:r>
          </a:p>
          <a:p>
            <a:endParaRPr lang="en-US" baseline="0" dirty="0" smtClean="0"/>
          </a:p>
        </p:txBody>
      </p:sp>
      <p:sp>
        <p:nvSpPr>
          <p:cNvPr id="4" name="Slide Number Placeholder 3"/>
          <p:cNvSpPr>
            <a:spLocks noGrp="1"/>
          </p:cNvSpPr>
          <p:nvPr>
            <p:ph type="sldNum" sz="quarter" idx="10"/>
          </p:nvPr>
        </p:nvSpPr>
        <p:spPr/>
        <p:txBody>
          <a:bodyPr/>
          <a:lstStyle/>
          <a:p>
            <a:fld id="{92FA1399-8467-4A41-8744-0C3FF6653B6B}" type="slidenum">
              <a:rPr lang="en-US" smtClean="0"/>
              <a:t>5</a:t>
            </a:fld>
            <a:endParaRPr lang="en-US"/>
          </a:p>
        </p:txBody>
      </p:sp>
    </p:spTree>
    <p:extLst>
      <p:ext uri="{BB962C8B-B14F-4D97-AF65-F5344CB8AC3E}">
        <p14:creationId xmlns:p14="http://schemas.microsoft.com/office/powerpoint/2010/main" val="1261957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remainder</a:t>
            </a:r>
            <a:r>
              <a:rPr lang="en-US" baseline="0" dirty="0" smtClean="0"/>
              <a:t> of the talk will be structured as follows.</a:t>
            </a:r>
          </a:p>
          <a:p>
            <a:r>
              <a:rPr lang="en-US" baseline="0" dirty="0" smtClean="0"/>
              <a:t>First, I talk a little bit about related work, then I’ll our system and its inner workings in greater detail, and finally I’ll discuss an evaluation of our system and future work.</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6</a:t>
            </a:fld>
            <a:endParaRPr lang="en-US"/>
          </a:p>
        </p:txBody>
      </p:sp>
    </p:spTree>
    <p:extLst>
      <p:ext uri="{BB962C8B-B14F-4D97-AF65-F5344CB8AC3E}">
        <p14:creationId xmlns:p14="http://schemas.microsoft.com/office/powerpoint/2010/main" val="12699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Okay, now let’s discuss a little bit about some earlier projects with similar</a:t>
            </a:r>
            <a:r>
              <a:rPr lang="en-US" baseline="0" dirty="0" smtClean="0"/>
              <a:t> goals. </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7</a:t>
            </a:fld>
            <a:endParaRPr lang="en-US"/>
          </a:p>
        </p:txBody>
      </p:sp>
    </p:spTree>
    <p:extLst>
      <p:ext uri="{BB962C8B-B14F-4D97-AF65-F5344CB8AC3E}">
        <p14:creationId xmlns:p14="http://schemas.microsoft.com/office/powerpoint/2010/main" val="2212961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are not the first to propose a dynamic display technique.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Other</a:t>
            </a:r>
            <a:r>
              <a:rPr lang="en-US" baseline="0" dirty="0" smtClean="0"/>
              <a:t> companies and research groups have also been exploring novel interfaces for specialty image data.</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I’ll mention a</a:t>
            </a:r>
            <a:r>
              <a:rPr lang="en-US" baseline="0" dirty="0" smtClean="0"/>
              <a:t> few of the notable projects here.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The</a:t>
            </a:r>
            <a:r>
              <a:rPr lang="en-US" baseline="0" dirty="0" smtClean="0"/>
              <a:t> </a:t>
            </a:r>
            <a:r>
              <a:rPr lang="en-US" baseline="0" dirty="0" err="1" smtClean="0"/>
              <a:t>Lytro</a:t>
            </a:r>
            <a:r>
              <a:rPr lang="en-US" baseline="0" dirty="0" smtClean="0"/>
              <a:t> </a:t>
            </a:r>
            <a:r>
              <a:rPr lang="en-US" baseline="0" dirty="0" err="1" smtClean="0"/>
              <a:t>lightfield</a:t>
            </a:r>
            <a:r>
              <a:rPr lang="en-US" baseline="0" dirty="0" smtClean="0"/>
              <a:t> camera captures a low resolution 4 dimensional </a:t>
            </a:r>
            <a:r>
              <a:rPr lang="en-US" baseline="0" dirty="0" err="1" smtClean="0"/>
              <a:t>lightfield</a:t>
            </a:r>
            <a:r>
              <a:rPr lang="en-US" baseline="0" dirty="0" smtClean="0"/>
              <a:t>, which is difficult to appreciate as a 2D image.</a:t>
            </a:r>
          </a:p>
          <a:p>
            <a:r>
              <a:rPr lang="en-US" baseline="0" dirty="0" smtClean="0"/>
              <a:t>Instead, the </a:t>
            </a:r>
            <a:r>
              <a:rPr lang="en-US" baseline="0" dirty="0" err="1" smtClean="0"/>
              <a:t>lytro</a:t>
            </a:r>
            <a:r>
              <a:rPr lang="en-US" baseline="0" dirty="0" smtClean="0"/>
              <a:t> approach is to create what they call a living image, an interactively </a:t>
            </a:r>
            <a:r>
              <a:rPr lang="en-US" baseline="0" dirty="0" err="1" smtClean="0"/>
              <a:t>refocusable</a:t>
            </a:r>
            <a:r>
              <a:rPr lang="en-US" baseline="0" dirty="0" smtClean="0"/>
              <a:t> photograph controlled by taps or clicks. </a:t>
            </a:r>
          </a:p>
          <a:p>
            <a:r>
              <a:rPr lang="en-US" baseline="0" dirty="0" smtClean="0"/>
              <a:t>So here we have the slice focused on the background.</a:t>
            </a:r>
          </a:p>
          <a:p>
            <a:r>
              <a:rPr lang="en-US" baseline="0" dirty="0" smtClean="0"/>
              <a:t>If we tap on the </a:t>
            </a:r>
            <a:r>
              <a:rPr lang="en-US" baseline="0" dirty="0" err="1" smtClean="0"/>
              <a:t>midground</a:t>
            </a:r>
            <a:r>
              <a:rPr lang="en-US" baseline="0" dirty="0" smtClean="0"/>
              <a:t>, the focus shifts to the sprinkle donut.</a:t>
            </a:r>
          </a:p>
          <a:p>
            <a:r>
              <a:rPr lang="en-US" baseline="0" dirty="0" smtClean="0"/>
              <a:t>And tapping the foreground puts the focus on this pink one.</a:t>
            </a:r>
          </a:p>
          <a:p>
            <a:r>
              <a:rPr lang="en-US" baseline="0" dirty="0" smtClean="0"/>
              <a:t>Our work can emulate this same style of interaction, but we do not require any specialty hardware or make any sacrifices in spatial image resolution.</a:t>
            </a:r>
          </a:p>
        </p:txBody>
      </p:sp>
      <p:sp>
        <p:nvSpPr>
          <p:cNvPr id="4" name="Slide Number Placeholder 3"/>
          <p:cNvSpPr>
            <a:spLocks noGrp="1"/>
          </p:cNvSpPr>
          <p:nvPr>
            <p:ph type="sldNum" sz="quarter" idx="10"/>
          </p:nvPr>
        </p:nvSpPr>
        <p:spPr/>
        <p:txBody>
          <a:bodyPr/>
          <a:lstStyle/>
          <a:p>
            <a:fld id="{92FA1399-8467-4A41-8744-0C3FF6653B6B}" type="slidenum">
              <a:rPr lang="en-US" smtClean="0"/>
              <a:t>8</a:t>
            </a:fld>
            <a:endParaRPr lang="en-US"/>
          </a:p>
        </p:txBody>
      </p:sp>
    </p:spTree>
    <p:extLst>
      <p:ext uri="{BB962C8B-B14F-4D97-AF65-F5344CB8AC3E}">
        <p14:creationId xmlns:p14="http://schemas.microsoft.com/office/powerpoint/2010/main" val="2666444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many of you probably know, it can be difficult to really reproduce the experience of viewing a high dynamic range environment with a single image.</a:t>
            </a:r>
          </a:p>
          <a:p>
            <a:r>
              <a:rPr lang="en-US" baseline="0" dirty="0" err="1" smtClean="0"/>
              <a:t>Tonemapping</a:t>
            </a:r>
            <a:r>
              <a:rPr lang="en-US" baseline="0" dirty="0" smtClean="0"/>
              <a:t> tends to sacrifice global contrast in favor of higher local contrast. </a:t>
            </a:r>
          </a:p>
          <a:p>
            <a:endParaRPr lang="en-US" baseline="0" dirty="0" smtClean="0"/>
          </a:p>
          <a:p>
            <a:r>
              <a:rPr lang="en-US" baseline="0" dirty="0" smtClean="0"/>
              <a:t>In 2009, </a:t>
            </a:r>
            <a:r>
              <a:rPr lang="en-US" baseline="0" dirty="0" err="1" smtClean="0"/>
              <a:t>Mantiuk</a:t>
            </a:r>
            <a:r>
              <a:rPr lang="en-US" baseline="0" dirty="0" smtClean="0"/>
              <a:t> and </a:t>
            </a:r>
            <a:r>
              <a:rPr lang="en-US" baseline="0" dirty="0" err="1" smtClean="0"/>
              <a:t>Heidrich</a:t>
            </a:r>
            <a:r>
              <a:rPr lang="en-US" baseline="0" dirty="0" smtClean="0"/>
              <a:t> presented an interactive web browser based alternative to aggressive </a:t>
            </a:r>
            <a:r>
              <a:rPr lang="en-US" baseline="0" dirty="0" err="1" smtClean="0"/>
              <a:t>tonemapping</a:t>
            </a:r>
            <a:r>
              <a:rPr lang="en-US" baseline="0" dirty="0" smtClean="0"/>
              <a:t>. </a:t>
            </a:r>
          </a:p>
          <a:p>
            <a:r>
              <a:rPr lang="en-US" baseline="0" dirty="0" smtClean="0"/>
              <a:t>Their HDR image viewer provided a simple slider interface for controlling which portion of the scene’s radiance to show onscreen.</a:t>
            </a:r>
          </a:p>
          <a:p>
            <a:r>
              <a:rPr lang="en-US" baseline="0" dirty="0" smtClean="0"/>
              <a:t>It lets you drag around this blue rectangle to choose different virtual exposures for the image shown on screen. </a:t>
            </a:r>
          </a:p>
          <a:p>
            <a:endParaRPr lang="en-US" baseline="0" dirty="0" smtClean="0"/>
          </a:p>
          <a:p>
            <a:r>
              <a:rPr lang="en-US" baseline="0" dirty="0" smtClean="0"/>
              <a:t>Our method provides a slider interface in addition to our touch to expose modality, but does not require the creation of a radiance map, which can be particularly difficult for moving scenes. </a:t>
            </a:r>
            <a:endParaRPr lang="en-US" dirty="0"/>
          </a:p>
        </p:txBody>
      </p:sp>
      <p:sp>
        <p:nvSpPr>
          <p:cNvPr id="4" name="Slide Number Placeholder 3"/>
          <p:cNvSpPr>
            <a:spLocks noGrp="1"/>
          </p:cNvSpPr>
          <p:nvPr>
            <p:ph type="sldNum" sz="quarter" idx="10"/>
          </p:nvPr>
        </p:nvSpPr>
        <p:spPr/>
        <p:txBody>
          <a:bodyPr/>
          <a:lstStyle/>
          <a:p>
            <a:fld id="{92FA1399-8467-4A41-8744-0C3FF6653B6B}" type="slidenum">
              <a:rPr lang="en-US" smtClean="0"/>
              <a:t>9</a:t>
            </a:fld>
            <a:endParaRPr lang="en-US"/>
          </a:p>
        </p:txBody>
      </p:sp>
    </p:spTree>
    <p:extLst>
      <p:ext uri="{BB962C8B-B14F-4D97-AF65-F5344CB8AC3E}">
        <p14:creationId xmlns:p14="http://schemas.microsoft.com/office/powerpoint/2010/main" val="336913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54AD49-4335-4CFD-8EE3-245F6A17155B}" type="datetime1">
              <a:rPr lang="en-US" smtClean="0"/>
              <a:t>6/24/2014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2692131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A64F99-C55C-4B05-BC82-09F1166524C1}" type="datetime1">
              <a:rPr lang="en-US" smtClean="0"/>
              <a:t>6/24/2014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232342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61ECCEB-E973-455D-9A54-31EC0C7B2226}" type="datetime1">
              <a:rPr lang="en-US" smtClean="0"/>
              <a:t>6/24/2014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16526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65AD32-02B9-4AD6-8B6B-50E73F634915}" type="datetime1">
              <a:rPr lang="en-US" smtClean="0"/>
              <a:t>6/24/2014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293202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1A35C7-E4A8-420C-A409-BB7D294D8CC4}" type="datetime1">
              <a:rPr lang="en-US" smtClean="0"/>
              <a:t>6/24/2014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24986127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449775-2D2D-41CB-BB48-3F75607F9AD9}" type="datetime1">
              <a:rPr lang="en-US" smtClean="0"/>
              <a:t>6/24/2014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1666225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94A580B-E527-4A8B-9C96-28BD6386FCC4}" type="datetime1">
              <a:rPr lang="en-US" smtClean="0"/>
              <a:t>6/24/2014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3462474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DA05456-C427-481D-A8D5-8FCA05FF8724}" type="datetime1">
              <a:rPr lang="en-US" smtClean="0"/>
              <a:t>6/24/2014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305567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71BCC2-40A3-402D-9BB3-D7EFCF2F92C7}" type="datetime1">
              <a:rPr lang="en-US" smtClean="0"/>
              <a:t>6/24/2014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4208973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BD4DD7-3B8C-4970-A450-8ED0014504CB}" type="datetime1">
              <a:rPr lang="en-US" smtClean="0"/>
              <a:t>6/24/2014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3456091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A966B6C-424F-4F34-9DD5-9BCA2ED90823}" type="datetime1">
              <a:rPr lang="en-US" smtClean="0"/>
              <a:t>6/24/2014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BA2FFD-2B18-4DAD-9280-FB9F50BD96AC}" type="slidenum">
              <a:rPr lang="en-US" smtClean="0"/>
              <a:t>‹#›</a:t>
            </a:fld>
            <a:endParaRPr lang="en-US"/>
          </a:p>
        </p:txBody>
      </p:sp>
    </p:spTree>
    <p:extLst>
      <p:ext uri="{BB962C8B-B14F-4D97-AF65-F5344CB8AC3E}">
        <p14:creationId xmlns:p14="http://schemas.microsoft.com/office/powerpoint/2010/main" val="302378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8C789-95F7-4F2B-A2B0-35F1FF71A1DA}" type="datetime1">
              <a:rPr lang="en-US" smtClean="0"/>
              <a:t>6/24/2014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A2FFD-2B18-4DAD-9280-FB9F50BD96AC}" type="slidenum">
              <a:rPr lang="en-US" smtClean="0"/>
              <a:t>‹#›</a:t>
            </a:fld>
            <a:endParaRPr lang="en-US"/>
          </a:p>
        </p:txBody>
      </p:sp>
    </p:spTree>
    <p:extLst>
      <p:ext uri="{BB962C8B-B14F-4D97-AF65-F5344CB8AC3E}">
        <p14:creationId xmlns:p14="http://schemas.microsoft.com/office/powerpoint/2010/main" val="140561569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8.emf"/><Relationship Id="rId13" Type="http://schemas.openxmlformats.org/officeDocument/2006/relationships/image" Target="../media/image43.emf"/><Relationship Id="rId18" Type="http://schemas.openxmlformats.org/officeDocument/2006/relationships/image" Target="../media/image48.emf"/><Relationship Id="rId3" Type="http://schemas.openxmlformats.org/officeDocument/2006/relationships/image" Target="../media/image33.emf"/><Relationship Id="rId7" Type="http://schemas.openxmlformats.org/officeDocument/2006/relationships/image" Target="../media/image37.emf"/><Relationship Id="rId12" Type="http://schemas.openxmlformats.org/officeDocument/2006/relationships/image" Target="../media/image42.emf"/><Relationship Id="rId17" Type="http://schemas.openxmlformats.org/officeDocument/2006/relationships/image" Target="../media/image47.emf"/><Relationship Id="rId2" Type="http://schemas.openxmlformats.org/officeDocument/2006/relationships/notesSlide" Target="../notesSlides/notesSlide12.xml"/><Relationship Id="rId16"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41.emf"/><Relationship Id="rId5" Type="http://schemas.openxmlformats.org/officeDocument/2006/relationships/image" Target="../media/image35.emf"/><Relationship Id="rId15" Type="http://schemas.openxmlformats.org/officeDocument/2006/relationships/image" Target="../media/image45.emf"/><Relationship Id="rId10" Type="http://schemas.openxmlformats.org/officeDocument/2006/relationships/image" Target="../media/image40.emf"/><Relationship Id="rId4" Type="http://schemas.openxmlformats.org/officeDocument/2006/relationships/image" Target="../media/image34.emf"/><Relationship Id="rId9" Type="http://schemas.openxmlformats.org/officeDocument/2006/relationships/image" Target="../media/image39.emf"/><Relationship Id="rId14" Type="http://schemas.openxmlformats.org/officeDocument/2006/relationships/image" Target="../media/image44.emf"/></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8" Type="http://schemas.openxmlformats.org/officeDocument/2006/relationships/image" Target="../media/image62.emf"/><Relationship Id="rId13" Type="http://schemas.openxmlformats.org/officeDocument/2006/relationships/image" Target="../media/image67.emf"/><Relationship Id="rId3" Type="http://schemas.openxmlformats.org/officeDocument/2006/relationships/image" Target="../media/image57.jpg"/><Relationship Id="rId7" Type="http://schemas.openxmlformats.org/officeDocument/2006/relationships/image" Target="../media/image61.emf"/><Relationship Id="rId12" Type="http://schemas.openxmlformats.org/officeDocument/2006/relationships/image" Target="../media/image66.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0.emf"/><Relationship Id="rId11" Type="http://schemas.openxmlformats.org/officeDocument/2006/relationships/image" Target="../media/image65.emf"/><Relationship Id="rId5" Type="http://schemas.openxmlformats.org/officeDocument/2006/relationships/image" Target="../media/image59.jpg"/><Relationship Id="rId10" Type="http://schemas.openxmlformats.org/officeDocument/2006/relationships/image" Target="../media/image64.emf"/><Relationship Id="rId4" Type="http://schemas.openxmlformats.org/officeDocument/2006/relationships/image" Target="../media/image58.jpg"/><Relationship Id="rId9" Type="http://schemas.openxmlformats.org/officeDocument/2006/relationships/image" Target="../media/image63.emf"/><Relationship Id="rId14" Type="http://schemas.openxmlformats.org/officeDocument/2006/relationships/image" Target="../media/image68.emf"/></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tif"/><Relationship Id="rId7"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2.tif"/><Relationship Id="rId5" Type="http://schemas.openxmlformats.org/officeDocument/2006/relationships/image" Target="../media/image71.tif"/><Relationship Id="rId10" Type="http://schemas.openxmlformats.org/officeDocument/2006/relationships/image" Target="../media/image76.png"/><Relationship Id="rId4" Type="http://schemas.openxmlformats.org/officeDocument/2006/relationships/image" Target="../media/image70.tif"/><Relationship Id="rId9"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2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g"/></Relationships>
</file>

<file path=ppt/slides/_rels/slide2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5.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9.jpg"/><Relationship Id="rId4" Type="http://schemas.openxmlformats.org/officeDocument/2006/relationships/image" Target="../media/image98.jp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notesSlide" Target="../notesSlides/notesSlide5.xml"/><Relationship Id="rId16"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emf"/><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782121"/>
            <a:ext cx="9144000" cy="1062661"/>
          </a:xfrm>
        </p:spPr>
        <p:txBody>
          <a:bodyPr>
            <a:normAutofit/>
          </a:bodyPr>
          <a:lstStyle/>
          <a:p>
            <a:r>
              <a:rPr lang="en-US" dirty="0" smtClean="0"/>
              <a:t>Dynamic Image Stacks</a:t>
            </a:r>
            <a:endParaRPr lang="en-US" dirty="0"/>
          </a:p>
        </p:txBody>
      </p:sp>
      <p:pic>
        <p:nvPicPr>
          <p:cNvPr id="1026" name="Picture 2" descr="http://magoosh.com/gre/files/2013/07/stanford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1864" y="5091289"/>
            <a:ext cx="732320" cy="10899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1.bp.blogspot.com/_Et4TDn3YFa8/TP1H4AjxZOI/AAAAAAAAAwg/fECbyv88Egc/s1600/nvid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1778" y="4689825"/>
            <a:ext cx="2122311" cy="2037419"/>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744138" y="4040282"/>
            <a:ext cx="6703724" cy="830997"/>
            <a:chOff x="2252546" y="4795024"/>
            <a:chExt cx="6703724" cy="830997"/>
          </a:xfrm>
        </p:grpSpPr>
        <p:sp>
          <p:nvSpPr>
            <p:cNvPr id="4" name="TextBox 3"/>
            <p:cNvSpPr txBox="1"/>
            <p:nvPr/>
          </p:nvSpPr>
          <p:spPr>
            <a:xfrm>
              <a:off x="2252546" y="4795024"/>
              <a:ext cx="2571024" cy="830997"/>
            </a:xfrm>
            <a:prstGeom prst="rect">
              <a:avLst/>
            </a:prstGeom>
            <a:noFill/>
          </p:spPr>
          <p:txBody>
            <a:bodyPr wrap="none" rtlCol="0">
              <a:spAutoFit/>
            </a:bodyPr>
            <a:lstStyle/>
            <a:p>
              <a:pPr algn="ctr"/>
              <a:r>
                <a:rPr lang="en-US" sz="2400" dirty="0" smtClean="0"/>
                <a:t>David E. Jacobs</a:t>
              </a:r>
            </a:p>
            <a:p>
              <a:pPr algn="ctr"/>
              <a:r>
                <a:rPr lang="en-US" sz="2400" dirty="0" smtClean="0"/>
                <a:t>Stanford University</a:t>
              </a:r>
              <a:endParaRPr lang="en-US" sz="2400" dirty="0"/>
            </a:p>
          </p:txBody>
        </p:sp>
        <p:sp>
          <p:nvSpPr>
            <p:cNvPr id="5" name="TextBox 4"/>
            <p:cNvSpPr txBox="1"/>
            <p:nvPr/>
          </p:nvSpPr>
          <p:spPr>
            <a:xfrm>
              <a:off x="4823571" y="4795024"/>
              <a:ext cx="4132699" cy="830997"/>
            </a:xfrm>
            <a:prstGeom prst="rect">
              <a:avLst/>
            </a:prstGeom>
            <a:noFill/>
          </p:spPr>
          <p:txBody>
            <a:bodyPr wrap="square" rtlCol="0">
              <a:spAutoFit/>
            </a:bodyPr>
            <a:lstStyle/>
            <a:p>
              <a:pPr algn="ctr"/>
              <a:r>
                <a:rPr lang="en-US" sz="2400" dirty="0" err="1" smtClean="0"/>
                <a:t>Orazio</a:t>
              </a:r>
              <a:r>
                <a:rPr lang="en-US" sz="2400" dirty="0" smtClean="0"/>
                <a:t> Gallo    	   Kari </a:t>
              </a:r>
              <a:r>
                <a:rPr lang="en-US" sz="2400" dirty="0" err="1" smtClean="0"/>
                <a:t>Pulli</a:t>
              </a:r>
              <a:endParaRPr lang="en-US" sz="2400" dirty="0" smtClean="0"/>
            </a:p>
            <a:p>
              <a:pPr algn="ctr"/>
              <a:r>
                <a:rPr lang="en-US" sz="2400" dirty="0" smtClean="0"/>
                <a:t>NVIDIA Research</a:t>
              </a:r>
            </a:p>
          </p:txBody>
        </p:sp>
      </p:grpSp>
    </p:spTree>
    <p:extLst>
      <p:ext uri="{BB962C8B-B14F-4D97-AF65-F5344CB8AC3E}">
        <p14:creationId xmlns:p14="http://schemas.microsoft.com/office/powerpoint/2010/main" val="4261526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lumMod val="50000"/>
                    <a:lumOff val="50000"/>
                  </a:schemeClr>
                </a:solidFill>
              </a:rPr>
              <a:t>Introduction</a:t>
            </a:r>
          </a:p>
          <a:p>
            <a:r>
              <a:rPr lang="en-US" dirty="0" smtClean="0">
                <a:solidFill>
                  <a:schemeClr val="bg1">
                    <a:lumMod val="50000"/>
                    <a:lumOff val="50000"/>
                  </a:schemeClr>
                </a:solidFill>
              </a:rPr>
              <a:t>Related work</a:t>
            </a:r>
          </a:p>
          <a:p>
            <a:r>
              <a:rPr lang="en-US" dirty="0" smtClean="0">
                <a:solidFill>
                  <a:srgbClr val="FFFF00"/>
                </a:solidFill>
              </a:rPr>
              <a:t>Design and implementation</a:t>
            </a:r>
          </a:p>
          <a:p>
            <a:r>
              <a:rPr lang="en-US" dirty="0" smtClean="0"/>
              <a:t>Discussion</a:t>
            </a:r>
          </a:p>
        </p:txBody>
      </p:sp>
      <p:sp>
        <p:nvSpPr>
          <p:cNvPr id="4" name="Slide Number Placeholder 3"/>
          <p:cNvSpPr>
            <a:spLocks noGrp="1"/>
          </p:cNvSpPr>
          <p:nvPr>
            <p:ph type="sldNum" sz="quarter" idx="12"/>
          </p:nvPr>
        </p:nvSpPr>
        <p:spPr/>
        <p:txBody>
          <a:bodyPr/>
          <a:lstStyle/>
          <a:p>
            <a:fld id="{B9BA2FFD-2B18-4DAD-9280-FB9F50BD96AC}" type="slidenum">
              <a:rPr lang="en-US" smtClean="0"/>
              <a:t>10</a:t>
            </a:fld>
            <a:endParaRPr lang="en-US"/>
          </a:p>
        </p:txBody>
      </p:sp>
    </p:spTree>
    <p:extLst>
      <p:ext uri="{BB962C8B-B14F-4D97-AF65-F5344CB8AC3E}">
        <p14:creationId xmlns:p14="http://schemas.microsoft.com/office/powerpoint/2010/main" val="3938007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Capture</a:t>
            </a:r>
            <a:endParaRPr lang="en-US" dirty="0"/>
          </a:p>
        </p:txBody>
      </p:sp>
      <p:sp>
        <p:nvSpPr>
          <p:cNvPr id="3" name="Content Placeholder 2"/>
          <p:cNvSpPr>
            <a:spLocks noGrp="1"/>
          </p:cNvSpPr>
          <p:nvPr>
            <p:ph idx="1"/>
          </p:nvPr>
        </p:nvSpPr>
        <p:spPr>
          <a:xfrm>
            <a:off x="838200" y="1825625"/>
            <a:ext cx="5092700" cy="4351338"/>
          </a:xfrm>
        </p:spPr>
        <p:txBody>
          <a:bodyPr/>
          <a:lstStyle/>
          <a:p>
            <a:r>
              <a:rPr lang="en-US" dirty="0" smtClean="0"/>
              <a:t>NVIDIA </a:t>
            </a:r>
            <a:r>
              <a:rPr lang="en-US" dirty="0" err="1" smtClean="0"/>
              <a:t>Tegra</a:t>
            </a:r>
            <a:r>
              <a:rPr lang="en-US" dirty="0" smtClean="0"/>
              <a:t> 3 Tablet</a:t>
            </a:r>
          </a:p>
          <a:p>
            <a:r>
              <a:rPr lang="en-US" dirty="0" smtClean="0"/>
              <a:t>4 exposure values x 4 focus distances</a:t>
            </a:r>
          </a:p>
          <a:p>
            <a:r>
              <a:rPr lang="en-US" dirty="0" err="1"/>
              <a:t>FCam</a:t>
            </a:r>
            <a:r>
              <a:rPr lang="en-US" dirty="0"/>
              <a:t> API (Adams et al. 2010)</a:t>
            </a:r>
          </a:p>
          <a:p>
            <a:pPr marL="0" indent="0">
              <a:buNone/>
            </a:pPr>
            <a:endParaRPr lang="en-US" dirty="0" smtClean="0"/>
          </a:p>
        </p:txBody>
      </p:sp>
      <p:sp>
        <p:nvSpPr>
          <p:cNvPr id="4" name="Slide Number Placeholder 3"/>
          <p:cNvSpPr>
            <a:spLocks noGrp="1"/>
          </p:cNvSpPr>
          <p:nvPr>
            <p:ph type="sldNum" sz="quarter" idx="12"/>
          </p:nvPr>
        </p:nvSpPr>
        <p:spPr/>
        <p:txBody>
          <a:bodyPr/>
          <a:lstStyle/>
          <a:p>
            <a:fld id="{B9BA2FFD-2B18-4DAD-9280-FB9F50BD96AC}" type="slidenum">
              <a:rPr lang="en-US" smtClean="0"/>
              <a:t>11</a:t>
            </a:fld>
            <a:endParaRPr lang="en-US"/>
          </a:p>
        </p:txBody>
      </p:sp>
      <p:pic>
        <p:nvPicPr>
          <p:cNvPr id="10" name="Picture 9"/>
          <p:cNvPicPr>
            <a:picLocks noChangeAspect="1"/>
          </p:cNvPicPr>
          <p:nvPr/>
        </p:nvPicPr>
        <p:blipFill>
          <a:blip r:embed="rId3"/>
          <a:stretch>
            <a:fillRect/>
          </a:stretch>
        </p:blipFill>
        <p:spPr>
          <a:xfrm>
            <a:off x="5493599" y="1646238"/>
            <a:ext cx="6573141" cy="4453168"/>
          </a:xfrm>
          <a:prstGeom prst="rect">
            <a:avLst/>
          </a:prstGeom>
        </p:spPr>
      </p:pic>
      <p:grpSp>
        <p:nvGrpSpPr>
          <p:cNvPr id="17" name="Group 16"/>
          <p:cNvGrpSpPr/>
          <p:nvPr/>
        </p:nvGrpSpPr>
        <p:grpSpPr>
          <a:xfrm>
            <a:off x="5492534" y="1588448"/>
            <a:ext cx="5861266" cy="4613199"/>
            <a:chOff x="6081243" y="1731559"/>
            <a:chExt cx="5861266" cy="4613199"/>
          </a:xfrm>
        </p:grpSpPr>
        <p:pic>
          <p:nvPicPr>
            <p:cNvPr id="12" name="Picture 11"/>
            <p:cNvPicPr>
              <a:picLocks noChangeAspect="1"/>
            </p:cNvPicPr>
            <p:nvPr/>
          </p:nvPicPr>
          <p:blipFill>
            <a:blip r:embed="rId4"/>
            <a:stretch>
              <a:fillRect/>
            </a:stretch>
          </p:blipFill>
          <p:spPr>
            <a:xfrm>
              <a:off x="6916174" y="1731559"/>
              <a:ext cx="5026335" cy="3783870"/>
            </a:xfrm>
            <a:prstGeom prst="rect">
              <a:avLst/>
            </a:prstGeom>
          </p:spPr>
        </p:pic>
        <p:cxnSp>
          <p:nvCxnSpPr>
            <p:cNvPr id="13" name="Straight Arrow Connector 12"/>
            <p:cNvCxnSpPr/>
            <p:nvPr/>
          </p:nvCxnSpPr>
          <p:spPr>
            <a:xfrm>
              <a:off x="6981371" y="5820230"/>
              <a:ext cx="4934858" cy="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80856" y="1731559"/>
              <a:ext cx="0" cy="378387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839199" y="5852315"/>
              <a:ext cx="1425775" cy="492443"/>
            </a:xfrm>
            <a:prstGeom prst="rect">
              <a:avLst/>
            </a:prstGeom>
            <a:noFill/>
            <a:ln>
              <a:noFill/>
            </a:ln>
          </p:spPr>
          <p:txBody>
            <a:bodyPr wrap="none" rtlCol="0">
              <a:spAutoFit/>
            </a:bodyPr>
            <a:lstStyle/>
            <a:p>
              <a:r>
                <a:rPr lang="en-US" sz="2600" dirty="0" smtClean="0"/>
                <a:t>Exposure</a:t>
              </a:r>
              <a:endParaRPr lang="en-US" sz="2600" dirty="0"/>
            </a:p>
          </p:txBody>
        </p:sp>
        <p:sp>
          <p:nvSpPr>
            <p:cNvPr id="16" name="TextBox 15"/>
            <p:cNvSpPr txBox="1"/>
            <p:nvPr/>
          </p:nvSpPr>
          <p:spPr>
            <a:xfrm rot="16200000">
              <a:off x="5849481" y="4233056"/>
              <a:ext cx="955967" cy="492443"/>
            </a:xfrm>
            <a:prstGeom prst="rect">
              <a:avLst/>
            </a:prstGeom>
            <a:noFill/>
            <a:ln>
              <a:noFill/>
            </a:ln>
          </p:spPr>
          <p:txBody>
            <a:bodyPr wrap="none" rtlCol="0">
              <a:spAutoFit/>
            </a:bodyPr>
            <a:lstStyle/>
            <a:p>
              <a:r>
                <a:rPr lang="en-US" sz="2600" dirty="0" smtClean="0"/>
                <a:t>Focus</a:t>
              </a:r>
              <a:endParaRPr lang="en-US" sz="2600" dirty="0"/>
            </a:p>
          </p:txBody>
        </p:sp>
      </p:grpSp>
    </p:spTree>
    <p:extLst>
      <p:ext uri="{BB962C8B-B14F-4D97-AF65-F5344CB8AC3E}">
        <p14:creationId xmlns:p14="http://schemas.microsoft.com/office/powerpoint/2010/main" val="250143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Exploration</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12</a:t>
            </a:fld>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8" name="Picture 2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31" name="Picture 3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9" name="Picture 2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8" name="Pictur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7" name="Picture 2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9" name="Picture 1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22" name="Picture 2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7" name="Picture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6" name="Picture 15"/>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4" name="Picture 13"/>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2" name="Picture 11"/>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11" name="Picture 1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pic>
        <p:nvPicPr>
          <p:cNvPr id="7" name="Picture 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708276" y="1371600"/>
            <a:ext cx="8775448" cy="5486400"/>
          </a:xfrm>
          <a:prstGeom prst="rect">
            <a:avLst/>
          </a:prstGeom>
        </p:spPr>
      </p:pic>
      <p:sp>
        <p:nvSpPr>
          <p:cNvPr id="8" name="Oval 7"/>
          <p:cNvSpPr/>
          <p:nvPr/>
        </p:nvSpPr>
        <p:spPr>
          <a:xfrm>
            <a:off x="3274899" y="3759994"/>
            <a:ext cx="4826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050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par>
                          <p:cTn id="11" fill="hold">
                            <p:stCondLst>
                              <p:cond delay="0"/>
                            </p:stCondLst>
                            <p:childTnLst>
                              <p:par>
                                <p:cTn id="12" presetID="1" presetClass="exit" presetSubtype="0" fill="hold" nodeType="afterEffect">
                                  <p:stCondLst>
                                    <p:cond delay="500"/>
                                  </p:stCondLst>
                                  <p:childTnLst>
                                    <p:set>
                                      <p:cBhvr>
                                        <p:cTn id="13" dur="1" fill="hold">
                                          <p:stCondLst>
                                            <p:cond delay="0"/>
                                          </p:stCondLst>
                                        </p:cTn>
                                        <p:tgtEl>
                                          <p:spTgt spid="11"/>
                                        </p:tgtEl>
                                        <p:attrNameLst>
                                          <p:attrName>style.visibility</p:attrName>
                                        </p:attrNameLst>
                                      </p:cBhvr>
                                      <p:to>
                                        <p:strVal val="hidden"/>
                                      </p:to>
                                    </p:set>
                                  </p:childTnLst>
                                </p:cTn>
                              </p:par>
                            </p:childTnLst>
                          </p:cTn>
                        </p:par>
                        <p:par>
                          <p:cTn id="14" fill="hold">
                            <p:stCondLst>
                              <p:cond delay="500"/>
                            </p:stCondLst>
                            <p:childTnLst>
                              <p:par>
                                <p:cTn id="15" presetID="1" presetClass="exit" presetSubtype="0" fill="hold" nodeType="afterEffect">
                                  <p:stCondLst>
                                    <p:cond delay="500"/>
                                  </p:stCondLst>
                                  <p:childTnLst>
                                    <p:set>
                                      <p:cBhvr>
                                        <p:cTn id="16" dur="1" fill="hold">
                                          <p:stCondLst>
                                            <p:cond delay="0"/>
                                          </p:stCondLst>
                                        </p:cTn>
                                        <p:tgtEl>
                                          <p:spTgt spid="12"/>
                                        </p:tgtEl>
                                        <p:attrNameLst>
                                          <p:attrName>style.visibility</p:attrName>
                                        </p:attrNameLst>
                                      </p:cBhvr>
                                      <p:to>
                                        <p:strVal val="hidden"/>
                                      </p:to>
                                    </p:set>
                                  </p:childTnLst>
                                </p:cTn>
                              </p:par>
                            </p:childTnLst>
                          </p:cTn>
                        </p:par>
                        <p:par>
                          <p:cTn id="17" fill="hold">
                            <p:stCondLst>
                              <p:cond delay="1000"/>
                            </p:stCondLst>
                            <p:childTnLst>
                              <p:par>
                                <p:cTn id="18" presetID="1" presetClass="exit" presetSubtype="0" fill="hold" nodeType="afterEffect">
                                  <p:stCondLst>
                                    <p:cond delay="500"/>
                                  </p:stCondLst>
                                  <p:childTnLst>
                                    <p:set>
                                      <p:cBhvr>
                                        <p:cTn id="19" dur="1" fill="hold">
                                          <p:stCondLst>
                                            <p:cond delay="0"/>
                                          </p:stCondLst>
                                        </p:cTn>
                                        <p:tgtEl>
                                          <p:spTgt spid="14"/>
                                        </p:tgtEl>
                                        <p:attrNameLst>
                                          <p:attrName>style.visibility</p:attrName>
                                        </p:attrNameLst>
                                      </p:cBhvr>
                                      <p:to>
                                        <p:strVal val="hidden"/>
                                      </p:to>
                                    </p:set>
                                  </p:childTnLst>
                                </p:cTn>
                              </p:par>
                            </p:childTnLst>
                          </p:cTn>
                        </p:par>
                        <p:par>
                          <p:cTn id="20" fill="hold">
                            <p:stCondLst>
                              <p:cond delay="1500"/>
                            </p:stCondLst>
                            <p:childTnLst>
                              <p:par>
                                <p:cTn id="21" presetID="1" presetClass="exit" presetSubtype="0" fill="hold" nodeType="afterEffect">
                                  <p:stCondLst>
                                    <p:cond delay="500"/>
                                  </p:stCondLst>
                                  <p:childTnLst>
                                    <p:set>
                                      <p:cBhvr>
                                        <p:cTn id="22" dur="1" fill="hold">
                                          <p:stCondLst>
                                            <p:cond delay="0"/>
                                          </p:stCondLst>
                                        </p:cTn>
                                        <p:tgtEl>
                                          <p:spTgt spid="16"/>
                                        </p:tgtEl>
                                        <p:attrNameLst>
                                          <p:attrName>style.visibility</p:attrName>
                                        </p:attrNameLst>
                                      </p:cBhvr>
                                      <p:to>
                                        <p:strVal val="hidden"/>
                                      </p:to>
                                    </p:set>
                                  </p:childTnLst>
                                </p:cTn>
                              </p:par>
                            </p:childTnLst>
                          </p:cTn>
                        </p:par>
                        <p:par>
                          <p:cTn id="23" fill="hold">
                            <p:stCondLst>
                              <p:cond delay="2000"/>
                            </p:stCondLst>
                            <p:childTnLst>
                              <p:par>
                                <p:cTn id="24" presetID="1" presetClass="exit" presetSubtype="0" fill="hold" nodeType="afterEffect">
                                  <p:stCondLst>
                                    <p:cond delay="500"/>
                                  </p:stCondLst>
                                  <p:childTnLst>
                                    <p:set>
                                      <p:cBhvr>
                                        <p:cTn id="25" dur="1" fill="hold">
                                          <p:stCondLst>
                                            <p:cond delay="0"/>
                                          </p:stCondLst>
                                        </p:cTn>
                                        <p:tgtEl>
                                          <p:spTgt spid="17"/>
                                        </p:tgtEl>
                                        <p:attrNameLst>
                                          <p:attrName>style.visibility</p:attrName>
                                        </p:attrNameLst>
                                      </p:cBhvr>
                                      <p:to>
                                        <p:strVal val="hidden"/>
                                      </p:to>
                                    </p:set>
                                  </p:childTnLst>
                                </p:cTn>
                              </p:par>
                            </p:childTnLst>
                          </p:cTn>
                        </p:par>
                        <p:par>
                          <p:cTn id="26" fill="hold">
                            <p:stCondLst>
                              <p:cond delay="2500"/>
                            </p:stCondLst>
                            <p:childTnLst>
                              <p:par>
                                <p:cTn id="27" presetID="1" presetClass="exit" presetSubtype="0" fill="hold" nodeType="afterEffect">
                                  <p:stCondLst>
                                    <p:cond delay="500"/>
                                  </p:stCondLst>
                                  <p:childTnLst>
                                    <p:set>
                                      <p:cBhvr>
                                        <p:cTn id="28" dur="1" fill="hold">
                                          <p:stCondLst>
                                            <p:cond delay="0"/>
                                          </p:stCondLst>
                                        </p:cTn>
                                        <p:tgtEl>
                                          <p:spTgt spid="22"/>
                                        </p:tgtEl>
                                        <p:attrNameLst>
                                          <p:attrName>style.visibility</p:attrName>
                                        </p:attrNameLst>
                                      </p:cBhvr>
                                      <p:to>
                                        <p:strVal val="hidden"/>
                                      </p:to>
                                    </p:set>
                                  </p:childTnLst>
                                </p:cTn>
                              </p:par>
                            </p:childTnLst>
                          </p:cTn>
                        </p:par>
                        <p:par>
                          <p:cTn id="29" fill="hold">
                            <p:stCondLst>
                              <p:cond delay="3000"/>
                            </p:stCondLst>
                            <p:childTnLst>
                              <p:par>
                                <p:cTn id="30" presetID="1" presetClass="exit" presetSubtype="0" fill="hold" nodeType="afterEffect">
                                  <p:stCondLst>
                                    <p:cond delay="500"/>
                                  </p:stCondLst>
                                  <p:childTnLst>
                                    <p:set>
                                      <p:cBhvr>
                                        <p:cTn id="31" dur="1" fill="hold">
                                          <p:stCondLst>
                                            <p:cond delay="0"/>
                                          </p:stCondLst>
                                        </p:cTn>
                                        <p:tgtEl>
                                          <p:spTgt spid="19"/>
                                        </p:tgtEl>
                                        <p:attrNameLst>
                                          <p:attrName>style.visibility</p:attrName>
                                        </p:attrNameLst>
                                      </p:cBhvr>
                                      <p:to>
                                        <p:strVal val="hidden"/>
                                      </p:to>
                                    </p:set>
                                  </p:childTnLst>
                                </p:cTn>
                              </p:par>
                            </p:childTnLst>
                          </p:cTn>
                        </p:par>
                        <p:par>
                          <p:cTn id="32" fill="hold">
                            <p:stCondLst>
                              <p:cond delay="3500"/>
                            </p:stCondLst>
                            <p:childTnLst>
                              <p:par>
                                <p:cTn id="33" presetID="1" presetClass="exit" presetSubtype="0" fill="hold" nodeType="afterEffect">
                                  <p:stCondLst>
                                    <p:cond delay="500"/>
                                  </p:stCondLst>
                                  <p:childTnLst>
                                    <p:set>
                                      <p:cBhvr>
                                        <p:cTn id="34" dur="1" fill="hold">
                                          <p:stCondLst>
                                            <p:cond delay="0"/>
                                          </p:stCondLst>
                                        </p:cTn>
                                        <p:tgtEl>
                                          <p:spTgt spid="20"/>
                                        </p:tgtEl>
                                        <p:attrNameLst>
                                          <p:attrName>style.visibility</p:attrName>
                                        </p:attrNameLst>
                                      </p:cBhvr>
                                      <p:to>
                                        <p:strVal val="hidden"/>
                                      </p:to>
                                    </p:set>
                                  </p:childTnLst>
                                </p:cTn>
                              </p:par>
                            </p:childTnLst>
                          </p:cTn>
                        </p:par>
                        <p:par>
                          <p:cTn id="35" fill="hold">
                            <p:stCondLst>
                              <p:cond delay="4000"/>
                            </p:stCondLst>
                            <p:childTnLst>
                              <p:par>
                                <p:cTn id="36" presetID="1" presetClass="exit" presetSubtype="0" fill="hold" nodeType="afterEffect">
                                  <p:stCondLst>
                                    <p:cond delay="500"/>
                                  </p:stCondLst>
                                  <p:childTnLst>
                                    <p:set>
                                      <p:cBhvr>
                                        <p:cTn id="37" dur="1" fill="hold">
                                          <p:stCondLst>
                                            <p:cond delay="0"/>
                                          </p:stCondLst>
                                        </p:cTn>
                                        <p:tgtEl>
                                          <p:spTgt spid="21"/>
                                        </p:tgtEl>
                                        <p:attrNameLst>
                                          <p:attrName>style.visibility</p:attrName>
                                        </p:attrNameLst>
                                      </p:cBhvr>
                                      <p:to>
                                        <p:strVal val="hidden"/>
                                      </p:to>
                                    </p:set>
                                  </p:childTnLst>
                                </p:cTn>
                              </p:par>
                            </p:childTnLst>
                          </p:cTn>
                        </p:par>
                        <p:par>
                          <p:cTn id="38" fill="hold">
                            <p:stCondLst>
                              <p:cond delay="4500"/>
                            </p:stCondLst>
                            <p:childTnLst>
                              <p:par>
                                <p:cTn id="39" presetID="1" presetClass="exit" presetSubtype="0" fill="hold" nodeType="afterEffect">
                                  <p:stCondLst>
                                    <p:cond delay="500"/>
                                  </p:stCondLst>
                                  <p:childTnLst>
                                    <p:set>
                                      <p:cBhvr>
                                        <p:cTn id="40" dur="1" fill="hold">
                                          <p:stCondLst>
                                            <p:cond delay="0"/>
                                          </p:stCondLst>
                                        </p:cTn>
                                        <p:tgtEl>
                                          <p:spTgt spid="27"/>
                                        </p:tgtEl>
                                        <p:attrNameLst>
                                          <p:attrName>style.visibility</p:attrName>
                                        </p:attrNameLst>
                                      </p:cBhvr>
                                      <p:to>
                                        <p:strVal val="hidden"/>
                                      </p:to>
                                    </p:set>
                                  </p:childTnLst>
                                </p:cTn>
                              </p:par>
                            </p:childTnLst>
                          </p:cTn>
                        </p:par>
                        <p:par>
                          <p:cTn id="41" fill="hold">
                            <p:stCondLst>
                              <p:cond delay="5000"/>
                            </p:stCondLst>
                            <p:childTnLst>
                              <p:par>
                                <p:cTn id="42" presetID="1" presetClass="exit" presetSubtype="0" fill="hold" nodeType="afterEffect">
                                  <p:stCondLst>
                                    <p:cond delay="500"/>
                                  </p:stCondLst>
                                  <p:childTnLst>
                                    <p:set>
                                      <p:cBhvr>
                                        <p:cTn id="43" dur="1" fill="hold">
                                          <p:stCondLst>
                                            <p:cond delay="0"/>
                                          </p:stCondLst>
                                        </p:cTn>
                                        <p:tgtEl>
                                          <p:spTgt spid="18"/>
                                        </p:tgtEl>
                                        <p:attrNameLst>
                                          <p:attrName>style.visibility</p:attrName>
                                        </p:attrNameLst>
                                      </p:cBhvr>
                                      <p:to>
                                        <p:strVal val="hidden"/>
                                      </p:to>
                                    </p:set>
                                  </p:childTnLst>
                                </p:cTn>
                              </p:par>
                            </p:childTnLst>
                          </p:cTn>
                        </p:par>
                        <p:par>
                          <p:cTn id="44" fill="hold">
                            <p:stCondLst>
                              <p:cond delay="5500"/>
                            </p:stCondLst>
                            <p:childTnLst>
                              <p:par>
                                <p:cTn id="45" presetID="1" presetClass="exit" presetSubtype="0" fill="hold" nodeType="afterEffect">
                                  <p:stCondLst>
                                    <p:cond delay="500"/>
                                  </p:stCondLst>
                                  <p:childTnLst>
                                    <p:set>
                                      <p:cBhvr>
                                        <p:cTn id="46" dur="1" fill="hold">
                                          <p:stCondLst>
                                            <p:cond delay="0"/>
                                          </p:stCondLst>
                                        </p:cTn>
                                        <p:tgtEl>
                                          <p:spTgt spid="29"/>
                                        </p:tgtEl>
                                        <p:attrNameLst>
                                          <p:attrName>style.visibility</p:attrName>
                                        </p:attrNameLst>
                                      </p:cBhvr>
                                      <p:to>
                                        <p:strVal val="hidden"/>
                                      </p:to>
                                    </p:set>
                                  </p:childTnLst>
                                </p:cTn>
                              </p:par>
                            </p:childTnLst>
                          </p:cTn>
                        </p:par>
                        <p:par>
                          <p:cTn id="47" fill="hold">
                            <p:stCondLst>
                              <p:cond delay="6000"/>
                            </p:stCondLst>
                            <p:childTnLst>
                              <p:par>
                                <p:cTn id="48" presetID="1" presetClass="exit" presetSubtype="0" fill="hold" nodeType="afterEffect">
                                  <p:stCondLst>
                                    <p:cond delay="500"/>
                                  </p:stCondLst>
                                  <p:childTnLst>
                                    <p:set>
                                      <p:cBhvr>
                                        <p:cTn id="49" dur="1" fill="hold">
                                          <p:stCondLst>
                                            <p:cond delay="0"/>
                                          </p:stCondLst>
                                        </p:cTn>
                                        <p:tgtEl>
                                          <p:spTgt spid="31"/>
                                        </p:tgtEl>
                                        <p:attrNameLst>
                                          <p:attrName>style.visibility</p:attrName>
                                        </p:attrNameLst>
                                      </p:cBhvr>
                                      <p:to>
                                        <p:strVal val="hidden"/>
                                      </p:to>
                                    </p:set>
                                  </p:childTnLst>
                                </p:cTn>
                              </p:par>
                            </p:childTnLst>
                          </p:cTn>
                        </p:par>
                        <p:par>
                          <p:cTn id="50" fill="hold">
                            <p:stCondLst>
                              <p:cond delay="6500"/>
                            </p:stCondLst>
                            <p:childTnLst>
                              <p:par>
                                <p:cTn id="51" presetID="1" presetClass="exit" presetSubtype="0" fill="hold" nodeType="afterEffect">
                                  <p:stCondLst>
                                    <p:cond delay="500"/>
                                  </p:stCondLst>
                                  <p:childTnLst>
                                    <p:set>
                                      <p:cBhvr>
                                        <p:cTn id="52"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Registration</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3840" y="2057400"/>
            <a:ext cx="2743200" cy="2743200"/>
          </a:xfrm>
        </p:spPr>
      </p:pic>
      <p:sp>
        <p:nvSpPr>
          <p:cNvPr id="4" name="Slide Number Placeholder 3"/>
          <p:cNvSpPr>
            <a:spLocks noGrp="1"/>
          </p:cNvSpPr>
          <p:nvPr>
            <p:ph type="sldNum" sz="quarter" idx="12"/>
          </p:nvPr>
        </p:nvSpPr>
        <p:spPr/>
        <p:txBody>
          <a:bodyPr/>
          <a:lstStyle/>
          <a:p>
            <a:fld id="{B9BA2FFD-2B18-4DAD-9280-FB9F50BD96AC}" type="slidenum">
              <a:rPr lang="en-US" smtClean="0"/>
              <a:t>13</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0880" y="2057400"/>
            <a:ext cx="2743200" cy="27432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7920" y="2057400"/>
            <a:ext cx="2743200" cy="27432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4960" y="2057400"/>
            <a:ext cx="2743200" cy="2743200"/>
          </a:xfrm>
          <a:prstGeom prst="rect">
            <a:avLst/>
          </a:prstGeom>
        </p:spPr>
      </p:pic>
      <p:grpSp>
        <p:nvGrpSpPr>
          <p:cNvPr id="3" name="Group 2"/>
          <p:cNvGrpSpPr/>
          <p:nvPr/>
        </p:nvGrpSpPr>
        <p:grpSpPr>
          <a:xfrm>
            <a:off x="257586" y="2057400"/>
            <a:ext cx="11718066" cy="2743200"/>
            <a:chOff x="257586" y="2057400"/>
            <a:chExt cx="11718066" cy="2743200"/>
          </a:xfrm>
        </p:grpSpPr>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586" y="2057400"/>
              <a:ext cx="2743200" cy="27432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8372" y="2057400"/>
              <a:ext cx="2743200" cy="2743200"/>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17920" y="2057400"/>
              <a:ext cx="2743200" cy="274320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32452" y="2057400"/>
              <a:ext cx="2743200" cy="2743200"/>
            </a:xfrm>
            <a:prstGeom prst="rect">
              <a:avLst/>
            </a:prstGeom>
          </p:spPr>
        </p:pic>
      </p:grpSp>
    </p:spTree>
    <p:extLst>
      <p:ext uri="{BB962C8B-B14F-4D97-AF65-F5344CB8AC3E}">
        <p14:creationId xmlns:p14="http://schemas.microsoft.com/office/powerpoint/2010/main" val="351924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Autoexposure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14881" y="1559045"/>
            <a:ext cx="2743200" cy="2057400"/>
          </a:xfrm>
        </p:spPr>
      </p:pic>
      <p:sp>
        <p:nvSpPr>
          <p:cNvPr id="4" name="Slide Number Placeholder 3"/>
          <p:cNvSpPr>
            <a:spLocks noGrp="1"/>
          </p:cNvSpPr>
          <p:nvPr>
            <p:ph type="sldNum" sz="quarter" idx="12"/>
          </p:nvPr>
        </p:nvSpPr>
        <p:spPr/>
        <p:txBody>
          <a:bodyPr/>
          <a:lstStyle/>
          <a:p>
            <a:fld id="{B9BA2FFD-2B18-4DAD-9280-FB9F50BD96AC}" type="slidenum">
              <a:rPr lang="en-US" smtClean="0"/>
              <a:t>14</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7308" y="1566325"/>
            <a:ext cx="2743200" cy="2057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9735" y="1547972"/>
            <a:ext cx="2743200" cy="2057400"/>
          </a:xfrm>
          <a:prstGeom prst="rect">
            <a:avLst/>
          </a:prstGeom>
        </p:spPr>
      </p:pic>
      <p:pic>
        <p:nvPicPr>
          <p:cNvPr id="14" name="Picture 13"/>
          <p:cNvPicPr>
            <a:picLocks/>
          </p:cNvPicPr>
          <p:nvPr/>
        </p:nvPicPr>
        <p:blipFill>
          <a:blip r:embed="rId6"/>
          <a:stretch>
            <a:fillRect/>
          </a:stretch>
        </p:blipFill>
        <p:spPr>
          <a:xfrm>
            <a:off x="1428542" y="3831114"/>
            <a:ext cx="3165188" cy="914400"/>
          </a:xfrm>
          <a:prstGeom prst="rect">
            <a:avLst/>
          </a:prstGeom>
        </p:spPr>
      </p:pic>
      <p:pic>
        <p:nvPicPr>
          <p:cNvPr id="15" name="Picture 14"/>
          <p:cNvPicPr>
            <a:picLocks/>
          </p:cNvPicPr>
          <p:nvPr/>
        </p:nvPicPr>
        <p:blipFill>
          <a:blip r:embed="rId7"/>
          <a:stretch>
            <a:fillRect/>
          </a:stretch>
        </p:blipFill>
        <p:spPr>
          <a:xfrm>
            <a:off x="4620191" y="3848081"/>
            <a:ext cx="3165188" cy="914400"/>
          </a:xfrm>
          <a:prstGeom prst="rect">
            <a:avLst/>
          </a:prstGeom>
        </p:spPr>
      </p:pic>
      <p:pic>
        <p:nvPicPr>
          <p:cNvPr id="17" name="Picture 16"/>
          <p:cNvPicPr>
            <a:picLocks/>
          </p:cNvPicPr>
          <p:nvPr/>
        </p:nvPicPr>
        <p:blipFill>
          <a:blip r:embed="rId8"/>
          <a:stretch>
            <a:fillRect/>
          </a:stretch>
        </p:blipFill>
        <p:spPr>
          <a:xfrm>
            <a:off x="7811840" y="3848081"/>
            <a:ext cx="3165188" cy="914400"/>
          </a:xfrm>
          <a:prstGeom prst="rect">
            <a:avLst/>
          </a:prstGeom>
        </p:spPr>
      </p:pic>
      <p:sp>
        <p:nvSpPr>
          <p:cNvPr id="18" name="TextBox 17"/>
          <p:cNvSpPr txBox="1"/>
          <p:nvPr/>
        </p:nvSpPr>
        <p:spPr>
          <a:xfrm>
            <a:off x="256919" y="4039394"/>
            <a:ext cx="1162562" cy="369332"/>
          </a:xfrm>
          <a:prstGeom prst="rect">
            <a:avLst/>
          </a:prstGeom>
          <a:noFill/>
        </p:spPr>
        <p:txBody>
          <a:bodyPr wrap="none" rtlCol="0">
            <a:spAutoFit/>
          </a:bodyPr>
          <a:lstStyle/>
          <a:p>
            <a:r>
              <a:rPr lang="en-US" dirty="0" smtClean="0"/>
              <a:t>Full Frame</a:t>
            </a:r>
            <a:endParaRPr lang="en-US" dirty="0"/>
          </a:p>
        </p:txBody>
      </p:sp>
      <p:sp>
        <p:nvSpPr>
          <p:cNvPr id="19" name="TextBox 18"/>
          <p:cNvSpPr txBox="1"/>
          <p:nvPr/>
        </p:nvSpPr>
        <p:spPr>
          <a:xfrm>
            <a:off x="256919" y="4872094"/>
            <a:ext cx="1067665" cy="369332"/>
          </a:xfrm>
          <a:prstGeom prst="rect">
            <a:avLst/>
          </a:prstGeom>
          <a:noFill/>
        </p:spPr>
        <p:txBody>
          <a:bodyPr wrap="none" rtlCol="0">
            <a:spAutoFit/>
          </a:bodyPr>
          <a:lstStyle/>
          <a:p>
            <a:r>
              <a:rPr lang="en-US" dirty="0" smtClean="0"/>
              <a:t>Sky Patch</a:t>
            </a:r>
            <a:endParaRPr lang="en-US" dirty="0"/>
          </a:p>
        </p:txBody>
      </p:sp>
      <p:sp>
        <p:nvSpPr>
          <p:cNvPr id="20" name="TextBox 19"/>
          <p:cNvSpPr txBox="1"/>
          <p:nvPr/>
        </p:nvSpPr>
        <p:spPr>
          <a:xfrm>
            <a:off x="256919" y="5761238"/>
            <a:ext cx="1410514" cy="369332"/>
          </a:xfrm>
          <a:prstGeom prst="rect">
            <a:avLst/>
          </a:prstGeom>
          <a:noFill/>
        </p:spPr>
        <p:txBody>
          <a:bodyPr wrap="none" rtlCol="0">
            <a:spAutoFit/>
          </a:bodyPr>
          <a:lstStyle/>
          <a:p>
            <a:r>
              <a:rPr lang="en-US" dirty="0" smtClean="0"/>
              <a:t>Fender Patch</a:t>
            </a:r>
            <a:endParaRPr lang="en-US" dirty="0"/>
          </a:p>
        </p:txBody>
      </p:sp>
      <p:pic>
        <p:nvPicPr>
          <p:cNvPr id="24" name="Picture 23"/>
          <p:cNvPicPr>
            <a:picLocks/>
          </p:cNvPicPr>
          <p:nvPr/>
        </p:nvPicPr>
        <p:blipFill>
          <a:blip r:embed="rId9"/>
          <a:stretch>
            <a:fillRect/>
          </a:stretch>
        </p:blipFill>
        <p:spPr>
          <a:xfrm>
            <a:off x="1428542" y="4645016"/>
            <a:ext cx="3165188" cy="914400"/>
          </a:xfrm>
          <a:prstGeom prst="rect">
            <a:avLst/>
          </a:prstGeom>
        </p:spPr>
      </p:pic>
      <p:pic>
        <p:nvPicPr>
          <p:cNvPr id="25" name="Picture 24"/>
          <p:cNvPicPr>
            <a:picLocks/>
          </p:cNvPicPr>
          <p:nvPr/>
        </p:nvPicPr>
        <p:blipFill>
          <a:blip r:embed="rId10"/>
          <a:stretch>
            <a:fillRect/>
          </a:stretch>
        </p:blipFill>
        <p:spPr>
          <a:xfrm>
            <a:off x="4620191" y="4645016"/>
            <a:ext cx="3165188" cy="914400"/>
          </a:xfrm>
          <a:prstGeom prst="rect">
            <a:avLst/>
          </a:prstGeom>
        </p:spPr>
      </p:pic>
      <p:pic>
        <p:nvPicPr>
          <p:cNvPr id="26" name="Picture 25"/>
          <p:cNvPicPr>
            <a:picLocks/>
          </p:cNvPicPr>
          <p:nvPr/>
        </p:nvPicPr>
        <p:blipFill>
          <a:blip r:embed="rId11"/>
          <a:stretch>
            <a:fillRect/>
          </a:stretch>
        </p:blipFill>
        <p:spPr>
          <a:xfrm>
            <a:off x="7811840" y="4645016"/>
            <a:ext cx="3165188" cy="914400"/>
          </a:xfrm>
          <a:prstGeom prst="rect">
            <a:avLst/>
          </a:prstGeom>
        </p:spPr>
      </p:pic>
      <p:pic>
        <p:nvPicPr>
          <p:cNvPr id="21" name="Picture 20"/>
          <p:cNvPicPr>
            <a:picLocks/>
          </p:cNvPicPr>
          <p:nvPr/>
        </p:nvPicPr>
        <p:blipFill>
          <a:blip r:embed="rId12"/>
          <a:stretch>
            <a:fillRect/>
          </a:stretch>
        </p:blipFill>
        <p:spPr>
          <a:xfrm>
            <a:off x="1428542" y="5498395"/>
            <a:ext cx="3165188" cy="914400"/>
          </a:xfrm>
          <a:prstGeom prst="rect">
            <a:avLst/>
          </a:prstGeom>
        </p:spPr>
      </p:pic>
      <p:pic>
        <p:nvPicPr>
          <p:cNvPr id="22" name="Picture 21"/>
          <p:cNvPicPr>
            <a:picLocks/>
          </p:cNvPicPr>
          <p:nvPr/>
        </p:nvPicPr>
        <p:blipFill>
          <a:blip r:embed="rId13"/>
          <a:stretch>
            <a:fillRect/>
          </a:stretch>
        </p:blipFill>
        <p:spPr>
          <a:xfrm>
            <a:off x="4620191" y="5498327"/>
            <a:ext cx="3165188" cy="914400"/>
          </a:xfrm>
          <a:prstGeom prst="rect">
            <a:avLst/>
          </a:prstGeom>
        </p:spPr>
      </p:pic>
      <p:pic>
        <p:nvPicPr>
          <p:cNvPr id="23" name="Picture 22"/>
          <p:cNvPicPr>
            <a:picLocks/>
          </p:cNvPicPr>
          <p:nvPr/>
        </p:nvPicPr>
        <p:blipFill>
          <a:blip r:embed="rId14"/>
          <a:stretch>
            <a:fillRect/>
          </a:stretch>
        </p:blipFill>
        <p:spPr>
          <a:xfrm>
            <a:off x="7811840" y="5498395"/>
            <a:ext cx="3165188" cy="914400"/>
          </a:xfrm>
          <a:prstGeom prst="rect">
            <a:avLst/>
          </a:prstGeom>
        </p:spPr>
      </p:pic>
      <p:sp>
        <p:nvSpPr>
          <p:cNvPr id="27" name="Rectangle 26"/>
          <p:cNvSpPr/>
          <p:nvPr/>
        </p:nvSpPr>
        <p:spPr>
          <a:xfrm>
            <a:off x="4877308" y="3853692"/>
            <a:ext cx="2743200" cy="813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680699" y="4602952"/>
            <a:ext cx="2743200" cy="9254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073602" y="5479727"/>
            <a:ext cx="2743200" cy="89529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853184" y="2251103"/>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010912" y="2251103"/>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168640" y="2251103"/>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3304032" y="2994702"/>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6461760" y="2994702"/>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9619488" y="2994702"/>
            <a:ext cx="216156" cy="192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325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7"/>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xit" presetSubtype="0" fill="hold" grpId="1" nodeType="withEffect">
                                  <p:stCondLst>
                                    <p:cond delay="0"/>
                                  </p:stCondLst>
                                  <p:childTnLst>
                                    <p:set>
                                      <p:cBhvr>
                                        <p:cTn id="44" dur="1" fill="hold">
                                          <p:stCondLst>
                                            <p:cond delay="0"/>
                                          </p:stCondLst>
                                        </p:cTn>
                                        <p:tgtEl>
                                          <p:spTgt spid="29"/>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3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3"/>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4"/>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7" grpId="0" animBg="1"/>
      <p:bldP spid="27" grpId="1" animBg="1"/>
      <p:bldP spid="29" grpId="0" animBg="1"/>
      <p:bldP spid="29" grpId="1" animBg="1"/>
      <p:bldP spid="30" grpId="0" animBg="1"/>
      <p:bldP spid="32" grpId="0" animBg="1"/>
      <p:bldP spid="32" grpId="1" animBg="1"/>
      <p:bldP spid="33" grpId="0" animBg="1"/>
      <p:bldP spid="33" grpId="1" animBg="1"/>
      <p:bldP spid="34" grpId="0" animBg="1"/>
      <p:bldP spid="34" grpId="1"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26236" y="2057400"/>
            <a:ext cx="2743200" cy="2743200"/>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032" y="2057400"/>
            <a:ext cx="2743200" cy="2743200"/>
          </a:xfrm>
          <a:prstGeom prst="rect">
            <a:avLst/>
          </a:prstGeom>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6100" y="2057400"/>
            <a:ext cx="2743200" cy="2743200"/>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6168" y="2057400"/>
            <a:ext cx="2743200" cy="2743200"/>
          </a:xfrm>
          <a:prstGeom prst="rect">
            <a:avLst/>
          </a:prstGeom>
        </p:spPr>
      </p:pic>
      <p:sp>
        <p:nvSpPr>
          <p:cNvPr id="2" name="Title 1"/>
          <p:cNvSpPr>
            <a:spLocks noGrp="1"/>
          </p:cNvSpPr>
          <p:nvPr>
            <p:ph type="title"/>
          </p:nvPr>
        </p:nvSpPr>
        <p:spPr/>
        <p:txBody>
          <a:bodyPr/>
          <a:lstStyle/>
          <a:p>
            <a:r>
              <a:rPr lang="en-US" dirty="0" smtClean="0"/>
              <a:t>Autofocus</a:t>
            </a:r>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15</a:t>
            </a:fld>
            <a:endParaRPr lang="en-US"/>
          </a:p>
        </p:txBody>
      </p:sp>
      <p:pic>
        <p:nvPicPr>
          <p:cNvPr id="14" name="Content Placeholder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6032" y="2057400"/>
            <a:ext cx="2743200" cy="27432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46100" y="2057400"/>
            <a:ext cx="2743200" cy="274320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36168" y="2057400"/>
            <a:ext cx="2743200" cy="274320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26236" y="2057400"/>
            <a:ext cx="2743200" cy="2743200"/>
          </a:xfrm>
          <a:prstGeom prst="rect">
            <a:avLst/>
          </a:prstGeom>
        </p:spPr>
      </p:pic>
      <p:sp>
        <p:nvSpPr>
          <p:cNvPr id="22" name="TextBox 21"/>
          <p:cNvSpPr txBox="1"/>
          <p:nvPr/>
        </p:nvSpPr>
        <p:spPr>
          <a:xfrm>
            <a:off x="898019" y="5158775"/>
            <a:ext cx="1483098" cy="707886"/>
          </a:xfrm>
          <a:prstGeom prst="rect">
            <a:avLst/>
          </a:prstGeom>
          <a:noFill/>
        </p:spPr>
        <p:txBody>
          <a:bodyPr wrap="none" rtlCol="0">
            <a:spAutoFit/>
          </a:bodyPr>
          <a:lstStyle/>
          <a:p>
            <a:pPr algn="ctr"/>
            <a:r>
              <a:rPr lang="en-US" sz="4000" dirty="0" smtClean="0"/>
              <a:t>11460</a:t>
            </a:r>
            <a:endParaRPr lang="en-US" sz="4000" dirty="0"/>
          </a:p>
        </p:txBody>
      </p:sp>
      <p:sp>
        <p:nvSpPr>
          <p:cNvPr id="23" name="TextBox 22"/>
          <p:cNvSpPr txBox="1"/>
          <p:nvPr/>
        </p:nvSpPr>
        <p:spPr>
          <a:xfrm>
            <a:off x="3876151" y="5193281"/>
            <a:ext cx="1483098" cy="707886"/>
          </a:xfrm>
          <a:prstGeom prst="rect">
            <a:avLst/>
          </a:prstGeom>
          <a:noFill/>
        </p:spPr>
        <p:txBody>
          <a:bodyPr wrap="none" rtlCol="0">
            <a:spAutoFit/>
          </a:bodyPr>
          <a:lstStyle/>
          <a:p>
            <a:pPr algn="ctr"/>
            <a:r>
              <a:rPr lang="en-US" sz="4000" dirty="0" smtClean="0"/>
              <a:t>11372</a:t>
            </a:r>
            <a:endParaRPr lang="en-US" sz="4000" dirty="0"/>
          </a:p>
        </p:txBody>
      </p:sp>
      <p:sp>
        <p:nvSpPr>
          <p:cNvPr id="24" name="TextBox 23"/>
          <p:cNvSpPr txBox="1"/>
          <p:nvPr/>
        </p:nvSpPr>
        <p:spPr>
          <a:xfrm>
            <a:off x="6866219" y="5167312"/>
            <a:ext cx="1483098" cy="707886"/>
          </a:xfrm>
          <a:prstGeom prst="rect">
            <a:avLst/>
          </a:prstGeom>
          <a:noFill/>
        </p:spPr>
        <p:txBody>
          <a:bodyPr wrap="none" rtlCol="0">
            <a:spAutoFit/>
          </a:bodyPr>
          <a:lstStyle/>
          <a:p>
            <a:pPr algn="ctr"/>
            <a:r>
              <a:rPr lang="en-US" sz="4000" dirty="0" smtClean="0"/>
              <a:t>10552</a:t>
            </a:r>
            <a:endParaRPr lang="en-US" sz="4000" dirty="0"/>
          </a:p>
        </p:txBody>
      </p:sp>
      <p:sp>
        <p:nvSpPr>
          <p:cNvPr id="25" name="TextBox 24"/>
          <p:cNvSpPr txBox="1"/>
          <p:nvPr/>
        </p:nvSpPr>
        <p:spPr>
          <a:xfrm>
            <a:off x="9870702" y="5158775"/>
            <a:ext cx="1223412" cy="707886"/>
          </a:xfrm>
          <a:prstGeom prst="rect">
            <a:avLst/>
          </a:prstGeom>
          <a:noFill/>
        </p:spPr>
        <p:txBody>
          <a:bodyPr wrap="none" rtlCol="0">
            <a:spAutoFit/>
          </a:bodyPr>
          <a:lstStyle/>
          <a:p>
            <a:pPr algn="ctr"/>
            <a:r>
              <a:rPr lang="en-US" sz="4000" dirty="0" smtClean="0"/>
              <a:t>8054</a:t>
            </a:r>
            <a:endParaRPr lang="en-US" sz="4000" dirty="0"/>
          </a:p>
        </p:txBody>
      </p:sp>
      <p:sp>
        <p:nvSpPr>
          <p:cNvPr id="26" name="TextBox 25"/>
          <p:cNvSpPr txBox="1"/>
          <p:nvPr/>
        </p:nvSpPr>
        <p:spPr>
          <a:xfrm>
            <a:off x="25039" y="5150059"/>
            <a:ext cx="461985" cy="707886"/>
          </a:xfrm>
          <a:prstGeom prst="rect">
            <a:avLst/>
          </a:prstGeom>
          <a:noFill/>
        </p:spPr>
        <p:txBody>
          <a:bodyPr wrap="none" rtlCol="0">
            <a:spAutoFit/>
          </a:bodyPr>
          <a:lstStyle/>
          <a:p>
            <a:pPr algn="ctr"/>
            <a:r>
              <a:rPr lang="en-US" sz="4000" dirty="0" smtClean="0"/>
              <a:t>∑</a:t>
            </a:r>
            <a:endParaRPr lang="en-US" sz="4000" dirty="0"/>
          </a:p>
        </p:txBody>
      </p:sp>
    </p:spTree>
    <p:extLst>
      <p:ext uri="{BB962C8B-B14F-4D97-AF65-F5344CB8AC3E}">
        <p14:creationId xmlns:p14="http://schemas.microsoft.com/office/powerpoint/2010/main" val="401562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Overriding heuristics</a:t>
            </a:r>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16</a:t>
            </a:fld>
            <a:endParaRPr lang="en-US"/>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92507" y="1737519"/>
            <a:ext cx="7315200" cy="4572000"/>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92508" y="2056671"/>
            <a:ext cx="5057728" cy="3797592"/>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2507" y="2056670"/>
            <a:ext cx="5057728" cy="3797592"/>
          </a:xfrm>
          <a:prstGeom prst="rect">
            <a:avLst/>
          </a:prstGeom>
        </p:spPr>
      </p:pic>
      <p:sp>
        <p:nvSpPr>
          <p:cNvPr id="27" name="Oval 26"/>
          <p:cNvSpPr/>
          <p:nvPr/>
        </p:nvSpPr>
        <p:spPr>
          <a:xfrm>
            <a:off x="3626069" y="3636579"/>
            <a:ext cx="115614" cy="115614"/>
          </a:xfrm>
          <a:prstGeom prst="ellipse">
            <a:avLst/>
          </a:prstGeom>
          <a:solidFill>
            <a:schemeClr val="tx2">
              <a:lumMod val="5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83800" y="3531476"/>
            <a:ext cx="4066435" cy="406643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20582" y="2791565"/>
            <a:ext cx="4066435" cy="4066435"/>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04672" y="2791565"/>
            <a:ext cx="4066435" cy="4066435"/>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71454" y="3008823"/>
            <a:ext cx="4066435" cy="4066435"/>
          </a:xfrm>
          <a:prstGeom prst="rect">
            <a:avLst/>
          </a:prstGeom>
        </p:spPr>
      </p:pic>
      <p:sp>
        <p:nvSpPr>
          <p:cNvPr id="29" name="Oval 28"/>
          <p:cNvSpPr/>
          <p:nvPr/>
        </p:nvSpPr>
        <p:spPr>
          <a:xfrm>
            <a:off x="6442842" y="3090041"/>
            <a:ext cx="115614" cy="115614"/>
          </a:xfrm>
          <a:prstGeom prst="ellipse">
            <a:avLst/>
          </a:prstGeom>
          <a:solidFill>
            <a:schemeClr val="accent5">
              <a:lumMod val="40000"/>
              <a:lumOff val="60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340773" y="2564524"/>
            <a:ext cx="115614" cy="115614"/>
          </a:xfrm>
          <a:prstGeom prst="ellipse">
            <a:avLst/>
          </a:prstGeom>
          <a:solidFill>
            <a:schemeClr val="tx1">
              <a:lumMod val="95000"/>
            </a:scheme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9279" y="3717889"/>
            <a:ext cx="4066435" cy="4066435"/>
          </a:xfrm>
          <a:prstGeom prst="rect">
            <a:avLst/>
          </a:prstGeom>
        </p:spPr>
      </p:pic>
    </p:spTree>
    <p:extLst>
      <p:ext uri="{BB962C8B-B14F-4D97-AF65-F5344CB8AC3E}">
        <p14:creationId xmlns:p14="http://schemas.microsoft.com/office/powerpoint/2010/main" val="300361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11"/>
                                        </p:tgtEl>
                                        <p:attrNameLst>
                                          <p:attrName>style.visibility</p:attrName>
                                        </p:attrNameLst>
                                      </p:cBhvr>
                                      <p:to>
                                        <p:strVal val="hidden"/>
                                      </p:to>
                                    </p:set>
                                  </p:childTnLst>
                                </p:cTn>
                              </p:par>
                              <p:par>
                                <p:cTn id="10" presetID="10" presetClass="entr" presetSubtype="0" fill="hold"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1000"/>
                                  </p:stCondLst>
                                  <p:childTnLst>
                                    <p:set>
                                      <p:cBhvr>
                                        <p:cTn id="19" dur="1" fill="hold">
                                          <p:stCondLst>
                                            <p:cond delay="0"/>
                                          </p:stCondLst>
                                        </p:cTn>
                                        <p:tgtEl>
                                          <p:spTgt spid="7"/>
                                        </p:tgtEl>
                                        <p:attrNameLst>
                                          <p:attrName>style.visibility</p:attrName>
                                        </p:attrNameLst>
                                      </p:cBhvr>
                                      <p:to>
                                        <p:strVal val="visible"/>
                                      </p:to>
                                    </p:set>
                                  </p:childTnLst>
                                </p:cTn>
                              </p:par>
                            </p:childTnLst>
                          </p:cTn>
                        </p:par>
                        <p:par>
                          <p:cTn id="20" fill="hold">
                            <p:stCondLst>
                              <p:cond delay="1000"/>
                            </p:stCondLst>
                            <p:childTnLst>
                              <p:par>
                                <p:cTn id="21" presetID="1" presetClass="exit" presetSubtype="0" fill="hold" nodeType="after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par>
                          <p:cTn id="27" fill="hold">
                            <p:stCondLst>
                              <p:cond delay="0"/>
                            </p:stCondLst>
                            <p:childTnLst>
                              <p:par>
                                <p:cTn id="28" presetID="1" presetClass="exit" presetSubtype="0" fill="hold" nodeType="afterEffect">
                                  <p:stCondLst>
                                    <p:cond delay="50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50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nodeType="withEffect">
                                  <p:stCondLst>
                                    <p:cond delay="500"/>
                                  </p:stCondLst>
                                  <p:childTnLst>
                                    <p:set>
                                      <p:cBhvr>
                                        <p:cTn id="33" dur="1" fill="hold">
                                          <p:stCondLst>
                                            <p:cond delay="0"/>
                                          </p:stCondLst>
                                        </p:cTn>
                                        <p:tgtEl>
                                          <p:spTgt spid="8"/>
                                        </p:tgtEl>
                                        <p:attrNameLst>
                                          <p:attrName>style.visibility</p:attrName>
                                        </p:attrNameLst>
                                      </p:cBhvr>
                                      <p:to>
                                        <p:strVal val="visible"/>
                                      </p:to>
                                    </p:set>
                                  </p:childTnLst>
                                </p:cTn>
                              </p:par>
                            </p:childTnLst>
                          </p:cTn>
                        </p:par>
                        <p:par>
                          <p:cTn id="34" fill="hold">
                            <p:stCondLst>
                              <p:cond delay="500"/>
                            </p:stCondLst>
                            <p:childTnLst>
                              <p:par>
                                <p:cTn id="35" presetID="1" presetClass="exit" presetSubtype="0" fill="hold" nodeType="afterEffect">
                                  <p:stCondLst>
                                    <p:cond delay="150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entr" presetSubtype="0" fill="hold" nodeType="withEffect">
                                  <p:stCondLst>
                                    <p:cond delay="150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0"/>
                            </p:stCondLst>
                            <p:childTnLst>
                              <p:par>
                                <p:cTn id="56" presetID="1" presetClass="exit" presetSubtype="0" fill="hold" nodeType="afterEffect">
                                  <p:stCondLst>
                                    <p:cond delay="500"/>
                                  </p:stCondLst>
                                  <p:childTnLst>
                                    <p:set>
                                      <p:cBhvr>
                                        <p:cTn id="57" dur="1" fill="hold">
                                          <p:stCondLst>
                                            <p:cond delay="0"/>
                                          </p:stCondLst>
                                        </p:cTn>
                                        <p:tgtEl>
                                          <p:spTgt spid="28"/>
                                        </p:tgtEl>
                                        <p:attrNameLst>
                                          <p:attrName>style.visibility</p:attrName>
                                        </p:attrNameLst>
                                      </p:cBhvr>
                                      <p:to>
                                        <p:strVal val="hidden"/>
                                      </p:to>
                                    </p:set>
                                  </p:childTnLst>
                                </p:cTn>
                              </p:par>
                              <p:par>
                                <p:cTn id="58" presetID="10" presetClass="entr" presetSubtype="0" fill="hold" nodeType="withEffect">
                                  <p:stCondLst>
                                    <p:cond delay="5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childTnLst>
                          </p:cTn>
                        </p:par>
                        <p:par>
                          <p:cTn id="65" fill="hold">
                            <p:stCondLst>
                              <p:cond delay="0"/>
                            </p:stCondLst>
                            <p:childTnLst>
                              <p:par>
                                <p:cTn id="66" presetID="1" presetClass="exit" presetSubtype="0" fill="hold" nodeType="afterEffect">
                                  <p:stCondLst>
                                    <p:cond delay="500"/>
                                  </p:stCondLst>
                                  <p:childTnLst>
                                    <p:set>
                                      <p:cBhvr>
                                        <p:cTn id="67" dur="1" fill="hold">
                                          <p:stCondLst>
                                            <p:cond delay="0"/>
                                          </p:stCondLst>
                                        </p:cTn>
                                        <p:tgtEl>
                                          <p:spTgt spid="31"/>
                                        </p:tgtEl>
                                        <p:attrNameLst>
                                          <p:attrName>style.visibility</p:attrName>
                                        </p:attrNameLst>
                                      </p:cBhvr>
                                      <p:to>
                                        <p:strVal val="hidden"/>
                                      </p:to>
                                    </p:set>
                                  </p:childTnLst>
                                </p:cTn>
                              </p:par>
                              <p:par>
                                <p:cTn id="68" presetID="1" presetClass="exit" presetSubtype="0" fill="hold" nodeType="withEffect">
                                  <p:stCondLst>
                                    <p:cond delay="500"/>
                                  </p:stCondLst>
                                  <p:childTnLst>
                                    <p:set>
                                      <p:cBhvr>
                                        <p:cTn id="69" dur="1" fill="hold">
                                          <p:stCondLst>
                                            <p:cond delay="0"/>
                                          </p:stCondLst>
                                        </p:cTn>
                                        <p:tgtEl>
                                          <p:spTgt spid="7"/>
                                        </p:tgtEl>
                                        <p:attrNameLst>
                                          <p:attrName>style.visibility</p:attrName>
                                        </p:attrNameLst>
                                      </p:cBhvr>
                                      <p:to>
                                        <p:strVal val="hidden"/>
                                      </p:to>
                                    </p:set>
                                  </p:childTnLst>
                                </p:cTn>
                              </p:par>
                              <p:par>
                                <p:cTn id="70" presetID="1" presetClass="exit" presetSubtype="0" fill="hold" nodeType="withEffect">
                                  <p:stCondLst>
                                    <p:cond delay="500"/>
                                  </p:stCondLst>
                                  <p:childTnLst>
                                    <p:set>
                                      <p:cBhvr>
                                        <p:cTn id="71" dur="1" fill="hold">
                                          <p:stCondLst>
                                            <p:cond delay="0"/>
                                          </p:stCondLst>
                                        </p:cTn>
                                        <p:tgtEl>
                                          <p:spTgt spid="8"/>
                                        </p:tgtEl>
                                        <p:attrNameLst>
                                          <p:attrName>style.visibility</p:attrName>
                                        </p:attrNameLst>
                                      </p:cBhvr>
                                      <p:to>
                                        <p:strVal val="hidden"/>
                                      </p:to>
                                    </p:set>
                                  </p:childTnLst>
                                </p:cTn>
                              </p:par>
                              <p:par>
                                <p:cTn id="72" presetID="1" presetClass="exit" presetSubtype="0" fill="hold" nodeType="withEffect">
                                  <p:stCondLst>
                                    <p:cond delay="500"/>
                                  </p:stCondLst>
                                  <p:childTnLst>
                                    <p:set>
                                      <p:cBhvr>
                                        <p:cTn id="73" dur="1" fill="hold">
                                          <p:stCondLst>
                                            <p:cond delay="0"/>
                                          </p:stCondLst>
                                        </p:cTn>
                                        <p:tgtEl>
                                          <p:spTgt spid="1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27"/>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29"/>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9" grpId="0" animBg="1"/>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19"/>
            <a:ext cx="10515600" cy="1325563"/>
          </a:xfrm>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348582"/>
            <a:ext cx="8229600" cy="54864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348582"/>
            <a:ext cx="8229600" cy="5486400"/>
          </a:xfrm>
          <a:prstGeom prst="rect">
            <a:avLst/>
          </a:prstGeom>
        </p:spPr>
      </p:pic>
      <p:sp>
        <p:nvSpPr>
          <p:cNvPr id="7"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Passive display</a:t>
            </a:r>
            <a:endParaRPr lang="en-US" dirty="0"/>
          </a:p>
        </p:txBody>
      </p:sp>
    </p:spTree>
    <p:extLst>
      <p:ext uri="{BB962C8B-B14F-4D97-AF65-F5344CB8AC3E}">
        <p14:creationId xmlns:p14="http://schemas.microsoft.com/office/powerpoint/2010/main" val="88504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lumMod val="50000"/>
                    <a:lumOff val="50000"/>
                  </a:schemeClr>
                </a:solidFill>
              </a:rPr>
              <a:t>Introduction</a:t>
            </a:r>
          </a:p>
          <a:p>
            <a:r>
              <a:rPr lang="en-US" dirty="0" smtClean="0">
                <a:solidFill>
                  <a:schemeClr val="bg1">
                    <a:lumMod val="50000"/>
                    <a:lumOff val="50000"/>
                  </a:schemeClr>
                </a:solidFill>
              </a:rPr>
              <a:t>Related work</a:t>
            </a:r>
          </a:p>
          <a:p>
            <a:r>
              <a:rPr lang="en-US" dirty="0" smtClean="0">
                <a:solidFill>
                  <a:schemeClr val="bg1">
                    <a:lumMod val="50000"/>
                    <a:lumOff val="50000"/>
                  </a:schemeClr>
                </a:solidFill>
              </a:rPr>
              <a:t>Design and implementation</a:t>
            </a:r>
          </a:p>
          <a:p>
            <a:r>
              <a:rPr lang="en-US" dirty="0" smtClean="0">
                <a:solidFill>
                  <a:srgbClr val="FFFF00"/>
                </a:solidFill>
              </a:rPr>
              <a:t>Discussion</a:t>
            </a:r>
          </a:p>
        </p:txBody>
      </p:sp>
      <p:sp>
        <p:nvSpPr>
          <p:cNvPr id="4" name="Slide Number Placeholder 3"/>
          <p:cNvSpPr>
            <a:spLocks noGrp="1"/>
          </p:cNvSpPr>
          <p:nvPr>
            <p:ph type="sldNum" sz="quarter" idx="12"/>
          </p:nvPr>
        </p:nvSpPr>
        <p:spPr/>
        <p:txBody>
          <a:bodyPr/>
          <a:lstStyle/>
          <a:p>
            <a:fld id="{B9BA2FFD-2B18-4DAD-9280-FB9F50BD96AC}" type="slidenum">
              <a:rPr lang="en-US" smtClean="0"/>
              <a:t>18</a:t>
            </a:fld>
            <a:endParaRPr lang="en-US"/>
          </a:p>
        </p:txBody>
      </p:sp>
    </p:spTree>
    <p:extLst>
      <p:ext uri="{BB962C8B-B14F-4D97-AF65-F5344CB8AC3E}">
        <p14:creationId xmlns:p14="http://schemas.microsoft.com/office/powerpoint/2010/main" val="26619189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a:t>
            </a:r>
            <a:endParaRPr lang="en-US" dirty="0"/>
          </a:p>
        </p:txBody>
      </p:sp>
      <p:sp>
        <p:nvSpPr>
          <p:cNvPr id="3" name="Content Placeholder 2"/>
          <p:cNvSpPr>
            <a:spLocks noGrp="1"/>
          </p:cNvSpPr>
          <p:nvPr>
            <p:ph idx="1"/>
          </p:nvPr>
        </p:nvSpPr>
        <p:spPr/>
        <p:txBody>
          <a:bodyPr/>
          <a:lstStyle/>
          <a:p>
            <a:r>
              <a:rPr lang="en-US" dirty="0" smtClean="0"/>
              <a:t>User study with tablet application</a:t>
            </a:r>
          </a:p>
          <a:p>
            <a:pPr lvl="1"/>
            <a:r>
              <a:rPr lang="en-US" dirty="0" smtClean="0"/>
              <a:t>14 participants with novices and professional photographers</a:t>
            </a:r>
          </a:p>
          <a:p>
            <a:pPr lvl="1"/>
            <a:r>
              <a:rPr lang="en-US" dirty="0" smtClean="0"/>
              <a:t>All generally considered interaction fun and engaging</a:t>
            </a:r>
          </a:p>
          <a:p>
            <a:pPr lvl="1"/>
            <a:r>
              <a:rPr lang="en-US" dirty="0" smtClean="0"/>
              <a:t>Veteran photographers worried about the loss of creative control</a:t>
            </a:r>
          </a:p>
        </p:txBody>
      </p:sp>
      <p:sp>
        <p:nvSpPr>
          <p:cNvPr id="4" name="Slide Number Placeholder 3"/>
          <p:cNvSpPr>
            <a:spLocks noGrp="1"/>
          </p:cNvSpPr>
          <p:nvPr>
            <p:ph type="sldNum" sz="quarter" idx="12"/>
          </p:nvPr>
        </p:nvSpPr>
        <p:spPr/>
        <p:txBody>
          <a:bodyPr/>
          <a:lstStyle/>
          <a:p>
            <a:fld id="{B9BA2FFD-2B18-4DAD-9280-FB9F50BD96AC}" type="slidenum">
              <a:rPr lang="en-US" smtClean="0"/>
              <a:t>19</a:t>
            </a:fld>
            <a:endParaRPr lang="en-US"/>
          </a:p>
        </p:txBody>
      </p:sp>
    </p:spTree>
    <p:extLst>
      <p:ext uri="{BB962C8B-B14F-4D97-AF65-F5344CB8AC3E}">
        <p14:creationId xmlns:p14="http://schemas.microsoft.com/office/powerpoint/2010/main" val="126312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Cameras are everywhere</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a:t>
            </a:fld>
            <a:endParaRPr lang="en-US"/>
          </a:p>
        </p:txBody>
      </p:sp>
      <p:pic>
        <p:nvPicPr>
          <p:cNvPr id="2052" name="Picture 4" descr="http://www.android.net/news/wp-content/uploads/2011/11/samsung-galaxy-nexus-black-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997" y="1690688"/>
            <a:ext cx="5232301" cy="392422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awoltrends.com/wp-content/uploads/2012/04/iphone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81655" y="1690688"/>
            <a:ext cx="5672145" cy="40866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558828" y="1575302"/>
            <a:ext cx="631470" cy="43003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9007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and future work</a:t>
            </a:r>
            <a:endParaRPr lang="en-US" dirty="0"/>
          </a:p>
        </p:txBody>
      </p:sp>
      <p:sp>
        <p:nvSpPr>
          <p:cNvPr id="3" name="Content Placeholder 2"/>
          <p:cNvSpPr>
            <a:spLocks noGrp="1"/>
          </p:cNvSpPr>
          <p:nvPr>
            <p:ph idx="1"/>
          </p:nvPr>
        </p:nvSpPr>
        <p:spPr/>
        <p:txBody>
          <a:bodyPr/>
          <a:lstStyle/>
          <a:p>
            <a:r>
              <a:rPr lang="en-US" dirty="0" smtClean="0"/>
              <a:t>Inter-frame motion</a:t>
            </a:r>
            <a:endParaRPr lang="en-US" dirty="0"/>
          </a:p>
          <a:p>
            <a:r>
              <a:rPr lang="en-US" dirty="0" smtClean="0"/>
              <a:t>Resistance to change</a:t>
            </a:r>
          </a:p>
          <a:p>
            <a:r>
              <a:rPr lang="en-US" dirty="0" smtClean="0"/>
              <a:t>Gaze-directed interface</a:t>
            </a:r>
          </a:p>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20</a:t>
            </a:fld>
            <a:endParaRPr lang="en-US"/>
          </a:p>
        </p:txBody>
      </p:sp>
    </p:spTree>
    <p:extLst>
      <p:ext uri="{BB962C8B-B14F-4D97-AF65-F5344CB8AC3E}">
        <p14:creationId xmlns:p14="http://schemas.microsoft.com/office/powerpoint/2010/main" val="2808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The authors would like to thank following people for their help in bringing this work to fruition</a:t>
            </a:r>
          </a:p>
          <a:p>
            <a:pPr lvl="1"/>
            <a:r>
              <a:rPr lang="en-US" dirty="0" smtClean="0"/>
              <a:t>Our study participants</a:t>
            </a:r>
          </a:p>
          <a:p>
            <a:pPr lvl="1"/>
            <a:r>
              <a:rPr lang="en-US" dirty="0" smtClean="0"/>
              <a:t>Doug </a:t>
            </a:r>
            <a:r>
              <a:rPr lang="en-US" dirty="0" err="1" smtClean="0"/>
              <a:t>Lanman</a:t>
            </a:r>
            <a:r>
              <a:rPr lang="en-US" dirty="0" smtClean="0"/>
              <a:t> and the NVIDIA Mobile Visual Computing group</a:t>
            </a:r>
          </a:p>
          <a:p>
            <a:pPr lvl="1"/>
            <a:r>
              <a:rPr lang="en-US" dirty="0" smtClean="0"/>
              <a:t>The anonymous reviewers</a:t>
            </a:r>
          </a:p>
          <a:p>
            <a:r>
              <a:rPr lang="en-US" dirty="0"/>
              <a:t>If you would like to see a demo</a:t>
            </a:r>
            <a:r>
              <a:rPr lang="en-US" dirty="0" smtClean="0"/>
              <a:t>, come </a:t>
            </a:r>
            <a:r>
              <a:rPr lang="en-US" dirty="0"/>
              <a:t>say hi during a break</a:t>
            </a:r>
          </a:p>
          <a:p>
            <a:pPr marL="0" indent="0">
              <a:buNone/>
            </a:pPr>
            <a:endParaRPr lang="en-US" dirty="0"/>
          </a:p>
          <a:p>
            <a:pPr lvl="1"/>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21</a:t>
            </a:fld>
            <a:endParaRPr lang="en-US"/>
          </a:p>
        </p:txBody>
      </p:sp>
    </p:spTree>
    <p:extLst>
      <p:ext uri="{BB962C8B-B14F-4D97-AF65-F5344CB8AC3E}">
        <p14:creationId xmlns:p14="http://schemas.microsoft.com/office/powerpoint/2010/main" val="31343079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photography - HDR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801" y="1407412"/>
            <a:ext cx="6412230" cy="5029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8801" y="1407412"/>
            <a:ext cx="6412230" cy="5029200"/>
          </a:xfrm>
          <a:prstGeom prst="rect">
            <a:avLst/>
          </a:prstGeom>
          <a:ln>
            <a:noFill/>
          </a:ln>
          <a:effectLst/>
        </p:spPr>
      </p:pic>
    </p:spTree>
    <p:extLst>
      <p:ext uri="{BB962C8B-B14F-4D97-AF65-F5344CB8AC3E}">
        <p14:creationId xmlns:p14="http://schemas.microsoft.com/office/powerpoint/2010/main" val="19438643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photography - HDR</a:t>
            </a:r>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206" y="2182704"/>
            <a:ext cx="3497580" cy="27432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49" y="2480358"/>
            <a:ext cx="3497580" cy="27432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0674" y="2178934"/>
            <a:ext cx="3888733" cy="302817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3335" t="7881" r="13323" b="11616"/>
          <a:stretch/>
        </p:blipFill>
        <p:spPr>
          <a:xfrm>
            <a:off x="3902072" y="2178934"/>
            <a:ext cx="4138936" cy="3044624"/>
          </a:xfrm>
          <a:prstGeom prst="rect">
            <a:avLst/>
          </a:prstGeom>
        </p:spPr>
      </p:pic>
    </p:spTree>
    <p:extLst>
      <p:ext uri="{BB962C8B-B14F-4D97-AF65-F5344CB8AC3E}">
        <p14:creationId xmlns:p14="http://schemas.microsoft.com/office/powerpoint/2010/main" val="6777826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photography – focal stacking</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spTree>
    <p:extLst>
      <p:ext uri="{BB962C8B-B14F-4D97-AF65-F5344CB8AC3E}">
        <p14:creationId xmlns:p14="http://schemas.microsoft.com/office/powerpoint/2010/main" val="22436848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photography – focal stacking</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25</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0" y="1784350"/>
            <a:ext cx="6096000" cy="4572000"/>
          </a:xfrm>
          <a:prstGeom prst="rect">
            <a:avLst/>
          </a:prstGeom>
        </p:spPr>
      </p:pic>
    </p:spTree>
    <p:extLst>
      <p:ext uri="{BB962C8B-B14F-4D97-AF65-F5344CB8AC3E}">
        <p14:creationId xmlns:p14="http://schemas.microsoft.com/office/powerpoint/2010/main" val="36735402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err="1" smtClean="0"/>
              <a:t>Lytro</a:t>
            </a:r>
            <a:r>
              <a:rPr lang="en-US" dirty="0" smtClean="0"/>
              <a:t> 2012</a:t>
            </a:r>
          </a:p>
          <a:p>
            <a:r>
              <a:rPr lang="en-US" dirty="0" err="1" smtClean="0"/>
              <a:t>Mantiuk</a:t>
            </a:r>
            <a:r>
              <a:rPr lang="en-US" dirty="0" smtClean="0"/>
              <a:t> and </a:t>
            </a:r>
            <a:r>
              <a:rPr lang="en-US" dirty="0" err="1" smtClean="0"/>
              <a:t>Heidrich</a:t>
            </a:r>
            <a:r>
              <a:rPr lang="en-US" dirty="0" smtClean="0"/>
              <a:t> 2009</a:t>
            </a:r>
          </a:p>
          <a:p>
            <a:r>
              <a:rPr lang="en-US" dirty="0" smtClean="0"/>
              <a:t>Kopf et al. 2007</a:t>
            </a:r>
          </a:p>
        </p:txBody>
      </p:sp>
      <p:sp>
        <p:nvSpPr>
          <p:cNvPr id="4" name="Slide Number Placeholder 3"/>
          <p:cNvSpPr>
            <a:spLocks noGrp="1"/>
          </p:cNvSpPr>
          <p:nvPr>
            <p:ph type="sldNum" sz="quarter" idx="12"/>
          </p:nvPr>
        </p:nvSpPr>
        <p:spPr/>
        <p:txBody>
          <a:bodyPr/>
          <a:lstStyle/>
          <a:p>
            <a:fld id="{B9BA2FFD-2B18-4DAD-9280-FB9F50BD96AC}" type="slidenum">
              <a:rPr lang="en-US" smtClean="0"/>
              <a:t>26</a:t>
            </a:fld>
            <a:endParaRPr lang="en-US"/>
          </a:p>
        </p:txBody>
      </p:sp>
      <p:pic>
        <p:nvPicPr>
          <p:cNvPr id="4098" name="Picture 2" descr="http://research.microsoft.com/en-us/um/redmond/groups/ivm/HDView/images/Chief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4947" y="1021914"/>
            <a:ext cx="6631305" cy="494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44108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371600"/>
            <a:ext cx="8229600" cy="5486400"/>
          </a:xfrm>
          <a:prstGeom prst="rect">
            <a:avLst/>
          </a:prstGeom>
        </p:spPr>
      </p:pic>
      <p:sp>
        <p:nvSpPr>
          <p:cNvPr id="2" name="Title 1"/>
          <p:cNvSpPr>
            <a:spLocks noGrp="1"/>
          </p:cNvSpPr>
          <p:nvPr>
            <p:ph type="title"/>
          </p:nvPr>
        </p:nvSpPr>
        <p:spPr>
          <a:xfrm>
            <a:off x="838200" y="2766219"/>
            <a:ext cx="10515600" cy="1325563"/>
          </a:xfrm>
        </p:spPr>
        <p:txBody>
          <a:bodyPr/>
          <a:lstStyle/>
          <a:p>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1200" y="1371600"/>
            <a:ext cx="8229600" cy="5486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1200" y="1371600"/>
            <a:ext cx="8229600" cy="5486400"/>
          </a:xfrm>
          <a:prstGeom prst="rect">
            <a:avLst/>
          </a:prstGeom>
        </p:spPr>
      </p:pic>
      <p:sp>
        <p:nvSpPr>
          <p:cNvPr id="6"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Passive display</a:t>
            </a:r>
            <a:endParaRPr lang="en-US" dirty="0"/>
          </a:p>
        </p:txBody>
      </p:sp>
    </p:spTree>
    <p:extLst>
      <p:ext uri="{BB962C8B-B14F-4D97-AF65-F5344CB8AC3E}">
        <p14:creationId xmlns:p14="http://schemas.microsoft.com/office/powerpoint/2010/main" val="3797601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Photographic workflow</a:t>
            </a:r>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3</a:t>
            </a:fld>
            <a:endParaRPr lang="en-US"/>
          </a:p>
        </p:txBody>
      </p:sp>
      <p:grpSp>
        <p:nvGrpSpPr>
          <p:cNvPr id="9" name="Group 8"/>
          <p:cNvGrpSpPr/>
          <p:nvPr/>
        </p:nvGrpSpPr>
        <p:grpSpPr>
          <a:xfrm>
            <a:off x="4121834" y="2102251"/>
            <a:ext cx="4165209" cy="3830966"/>
            <a:chOff x="4121834" y="2102251"/>
            <a:chExt cx="4165209" cy="3830966"/>
          </a:xfrm>
        </p:grpSpPr>
        <p:pic>
          <p:nvPicPr>
            <p:cNvPr id="1028" name="Picture 4" descr="Develop Color Film Step 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1834" y="2102251"/>
              <a:ext cx="4165209" cy="312701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61304" y="5348442"/>
              <a:ext cx="1552413" cy="584775"/>
            </a:xfrm>
            <a:prstGeom prst="rect">
              <a:avLst/>
            </a:prstGeom>
            <a:noFill/>
          </p:spPr>
          <p:txBody>
            <a:bodyPr wrap="none" rtlCol="0">
              <a:spAutoFit/>
            </a:bodyPr>
            <a:lstStyle/>
            <a:p>
              <a:pPr algn="ctr"/>
              <a:r>
                <a:rPr lang="en-US" sz="3200" dirty="0" smtClean="0"/>
                <a:t>Develop</a:t>
              </a:r>
              <a:endParaRPr lang="en-US" sz="3200" dirty="0"/>
            </a:p>
          </p:txBody>
        </p:sp>
      </p:grpSp>
      <p:grpSp>
        <p:nvGrpSpPr>
          <p:cNvPr id="10" name="Group 9"/>
          <p:cNvGrpSpPr/>
          <p:nvPr/>
        </p:nvGrpSpPr>
        <p:grpSpPr>
          <a:xfrm>
            <a:off x="8385517" y="2107273"/>
            <a:ext cx="3237062" cy="3825944"/>
            <a:chOff x="8385517" y="2107273"/>
            <a:chExt cx="3237062" cy="3825944"/>
          </a:xfrm>
        </p:grpSpPr>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8433" r="12389"/>
            <a:stretch/>
          </p:blipFill>
          <p:spPr>
            <a:xfrm>
              <a:off x="8385517" y="2107273"/>
              <a:ext cx="3237062" cy="3121994"/>
            </a:xfrm>
            <a:prstGeom prst="rect">
              <a:avLst/>
            </a:prstGeom>
          </p:spPr>
        </p:pic>
        <p:sp>
          <p:nvSpPr>
            <p:cNvPr id="15" name="TextBox 14"/>
            <p:cNvSpPr txBox="1"/>
            <p:nvPr/>
          </p:nvSpPr>
          <p:spPr>
            <a:xfrm>
              <a:off x="9513214" y="5348442"/>
              <a:ext cx="983987" cy="584775"/>
            </a:xfrm>
            <a:prstGeom prst="rect">
              <a:avLst/>
            </a:prstGeom>
            <a:noFill/>
          </p:spPr>
          <p:txBody>
            <a:bodyPr wrap="none" rtlCol="0">
              <a:spAutoFit/>
            </a:bodyPr>
            <a:lstStyle/>
            <a:p>
              <a:pPr algn="ctr"/>
              <a:r>
                <a:rPr lang="en-US" sz="3200" dirty="0" smtClean="0"/>
                <a:t>Print</a:t>
              </a:r>
              <a:endParaRPr lang="en-US" sz="3200" dirty="0"/>
            </a:p>
          </p:txBody>
        </p:sp>
      </p:grpSp>
      <p:grpSp>
        <p:nvGrpSpPr>
          <p:cNvPr id="18" name="Group 17"/>
          <p:cNvGrpSpPr/>
          <p:nvPr/>
        </p:nvGrpSpPr>
        <p:grpSpPr>
          <a:xfrm>
            <a:off x="469084" y="2100004"/>
            <a:ext cx="3554276" cy="3833213"/>
            <a:chOff x="469084" y="2100004"/>
            <a:chExt cx="3554276" cy="3833213"/>
          </a:xfrm>
        </p:grpSpPr>
        <p:sp>
          <p:nvSpPr>
            <p:cNvPr id="13" name="TextBox 12"/>
            <p:cNvSpPr txBox="1"/>
            <p:nvPr/>
          </p:nvSpPr>
          <p:spPr>
            <a:xfrm>
              <a:off x="1489966" y="5348442"/>
              <a:ext cx="1511183" cy="584775"/>
            </a:xfrm>
            <a:prstGeom prst="rect">
              <a:avLst/>
            </a:prstGeom>
            <a:noFill/>
          </p:spPr>
          <p:txBody>
            <a:bodyPr wrap="none" rtlCol="0">
              <a:spAutoFit/>
            </a:bodyPr>
            <a:lstStyle/>
            <a:p>
              <a:pPr algn="ctr"/>
              <a:r>
                <a:rPr lang="en-US" sz="3200" dirty="0" smtClean="0"/>
                <a:t>Capture</a:t>
              </a:r>
              <a:endParaRPr lang="en-US" sz="3200" dirty="0"/>
            </a:p>
          </p:txBody>
        </p:sp>
        <p:pic>
          <p:nvPicPr>
            <p:cNvPr id="16" name="Picture 15"/>
            <p:cNvPicPr>
              <a:picLocks noChangeAspect="1"/>
            </p:cNvPicPr>
            <p:nvPr/>
          </p:nvPicPr>
          <p:blipFill>
            <a:blip r:embed="rId5"/>
            <a:stretch>
              <a:fillRect/>
            </a:stretch>
          </p:blipFill>
          <p:spPr>
            <a:xfrm>
              <a:off x="469084" y="2100004"/>
              <a:ext cx="3554276" cy="3121423"/>
            </a:xfrm>
            <a:prstGeom prst="rect">
              <a:avLst/>
            </a:prstGeom>
          </p:spPr>
        </p:pic>
      </p:grpSp>
    </p:spTree>
    <p:extLst>
      <p:ext uri="{BB962C8B-B14F-4D97-AF65-F5344CB8AC3E}">
        <p14:creationId xmlns:p14="http://schemas.microsoft.com/office/powerpoint/2010/main" val="157248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Printing photos is rare</a:t>
            </a:r>
            <a:endParaRPr lang="en-US" dirty="0"/>
          </a:p>
        </p:txBody>
      </p:sp>
      <p:sp>
        <p:nvSpPr>
          <p:cNvPr id="4" name="Slide Number Placeholder 3"/>
          <p:cNvSpPr>
            <a:spLocks noGrp="1"/>
          </p:cNvSpPr>
          <p:nvPr>
            <p:ph type="sldNum" sz="quarter" idx="12"/>
          </p:nvPr>
        </p:nvSpPr>
        <p:spPr/>
        <p:txBody>
          <a:bodyPr/>
          <a:lstStyle/>
          <a:p>
            <a:fld id="{B9BA2FFD-2B18-4DAD-9280-FB9F50BD96AC}" type="slidenum">
              <a:rPr lang="en-US" smtClean="0"/>
              <a:t>4</a:t>
            </a:fld>
            <a:endParaRPr lang="en-US"/>
          </a:p>
        </p:txBody>
      </p:sp>
      <p:sp>
        <p:nvSpPr>
          <p:cNvPr id="13" name="TextBox 12"/>
          <p:cNvSpPr txBox="1"/>
          <p:nvPr/>
        </p:nvSpPr>
        <p:spPr>
          <a:xfrm>
            <a:off x="558800" y="2336800"/>
            <a:ext cx="1866900" cy="707886"/>
          </a:xfrm>
          <a:prstGeom prst="rect">
            <a:avLst/>
          </a:prstGeom>
          <a:noFill/>
        </p:spPr>
        <p:txBody>
          <a:bodyPr wrap="square" rtlCol="0">
            <a:spAutoFit/>
          </a:bodyPr>
          <a:lstStyle/>
          <a:p>
            <a:pPr algn="ctr"/>
            <a:r>
              <a:rPr lang="en-US" sz="2000" dirty="0" smtClean="0"/>
              <a:t>All respondents</a:t>
            </a:r>
          </a:p>
          <a:p>
            <a:pPr algn="ctr"/>
            <a:r>
              <a:rPr lang="en-US" sz="2000" dirty="0" smtClean="0"/>
              <a:t>(n = 153)</a:t>
            </a:r>
            <a:endParaRPr lang="en-US" sz="2000" dirty="0"/>
          </a:p>
        </p:txBody>
      </p:sp>
      <p:sp>
        <p:nvSpPr>
          <p:cNvPr id="14" name="TextBox 13"/>
          <p:cNvSpPr txBox="1"/>
          <p:nvPr/>
        </p:nvSpPr>
        <p:spPr>
          <a:xfrm>
            <a:off x="558800" y="4432300"/>
            <a:ext cx="1866900" cy="1015663"/>
          </a:xfrm>
          <a:prstGeom prst="rect">
            <a:avLst/>
          </a:prstGeom>
          <a:noFill/>
        </p:spPr>
        <p:txBody>
          <a:bodyPr wrap="square" rtlCol="0">
            <a:spAutoFit/>
          </a:bodyPr>
          <a:lstStyle/>
          <a:p>
            <a:pPr algn="ctr"/>
            <a:r>
              <a:rPr lang="en-US" sz="2000" dirty="0" smtClean="0"/>
              <a:t>Cell phone photographers</a:t>
            </a:r>
          </a:p>
          <a:p>
            <a:pPr algn="ctr"/>
            <a:r>
              <a:rPr lang="en-US" sz="2000" dirty="0" smtClean="0"/>
              <a:t>(n = 22)</a:t>
            </a:r>
            <a:endParaRPr lang="en-US" sz="2000" dirty="0"/>
          </a:p>
        </p:txBody>
      </p:sp>
      <p:pic>
        <p:nvPicPr>
          <p:cNvPr id="3" name="Picture 2"/>
          <p:cNvPicPr>
            <a:picLocks noChangeAspect="1"/>
          </p:cNvPicPr>
          <p:nvPr/>
        </p:nvPicPr>
        <p:blipFill rotWithShape="1">
          <a:blip r:embed="rId3"/>
          <a:srcRect t="12989"/>
          <a:stretch/>
        </p:blipFill>
        <p:spPr>
          <a:xfrm>
            <a:off x="2570070" y="1972235"/>
            <a:ext cx="6657414" cy="4204820"/>
          </a:xfrm>
          <a:prstGeom prst="rect">
            <a:avLst/>
          </a:prstGeom>
        </p:spPr>
      </p:pic>
      <p:sp>
        <p:nvSpPr>
          <p:cNvPr id="6" name="TextBox 5"/>
          <p:cNvSpPr txBox="1"/>
          <p:nvPr/>
        </p:nvSpPr>
        <p:spPr>
          <a:xfrm>
            <a:off x="10186148" y="1978212"/>
            <a:ext cx="1546412" cy="707886"/>
          </a:xfrm>
          <a:prstGeom prst="rect">
            <a:avLst/>
          </a:prstGeom>
          <a:noFill/>
        </p:spPr>
        <p:txBody>
          <a:bodyPr wrap="square" rtlCol="0">
            <a:spAutoFit/>
          </a:bodyPr>
          <a:lstStyle/>
          <a:p>
            <a:r>
              <a:rPr lang="en-US" sz="2000" dirty="0" smtClean="0"/>
              <a:t>Print ≤5% of nice photos</a:t>
            </a:r>
            <a:endParaRPr lang="en-US" sz="2000" dirty="0"/>
          </a:p>
        </p:txBody>
      </p:sp>
      <p:sp>
        <p:nvSpPr>
          <p:cNvPr id="7" name="Rectangle 6"/>
          <p:cNvSpPr/>
          <p:nvPr/>
        </p:nvSpPr>
        <p:spPr>
          <a:xfrm>
            <a:off x="9646024" y="2138083"/>
            <a:ext cx="336176" cy="336176"/>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186148" y="2865393"/>
            <a:ext cx="1546412" cy="707886"/>
          </a:xfrm>
          <a:prstGeom prst="rect">
            <a:avLst/>
          </a:prstGeom>
          <a:noFill/>
        </p:spPr>
        <p:txBody>
          <a:bodyPr wrap="square" rtlCol="0">
            <a:spAutoFit/>
          </a:bodyPr>
          <a:lstStyle/>
          <a:p>
            <a:r>
              <a:rPr lang="en-US" sz="2000" dirty="0" smtClean="0"/>
              <a:t>Print &gt;5% of nice photos</a:t>
            </a:r>
            <a:endParaRPr lang="en-US" sz="2000" dirty="0"/>
          </a:p>
        </p:txBody>
      </p:sp>
      <p:sp>
        <p:nvSpPr>
          <p:cNvPr id="16" name="Rectangle 15"/>
          <p:cNvSpPr/>
          <p:nvPr/>
        </p:nvSpPr>
        <p:spPr>
          <a:xfrm>
            <a:off x="9646024" y="3051248"/>
            <a:ext cx="336176" cy="336176"/>
          </a:xfrm>
          <a:prstGeom prst="rect">
            <a:avLst/>
          </a:prstGeom>
          <a:solidFill>
            <a:srgbClr val="D1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053207" y="1407642"/>
            <a:ext cx="3691139" cy="523220"/>
          </a:xfrm>
          <a:prstGeom prst="rect">
            <a:avLst/>
          </a:prstGeom>
          <a:noFill/>
        </p:spPr>
        <p:txBody>
          <a:bodyPr wrap="none" rtlCol="0">
            <a:spAutoFit/>
          </a:bodyPr>
          <a:lstStyle/>
          <a:p>
            <a:r>
              <a:rPr lang="en-US" sz="2800" dirty="0" smtClean="0"/>
              <a:t>Proportion of responses</a:t>
            </a:r>
            <a:endParaRPr lang="en-US" sz="2800" dirty="0"/>
          </a:p>
        </p:txBody>
      </p:sp>
      <p:sp>
        <p:nvSpPr>
          <p:cNvPr id="17" name="Rectangle 16"/>
          <p:cNvSpPr/>
          <p:nvPr/>
        </p:nvSpPr>
        <p:spPr>
          <a:xfrm>
            <a:off x="558800" y="3566720"/>
            <a:ext cx="9255312" cy="2610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Brace 17"/>
          <p:cNvSpPr/>
          <p:nvPr/>
        </p:nvSpPr>
        <p:spPr>
          <a:xfrm rot="5400000">
            <a:off x="5435338" y="899202"/>
            <a:ext cx="233083" cy="5427155"/>
          </a:xfrm>
          <a:prstGeom prst="rightBrace">
            <a:avLst>
              <a:gd name="adj1" fmla="val 5883"/>
              <a:gd name="adj2" fmla="val 50000"/>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p:cNvSpPr txBox="1"/>
          <p:nvPr/>
        </p:nvSpPr>
        <p:spPr>
          <a:xfrm>
            <a:off x="5132669" y="3758320"/>
            <a:ext cx="806631" cy="523220"/>
          </a:xfrm>
          <a:prstGeom prst="rect">
            <a:avLst/>
          </a:prstGeom>
          <a:noFill/>
        </p:spPr>
        <p:txBody>
          <a:bodyPr wrap="none" rtlCol="0">
            <a:spAutoFit/>
          </a:bodyPr>
          <a:lstStyle/>
          <a:p>
            <a:r>
              <a:rPr lang="en-US" sz="2800" dirty="0" smtClean="0"/>
              <a:t>89%</a:t>
            </a:r>
            <a:endParaRPr lang="en-US" sz="2800" dirty="0"/>
          </a:p>
        </p:txBody>
      </p:sp>
    </p:spTree>
    <p:extLst>
      <p:ext uri="{BB962C8B-B14F-4D97-AF65-F5344CB8AC3E}">
        <p14:creationId xmlns:p14="http://schemas.microsoft.com/office/powerpoint/2010/main" val="168346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9BA2FFD-2B18-4DAD-9280-FB9F50BD96AC}" type="slidenum">
              <a:rPr lang="en-US" smtClean="0"/>
              <a:t>5</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19" name="Picture 1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pic>
        <p:nvPicPr>
          <p:cNvPr id="20" name="Picture 1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76" y="0"/>
            <a:ext cx="12197953" cy="6858000"/>
          </a:xfrm>
          <a:prstGeom prst="rect">
            <a:avLst/>
          </a:prstGeom>
        </p:spPr>
      </p:pic>
    </p:spTree>
    <p:extLst>
      <p:ext uri="{BB962C8B-B14F-4D97-AF65-F5344CB8AC3E}">
        <p14:creationId xmlns:p14="http://schemas.microsoft.com/office/powerpoint/2010/main" val="21496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1" presetClass="exit" presetSubtype="0" fill="hold" nodeType="afterEffect">
                                  <p:stCondLst>
                                    <p:cond delay="500"/>
                                  </p:stCondLst>
                                  <p:childTnLst>
                                    <p:set>
                                      <p:cBhvr>
                                        <p:cTn id="9" dur="1" fill="hold">
                                          <p:stCondLst>
                                            <p:cond delay="0"/>
                                          </p:stCondLst>
                                        </p:cTn>
                                        <p:tgtEl>
                                          <p:spTgt spid="8"/>
                                        </p:tgtEl>
                                        <p:attrNameLst>
                                          <p:attrName>style.visibility</p:attrName>
                                        </p:attrNameLst>
                                      </p:cBhvr>
                                      <p:to>
                                        <p:strVal val="hidden"/>
                                      </p:to>
                                    </p:set>
                                  </p:childTnLst>
                                </p:cTn>
                              </p:par>
                              <p:par>
                                <p:cTn id="10" presetID="10" presetClass="entr" presetSubtype="0" fill="hold" nodeType="withEffect">
                                  <p:stCondLst>
                                    <p:cond delay="50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par>
                          <p:cTn id="17" fill="hold">
                            <p:stCondLst>
                              <p:cond delay="0"/>
                            </p:stCondLst>
                            <p:childTnLst>
                              <p:par>
                                <p:cTn id="18" presetID="1" presetClass="exit" presetSubtype="0" fill="hold" nodeType="afterEffect">
                                  <p:stCondLst>
                                    <p:cond delay="500"/>
                                  </p:stCondLst>
                                  <p:childTnLst>
                                    <p:set>
                                      <p:cBhvr>
                                        <p:cTn id="19" dur="1" fill="hold">
                                          <p:stCondLst>
                                            <p:cond delay="0"/>
                                          </p:stCondLst>
                                        </p:cTn>
                                        <p:tgtEl>
                                          <p:spTgt spid="10"/>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50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par>
                          <p:cTn id="45" fill="hold">
                            <p:stCondLst>
                              <p:cond delay="0"/>
                            </p:stCondLst>
                            <p:childTnLst>
                              <p:par>
                                <p:cTn id="46" presetID="1" presetClass="exit" presetSubtype="0" fill="hold" nodeType="afterEffect">
                                  <p:stCondLst>
                                    <p:cond delay="500"/>
                                  </p:stCondLst>
                                  <p:childTnLst>
                                    <p:set>
                                      <p:cBhvr>
                                        <p:cTn id="47" dur="1" fill="hold">
                                          <p:stCondLst>
                                            <p:cond delay="0"/>
                                          </p:stCondLst>
                                        </p:cTn>
                                        <p:tgtEl>
                                          <p:spTgt spid="17"/>
                                        </p:tgtEl>
                                        <p:attrNameLst>
                                          <p:attrName>style.visibility</p:attrName>
                                        </p:attrNameLst>
                                      </p:cBhvr>
                                      <p:to>
                                        <p:strVal val="hidden"/>
                                      </p:to>
                                    </p:set>
                                  </p:childTnLst>
                                </p:cTn>
                              </p:par>
                              <p:par>
                                <p:cTn id="48" presetID="10" presetClass="entr" presetSubtype="0" fill="hold" nodeType="withEffect">
                                  <p:stCondLst>
                                    <p:cond delay="50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par>
                          <p:cTn id="55" fill="hold">
                            <p:stCondLst>
                              <p:cond delay="0"/>
                            </p:stCondLst>
                            <p:childTnLst>
                              <p:par>
                                <p:cTn id="56" presetID="1" presetClass="exit" presetSubtype="0" fill="hold" nodeType="afterEffect">
                                  <p:stCondLst>
                                    <p:cond delay="500"/>
                                  </p:stCondLst>
                                  <p:childTnLst>
                                    <p:set>
                                      <p:cBhvr>
                                        <p:cTn id="57" dur="1" fill="hold">
                                          <p:stCondLst>
                                            <p:cond delay="0"/>
                                          </p:stCondLst>
                                        </p:cTn>
                                        <p:tgtEl>
                                          <p:spTgt spid="19"/>
                                        </p:tgtEl>
                                        <p:attrNameLst>
                                          <p:attrName>style.visibility</p:attrName>
                                        </p:attrNameLst>
                                      </p:cBhvr>
                                      <p:to>
                                        <p:strVal val="hidden"/>
                                      </p:to>
                                    </p:set>
                                  </p:childTnLst>
                                </p:cTn>
                              </p:par>
                              <p:par>
                                <p:cTn id="58" presetID="10" presetClass="entr" presetSubtype="0" fill="hold" nodeType="withEffect">
                                  <p:stCondLst>
                                    <p:cond delay="50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lumMod val="50000"/>
                    <a:lumOff val="50000"/>
                  </a:schemeClr>
                </a:solidFill>
              </a:rPr>
              <a:t>Introduction</a:t>
            </a:r>
          </a:p>
          <a:p>
            <a:r>
              <a:rPr lang="en-US" dirty="0" smtClean="0"/>
              <a:t>Related work</a:t>
            </a:r>
          </a:p>
          <a:p>
            <a:r>
              <a:rPr lang="en-US" dirty="0" smtClean="0"/>
              <a:t>Design and implementation</a:t>
            </a:r>
          </a:p>
          <a:p>
            <a:r>
              <a:rPr lang="en-US" dirty="0" smtClean="0"/>
              <a:t>Discussion</a:t>
            </a:r>
          </a:p>
        </p:txBody>
      </p:sp>
      <p:sp>
        <p:nvSpPr>
          <p:cNvPr id="4" name="Slide Number Placeholder 3"/>
          <p:cNvSpPr>
            <a:spLocks noGrp="1"/>
          </p:cNvSpPr>
          <p:nvPr>
            <p:ph type="sldNum" sz="quarter" idx="12"/>
          </p:nvPr>
        </p:nvSpPr>
        <p:spPr/>
        <p:txBody>
          <a:bodyPr/>
          <a:lstStyle/>
          <a:p>
            <a:fld id="{B9BA2FFD-2B18-4DAD-9280-FB9F50BD96AC}" type="slidenum">
              <a:rPr lang="en-US" smtClean="0"/>
              <a:t>6</a:t>
            </a:fld>
            <a:endParaRPr lang="en-US"/>
          </a:p>
        </p:txBody>
      </p:sp>
    </p:spTree>
    <p:extLst>
      <p:ext uri="{BB962C8B-B14F-4D97-AF65-F5344CB8AC3E}">
        <p14:creationId xmlns:p14="http://schemas.microsoft.com/office/powerpoint/2010/main" val="669831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solidFill>
                  <a:schemeClr val="bg1">
                    <a:lumMod val="50000"/>
                    <a:lumOff val="50000"/>
                  </a:schemeClr>
                </a:solidFill>
              </a:rPr>
              <a:t>Introduction</a:t>
            </a:r>
          </a:p>
          <a:p>
            <a:r>
              <a:rPr lang="en-US" dirty="0" smtClean="0">
                <a:solidFill>
                  <a:srgbClr val="FFFF00"/>
                </a:solidFill>
              </a:rPr>
              <a:t>Related work</a:t>
            </a:r>
          </a:p>
          <a:p>
            <a:r>
              <a:rPr lang="en-US" dirty="0" smtClean="0"/>
              <a:t>Design and implementation</a:t>
            </a:r>
          </a:p>
          <a:p>
            <a:r>
              <a:rPr lang="en-US" dirty="0" smtClean="0"/>
              <a:t>Discussion</a:t>
            </a:r>
          </a:p>
        </p:txBody>
      </p:sp>
      <p:sp>
        <p:nvSpPr>
          <p:cNvPr id="4" name="Slide Number Placeholder 3"/>
          <p:cNvSpPr>
            <a:spLocks noGrp="1"/>
          </p:cNvSpPr>
          <p:nvPr>
            <p:ph type="sldNum" sz="quarter" idx="12"/>
          </p:nvPr>
        </p:nvSpPr>
        <p:spPr/>
        <p:txBody>
          <a:bodyPr/>
          <a:lstStyle/>
          <a:p>
            <a:fld id="{B9BA2FFD-2B18-4DAD-9280-FB9F50BD96AC}" type="slidenum">
              <a:rPr lang="en-US" smtClean="0"/>
              <a:t>7</a:t>
            </a:fld>
            <a:endParaRPr lang="en-US"/>
          </a:p>
        </p:txBody>
      </p:sp>
    </p:spTree>
    <p:extLst>
      <p:ext uri="{BB962C8B-B14F-4D97-AF65-F5344CB8AC3E}">
        <p14:creationId xmlns:p14="http://schemas.microsoft.com/office/powerpoint/2010/main" val="41154379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ytro Illum light field camera, front and l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136" y="2814637"/>
            <a:ext cx="6096000" cy="33623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a:off x="5319104" y="690563"/>
            <a:ext cx="5488140" cy="5486400"/>
          </a:xfrm>
          <a:prstGeom prst="rect">
            <a:avLst/>
          </a:prstGeom>
        </p:spPr>
      </p:pic>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err="1" smtClean="0"/>
              <a:t>Lytro</a:t>
            </a:r>
            <a:r>
              <a:rPr lang="en-US" dirty="0" smtClean="0"/>
              <a:t> 2012</a:t>
            </a:r>
          </a:p>
        </p:txBody>
      </p:sp>
      <p:sp>
        <p:nvSpPr>
          <p:cNvPr id="4" name="Slide Number Placeholder 3"/>
          <p:cNvSpPr>
            <a:spLocks noGrp="1"/>
          </p:cNvSpPr>
          <p:nvPr>
            <p:ph type="sldNum" sz="quarter" idx="12"/>
          </p:nvPr>
        </p:nvSpPr>
        <p:spPr/>
        <p:txBody>
          <a:bodyPr/>
          <a:lstStyle/>
          <a:p>
            <a:fld id="{B9BA2FFD-2B18-4DAD-9280-FB9F50BD96AC}" type="slidenum">
              <a:rPr lang="en-US" smtClean="0"/>
              <a:t>8</a:t>
            </a:fld>
            <a:endParaRPr lang="en-US"/>
          </a:p>
        </p:txBody>
      </p:sp>
      <p:pic>
        <p:nvPicPr>
          <p:cNvPr id="10" name="Picture 9"/>
          <p:cNvPicPr>
            <a:picLocks noChangeAspect="1"/>
          </p:cNvPicPr>
          <p:nvPr/>
        </p:nvPicPr>
        <p:blipFill>
          <a:blip r:embed="rId5"/>
          <a:stretch>
            <a:fillRect/>
          </a:stretch>
        </p:blipFill>
        <p:spPr>
          <a:xfrm>
            <a:off x="5319104" y="690563"/>
            <a:ext cx="5489567" cy="5486400"/>
          </a:xfrm>
          <a:prstGeom prst="rect">
            <a:avLst/>
          </a:prstGeom>
        </p:spPr>
      </p:pic>
      <p:sp>
        <p:nvSpPr>
          <p:cNvPr id="13" name="Oval 12"/>
          <p:cNvSpPr/>
          <p:nvPr/>
        </p:nvSpPr>
        <p:spPr>
          <a:xfrm>
            <a:off x="7683500" y="1027906"/>
            <a:ext cx="4826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5319104" y="690563"/>
            <a:ext cx="5489567" cy="5486400"/>
          </a:xfrm>
          <a:prstGeom prst="rect">
            <a:avLst/>
          </a:prstGeom>
        </p:spPr>
      </p:pic>
      <p:sp>
        <p:nvSpPr>
          <p:cNvPr id="15" name="Oval 14"/>
          <p:cNvSpPr/>
          <p:nvPr/>
        </p:nvSpPr>
        <p:spPr>
          <a:xfrm>
            <a:off x="8128000" y="2573337"/>
            <a:ext cx="4826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stretch>
            <a:fillRect/>
          </a:stretch>
        </p:blipFill>
        <p:spPr>
          <a:xfrm>
            <a:off x="5319104" y="690563"/>
            <a:ext cx="5489567" cy="5486400"/>
          </a:xfrm>
          <a:prstGeom prst="rect">
            <a:avLst/>
          </a:prstGeom>
        </p:spPr>
      </p:pic>
      <p:sp>
        <p:nvSpPr>
          <p:cNvPr id="17" name="Oval 16"/>
          <p:cNvSpPr/>
          <p:nvPr/>
        </p:nvSpPr>
        <p:spPr>
          <a:xfrm>
            <a:off x="8176660" y="4833937"/>
            <a:ext cx="482600" cy="482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51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xit" presetSubtype="0" fill="hold" grpId="1" nodeType="withEffect">
                                  <p:stCondLst>
                                    <p:cond delay="0"/>
                                  </p:stCondLst>
                                  <p:childTnLst>
                                    <p:set>
                                      <p:cBhvr>
                                        <p:cTn id="39" dur="1" fill="hold">
                                          <p:stCondLst>
                                            <p:cond delay="0"/>
                                          </p:stCondLst>
                                        </p:cTn>
                                        <p:tgtEl>
                                          <p:spTgt spid="1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5" grpId="0" animBg="1"/>
      <p:bldP spid="15" grpId="1"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p:txBody>
          <a:bodyPr/>
          <a:lstStyle/>
          <a:p>
            <a:r>
              <a:rPr lang="en-US" dirty="0" err="1" smtClean="0"/>
              <a:t>Lytro</a:t>
            </a:r>
            <a:r>
              <a:rPr lang="en-US" dirty="0" smtClean="0"/>
              <a:t> 2012</a:t>
            </a:r>
          </a:p>
          <a:p>
            <a:r>
              <a:rPr lang="en-US" dirty="0" err="1" smtClean="0"/>
              <a:t>Mantiuk</a:t>
            </a:r>
            <a:r>
              <a:rPr lang="en-US" dirty="0" smtClean="0"/>
              <a:t> and </a:t>
            </a:r>
            <a:r>
              <a:rPr lang="en-US" dirty="0" err="1" smtClean="0"/>
              <a:t>Heidrich</a:t>
            </a:r>
            <a:r>
              <a:rPr lang="en-US" dirty="0" smtClean="0"/>
              <a:t> 2009</a:t>
            </a:r>
          </a:p>
        </p:txBody>
      </p:sp>
      <p:sp>
        <p:nvSpPr>
          <p:cNvPr id="4" name="Slide Number Placeholder 3"/>
          <p:cNvSpPr>
            <a:spLocks noGrp="1"/>
          </p:cNvSpPr>
          <p:nvPr>
            <p:ph type="sldNum" sz="quarter" idx="12"/>
          </p:nvPr>
        </p:nvSpPr>
        <p:spPr/>
        <p:txBody>
          <a:bodyPr/>
          <a:lstStyle/>
          <a:p>
            <a:fld id="{B9BA2FFD-2B18-4DAD-9280-FB9F50BD96AC}" type="slidenum">
              <a:rPr lang="en-US" smtClean="0"/>
              <a:t>9</a:t>
            </a:fld>
            <a:endParaRPr lang="en-US"/>
          </a:p>
        </p:txBody>
      </p:sp>
      <p:pic>
        <p:nvPicPr>
          <p:cNvPr id="13" name="Picture 12"/>
          <p:cNvPicPr>
            <a:picLocks noChangeAspect="1"/>
          </p:cNvPicPr>
          <p:nvPr/>
        </p:nvPicPr>
        <p:blipFill>
          <a:blip r:embed="rId3"/>
          <a:stretch>
            <a:fillRect/>
          </a:stretch>
        </p:blipFill>
        <p:spPr>
          <a:xfrm>
            <a:off x="3127128" y="2908427"/>
            <a:ext cx="6526745" cy="3657600"/>
          </a:xfrm>
          <a:prstGeom prst="rect">
            <a:avLst/>
          </a:prstGeom>
        </p:spPr>
      </p:pic>
      <p:pic>
        <p:nvPicPr>
          <p:cNvPr id="14" name="Picture 13"/>
          <p:cNvPicPr>
            <a:picLocks noChangeAspect="1"/>
          </p:cNvPicPr>
          <p:nvPr/>
        </p:nvPicPr>
        <p:blipFill>
          <a:blip r:embed="rId4"/>
          <a:stretch>
            <a:fillRect/>
          </a:stretch>
        </p:blipFill>
        <p:spPr>
          <a:xfrm>
            <a:off x="3127128" y="2908427"/>
            <a:ext cx="6526745" cy="3657600"/>
          </a:xfrm>
          <a:prstGeom prst="rect">
            <a:avLst/>
          </a:prstGeom>
        </p:spPr>
      </p:pic>
      <p:pic>
        <p:nvPicPr>
          <p:cNvPr id="15" name="Picture 14"/>
          <p:cNvPicPr>
            <a:picLocks noChangeAspect="1"/>
          </p:cNvPicPr>
          <p:nvPr/>
        </p:nvPicPr>
        <p:blipFill>
          <a:blip r:embed="rId5"/>
          <a:stretch>
            <a:fillRect/>
          </a:stretch>
        </p:blipFill>
        <p:spPr>
          <a:xfrm>
            <a:off x="3127128" y="2908427"/>
            <a:ext cx="6526745" cy="3657600"/>
          </a:xfrm>
          <a:prstGeom prst="rect">
            <a:avLst/>
          </a:prstGeom>
        </p:spPr>
      </p:pic>
      <p:sp>
        <p:nvSpPr>
          <p:cNvPr id="5" name="Rectangle 4"/>
          <p:cNvSpPr/>
          <p:nvPr/>
        </p:nvSpPr>
        <p:spPr>
          <a:xfrm>
            <a:off x="6261100" y="2806700"/>
            <a:ext cx="2108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26100" y="2806700"/>
            <a:ext cx="2108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965700" y="2806700"/>
            <a:ext cx="2108200" cy="609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633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1" grpId="1" animBg="1"/>
      <p:bldP spid="12" grpId="0" animBg="1"/>
      <p:bldP spid="12" grpId="1"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6929</TotalTime>
  <Words>3575</Words>
  <Application>Microsoft Office PowerPoint</Application>
  <PresentationFormat>Widescreen</PresentationFormat>
  <Paragraphs>319</Paragraphs>
  <Slides>27</Slides>
  <Notes>25</Notes>
  <HiddenSlides>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Dynamic Image Stacks</vt:lpstr>
      <vt:lpstr>Cameras are everywhere</vt:lpstr>
      <vt:lpstr>Photographic workflow</vt:lpstr>
      <vt:lpstr>Printing photos is rare</vt:lpstr>
      <vt:lpstr>PowerPoint Presentation</vt:lpstr>
      <vt:lpstr>Outline</vt:lpstr>
      <vt:lpstr>Outline</vt:lpstr>
      <vt:lpstr>Related work</vt:lpstr>
      <vt:lpstr>Related work</vt:lpstr>
      <vt:lpstr>Outline</vt:lpstr>
      <vt:lpstr>Capture</vt:lpstr>
      <vt:lpstr>Exploration</vt:lpstr>
      <vt:lpstr>Registration</vt:lpstr>
      <vt:lpstr>Autoexposure</vt:lpstr>
      <vt:lpstr>Autofocus</vt:lpstr>
      <vt:lpstr>Overriding heuristics</vt:lpstr>
      <vt:lpstr>PowerPoint Presentation</vt:lpstr>
      <vt:lpstr>Outline</vt:lpstr>
      <vt:lpstr>Evaluation</vt:lpstr>
      <vt:lpstr>Limitations and future work</vt:lpstr>
      <vt:lpstr>Questions?</vt:lpstr>
      <vt:lpstr>Computational photography - HDR</vt:lpstr>
      <vt:lpstr>Computational photography - HDR</vt:lpstr>
      <vt:lpstr>Computational photography – focal stacking</vt:lpstr>
      <vt:lpstr>Computational photography – focal stacking</vt:lpstr>
      <vt:lpstr>Related work</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Jacobs</dc:creator>
  <cp:lastModifiedBy>David Jacobs</cp:lastModifiedBy>
  <cp:revision>315</cp:revision>
  <dcterms:created xsi:type="dcterms:W3CDTF">2014-05-28T22:46:04Z</dcterms:created>
  <dcterms:modified xsi:type="dcterms:W3CDTF">2014-06-24T13:19:07Z</dcterms:modified>
</cp:coreProperties>
</file>