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67"/>
  </p:notesMasterIdLst>
  <p:handoutMasterIdLst>
    <p:handoutMasterId r:id="rId68"/>
  </p:handoutMasterIdLst>
  <p:sldIdLst>
    <p:sldId id="256" r:id="rId2"/>
    <p:sldId id="257" r:id="rId3"/>
    <p:sldId id="258" r:id="rId4"/>
    <p:sldId id="260" r:id="rId5"/>
    <p:sldId id="261" r:id="rId6"/>
    <p:sldId id="277" r:id="rId7"/>
    <p:sldId id="271" r:id="rId8"/>
    <p:sldId id="272" r:id="rId9"/>
    <p:sldId id="273" r:id="rId10"/>
    <p:sldId id="274" r:id="rId11"/>
    <p:sldId id="275" r:id="rId12"/>
    <p:sldId id="278" r:id="rId13"/>
    <p:sldId id="279" r:id="rId14"/>
    <p:sldId id="281" r:id="rId15"/>
    <p:sldId id="282" r:id="rId16"/>
    <p:sldId id="283" r:id="rId17"/>
    <p:sldId id="284" r:id="rId18"/>
    <p:sldId id="285" r:id="rId19"/>
    <p:sldId id="263" r:id="rId20"/>
    <p:sldId id="286" r:id="rId21"/>
    <p:sldId id="292" r:id="rId22"/>
    <p:sldId id="288" r:id="rId23"/>
    <p:sldId id="293" r:id="rId24"/>
    <p:sldId id="289" r:id="rId25"/>
    <p:sldId id="290" r:id="rId26"/>
    <p:sldId id="291" r:id="rId27"/>
    <p:sldId id="296" r:id="rId28"/>
    <p:sldId id="294" r:id="rId29"/>
    <p:sldId id="297" r:id="rId30"/>
    <p:sldId id="298" r:id="rId31"/>
    <p:sldId id="299" r:id="rId32"/>
    <p:sldId id="301" r:id="rId33"/>
    <p:sldId id="302" r:id="rId34"/>
    <p:sldId id="303" r:id="rId35"/>
    <p:sldId id="304" r:id="rId36"/>
    <p:sldId id="305" r:id="rId37"/>
    <p:sldId id="314" r:id="rId38"/>
    <p:sldId id="306" r:id="rId39"/>
    <p:sldId id="307" r:id="rId40"/>
    <p:sldId id="308" r:id="rId41"/>
    <p:sldId id="337" r:id="rId42"/>
    <p:sldId id="309" r:id="rId43"/>
    <p:sldId id="310" r:id="rId44"/>
    <p:sldId id="311" r:id="rId45"/>
    <p:sldId id="312" r:id="rId46"/>
    <p:sldId id="315" r:id="rId47"/>
    <p:sldId id="316" r:id="rId48"/>
    <p:sldId id="317" r:id="rId49"/>
    <p:sldId id="318" r:id="rId50"/>
    <p:sldId id="319" r:id="rId51"/>
    <p:sldId id="320" r:id="rId52"/>
    <p:sldId id="321" r:id="rId53"/>
    <p:sldId id="325" r:id="rId54"/>
    <p:sldId id="323" r:id="rId55"/>
    <p:sldId id="326" r:id="rId56"/>
    <p:sldId id="327" r:id="rId57"/>
    <p:sldId id="328" r:id="rId58"/>
    <p:sldId id="329" r:id="rId59"/>
    <p:sldId id="330" r:id="rId60"/>
    <p:sldId id="331" r:id="rId61"/>
    <p:sldId id="332" r:id="rId62"/>
    <p:sldId id="333" r:id="rId63"/>
    <p:sldId id="335" r:id="rId64"/>
    <p:sldId id="336" r:id="rId65"/>
    <p:sldId id="334" r:id="rId6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19CFF43-A6FA-4682-977D-D2275BF235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22E17-CAAD-4669-807B-39F645B2D8A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4C069-74E3-4233-988A-42DB77FF84E8}" type="datetimeFigureOut">
              <a:rPr lang="en-GB" smtClean="0"/>
              <a:t>27/12/2018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E15804-2667-4A8E-9CED-9BAC4F0F5E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2FCA10-D2EA-406F-9222-1E66138F6F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B2053-E285-46D1-99AE-3C84CF2638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856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4DF8C-BB62-4F66-A5C0-A2C20E73CCBE}" type="datetimeFigureOut">
              <a:rPr lang="en-GB" smtClean="0"/>
              <a:t>27/12/2018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6BEE0-07D4-4403-86C6-DE8606F903C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9738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6BEE0-07D4-4403-86C6-DE8606F903C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1343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5B2AB-600A-49F1-B039-CAB799A12328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683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6BEE0-07D4-4403-86C6-DE8606F903C5}" type="slidenum">
              <a:rPr lang="en-GB" smtClean="0"/>
              <a:t>58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3087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12364-68D3-443F-9B8A-F2601B13C4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F55EDC-570D-45CC-9982-9DE60C1AE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FB764-A2F7-436F-86D8-4C28435FB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28/06/2018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572D66-FA49-4701-A4CB-E325E1CF4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ExaComm 2018, Frankfurt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091087-2BE0-40D1-AF6E-FBDC426E6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3180-6479-4AEE-981F-07A28D9E3B5E}" type="slidenum">
              <a:rPr lang="en-GB" smtClean="0"/>
              <a:pPr/>
              <a:t>‹#›</a:t>
            </a:fld>
            <a:r>
              <a:rPr lang="en-GB" dirty="0"/>
              <a:t>/65</a:t>
            </a:r>
          </a:p>
        </p:txBody>
      </p:sp>
    </p:spTree>
    <p:extLst>
      <p:ext uri="{BB962C8B-B14F-4D97-AF65-F5344CB8AC3E}">
        <p14:creationId xmlns:p14="http://schemas.microsoft.com/office/powerpoint/2010/main" val="109126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EF8C5-E02D-4D52-AA3B-FA671B89A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04A79-8E22-4A6C-B9BB-3DF0C0D18E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3106DC-E6A1-4855-A5D8-0BFDD56A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28/06/2018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5B42F-C469-4A60-BF99-98E1D590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ExaComm 2018, Frankfurt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B98D4-E70D-43AB-95D6-B2E8BBA3C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3180-6479-4AEE-981F-07A28D9E3B5E}" type="slidenum">
              <a:rPr lang="en-GB" smtClean="0"/>
              <a:pPr/>
              <a:t>‹#›</a:t>
            </a:fld>
            <a:r>
              <a:rPr lang="en-GB" dirty="0"/>
              <a:t>/65</a:t>
            </a:r>
          </a:p>
        </p:txBody>
      </p:sp>
    </p:spTree>
    <p:extLst>
      <p:ext uri="{BB962C8B-B14F-4D97-AF65-F5344CB8AC3E}">
        <p14:creationId xmlns:p14="http://schemas.microsoft.com/office/powerpoint/2010/main" val="1810079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E8025E-1A8B-46D2-95A6-07235B1785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7F0A01-6717-4382-9FE7-6687D3EB11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C669E-CEE5-446F-B8D4-23BDDF3B7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28/06/2018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0D2AAB-1456-4C99-BC38-F83299C58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ExaComm 2018, Frankfurt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85ED2-F89C-471A-8397-897E23C34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3180-6479-4AEE-981F-07A28D9E3B5E}" type="slidenum">
              <a:rPr lang="en-GB" smtClean="0"/>
              <a:pPr/>
              <a:t>‹#›</a:t>
            </a:fld>
            <a:r>
              <a:rPr lang="en-GB" dirty="0"/>
              <a:t>/65</a:t>
            </a:r>
          </a:p>
        </p:txBody>
      </p:sp>
    </p:spTree>
    <p:extLst>
      <p:ext uri="{BB962C8B-B14F-4D97-AF65-F5344CB8AC3E}">
        <p14:creationId xmlns:p14="http://schemas.microsoft.com/office/powerpoint/2010/main" val="2319168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4E31D-5D3E-44F1-9C76-602A360A8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5E704-AFE9-46F4-8E6F-F960DA494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E076B3-05D0-48D9-ABBC-E257B4B71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28/06/2018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A6205-E315-4C19-8E16-2DAB6C585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ExaComm 2018, Frankfurt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E278DA-7588-4241-8862-B697B605B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3180-6479-4AEE-981F-07A28D9E3B5E}" type="slidenum">
              <a:rPr lang="en-GB" smtClean="0"/>
              <a:pPr/>
              <a:t>‹#›</a:t>
            </a:fld>
            <a:r>
              <a:rPr lang="en-GB" dirty="0"/>
              <a:t>/65</a:t>
            </a:r>
          </a:p>
        </p:txBody>
      </p:sp>
    </p:spTree>
    <p:extLst>
      <p:ext uri="{BB962C8B-B14F-4D97-AF65-F5344CB8AC3E}">
        <p14:creationId xmlns:p14="http://schemas.microsoft.com/office/powerpoint/2010/main" val="2041488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481C5-6669-4751-970E-33D0548AB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1D662-EA67-4226-8385-51F98A5F42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54273-440A-40A1-98B8-EFA03F160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28/06/2018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F66A7-0203-4E5E-A770-83E43820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ExaComm 2018, Frankfurt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A86EF-5281-4C0D-8627-78323BF3F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3180-6479-4AEE-981F-07A28D9E3B5E}" type="slidenum">
              <a:rPr lang="en-GB" smtClean="0"/>
              <a:pPr/>
              <a:t>‹#›</a:t>
            </a:fld>
            <a:r>
              <a:rPr lang="en-GB" dirty="0"/>
              <a:t>/65</a:t>
            </a:r>
          </a:p>
        </p:txBody>
      </p:sp>
    </p:spTree>
    <p:extLst>
      <p:ext uri="{BB962C8B-B14F-4D97-AF65-F5344CB8AC3E}">
        <p14:creationId xmlns:p14="http://schemas.microsoft.com/office/powerpoint/2010/main" val="3840339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14F20-0123-4981-BFC3-371022BC4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BA6FC-3562-44A6-91D6-1CAE8014F1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AA9E87-EAE5-4B6D-8787-2324FBEFDC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6BC1-572C-45C0-BB4D-D15EBA978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28/06/2018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B4801A-EF48-4166-AC07-6D552A6DE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ExaComm 2018, Frankfurt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4A4EF5-8CB8-45F2-B2E6-01C2BD835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3180-6479-4AEE-981F-07A28D9E3B5E}" type="slidenum">
              <a:rPr lang="en-GB" smtClean="0"/>
              <a:pPr/>
              <a:t>‹#›</a:t>
            </a:fld>
            <a:r>
              <a:rPr lang="en-GB" dirty="0"/>
              <a:t>/65</a:t>
            </a:r>
          </a:p>
        </p:txBody>
      </p:sp>
    </p:spTree>
    <p:extLst>
      <p:ext uri="{BB962C8B-B14F-4D97-AF65-F5344CB8AC3E}">
        <p14:creationId xmlns:p14="http://schemas.microsoft.com/office/powerpoint/2010/main" val="1597307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E9CC3-DEB2-4F6A-AE25-023D1B6E6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693468-98D6-40D5-8B9C-98B1976A1D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CC28E6-8CEA-4889-BFD7-BEF70B6241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59DE09-F71B-42F8-84BA-0907E2DC61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70EBD2-0551-492B-B514-932B57DBC1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5DFDD2-A47E-4FC1-9202-1CD5ACD83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28/06/2018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D1CD1C-7488-4739-9453-ACA725C79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ExaComm 2018, Frankfurt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DEE588-CC3C-4E4E-94A0-6DF8AFFFF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3180-6479-4AEE-981F-07A28D9E3B5E}" type="slidenum">
              <a:rPr lang="en-GB" smtClean="0"/>
              <a:pPr/>
              <a:t>‹#›</a:t>
            </a:fld>
            <a:r>
              <a:rPr lang="en-GB" dirty="0"/>
              <a:t>/65</a:t>
            </a:r>
          </a:p>
        </p:txBody>
      </p:sp>
    </p:spTree>
    <p:extLst>
      <p:ext uri="{BB962C8B-B14F-4D97-AF65-F5344CB8AC3E}">
        <p14:creationId xmlns:p14="http://schemas.microsoft.com/office/powerpoint/2010/main" val="1666243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B5731-0C19-4AC3-919E-18D189198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446B52-C712-4C88-841A-C859176E1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28/06/2018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9B1AEE-D8EF-4CAE-B183-AA69BECD4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ExaComm 2018, Frankfurt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3AFFA8-AC90-4F72-AA44-88843CD42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3180-6479-4AEE-981F-07A28D9E3B5E}" type="slidenum">
              <a:rPr lang="en-GB" smtClean="0"/>
              <a:pPr/>
              <a:t>‹#›</a:t>
            </a:fld>
            <a:r>
              <a:rPr lang="en-GB" dirty="0"/>
              <a:t>/65</a:t>
            </a:r>
          </a:p>
        </p:txBody>
      </p:sp>
    </p:spTree>
    <p:extLst>
      <p:ext uri="{BB962C8B-B14F-4D97-AF65-F5344CB8AC3E}">
        <p14:creationId xmlns:p14="http://schemas.microsoft.com/office/powerpoint/2010/main" val="3701423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C138C7-F92B-4396-898E-3F6A5E2B8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28/06/2018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C97957-1930-4E7E-ACE4-D56BFC7B2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ExaComm 2018, Frankfurt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0BA457-67D1-4958-8BDE-6170EAC10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3180-6479-4AEE-981F-07A28D9E3B5E}" type="slidenum">
              <a:rPr lang="en-GB" smtClean="0"/>
              <a:pPr/>
              <a:t>‹#›</a:t>
            </a:fld>
            <a:r>
              <a:rPr lang="en-GB" dirty="0"/>
              <a:t>/65</a:t>
            </a:r>
          </a:p>
        </p:txBody>
      </p:sp>
    </p:spTree>
    <p:extLst>
      <p:ext uri="{BB962C8B-B14F-4D97-AF65-F5344CB8AC3E}">
        <p14:creationId xmlns:p14="http://schemas.microsoft.com/office/powerpoint/2010/main" val="2663345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F3C5B-0202-49D4-B28A-435B59B8C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B6EAA-979A-4993-9A95-1FDBF6DC6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4D64E1-F292-4794-886E-FCAF2BDB6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0D1D4C-AA45-4073-8A3B-01627801E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28/06/2018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DFB363-1CCC-46E7-9DB2-B874A3903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ExaComm 2018, Frankfurt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524E61-52A7-4DA2-B4FF-78EEDEAD5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3180-6479-4AEE-981F-07A28D9E3B5E}" type="slidenum">
              <a:rPr lang="en-GB" smtClean="0"/>
              <a:pPr/>
              <a:t>‹#›</a:t>
            </a:fld>
            <a:r>
              <a:rPr lang="en-GB" dirty="0"/>
              <a:t>/65</a:t>
            </a:r>
          </a:p>
        </p:txBody>
      </p:sp>
    </p:spTree>
    <p:extLst>
      <p:ext uri="{BB962C8B-B14F-4D97-AF65-F5344CB8AC3E}">
        <p14:creationId xmlns:p14="http://schemas.microsoft.com/office/powerpoint/2010/main" val="4231164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23756-721A-43A1-B27B-1A7367EA5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AE2058-10E8-4277-9CB1-923D3A7A35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0B3026-7D67-49D7-A571-5FF1495E6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BEE18F-262C-450B-824A-815DDAFE0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28/06/2018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9AF4D4-21B5-46A6-8293-DDFE776AF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ExaComm 2018, Frankfurt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78B872-B7D5-48D1-B8BD-B95F3B8D4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3180-6479-4AEE-981F-07A28D9E3B5E}" type="slidenum">
              <a:rPr lang="en-GB" smtClean="0"/>
              <a:pPr/>
              <a:t>‹#›</a:t>
            </a:fld>
            <a:r>
              <a:rPr lang="en-GB" dirty="0"/>
              <a:t>/65</a:t>
            </a:r>
          </a:p>
        </p:txBody>
      </p:sp>
    </p:spTree>
    <p:extLst>
      <p:ext uri="{BB962C8B-B14F-4D97-AF65-F5344CB8AC3E}">
        <p14:creationId xmlns:p14="http://schemas.microsoft.com/office/powerpoint/2010/main" val="4045611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1BEE61-5349-4FF6-AC1D-C326FA7D6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1B799F-2C01-491F-A618-7D3BD94C65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0F981-5EAA-4723-9525-0C354DBA73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28/06/2018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F71075-2D45-41C2-A7B6-5C1FFB68C5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ExaComm 2018, Frankfurt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35A9E-FE5D-4F3D-8C35-7236B6D5C0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43180-6479-4AEE-981F-07A28D9E3B5E}" type="slidenum">
              <a:rPr lang="en-GB" smtClean="0"/>
              <a:pPr/>
              <a:t>‹#›</a:t>
            </a:fld>
            <a:r>
              <a:rPr lang="en-GB" dirty="0"/>
              <a:t>/65</a:t>
            </a:r>
          </a:p>
        </p:txBody>
      </p:sp>
    </p:spTree>
    <p:extLst>
      <p:ext uri="{BB962C8B-B14F-4D97-AF65-F5344CB8AC3E}">
        <p14:creationId xmlns:p14="http://schemas.microsoft.com/office/powerpoint/2010/main" val="268509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mailto:kotlar.milos@gmail.com" TargetMode="External"/><Relationship Id="rId2" Type="http://schemas.openxmlformats.org/officeDocument/2006/relationships/hyperlink" Target="https://github.com/kotlarmilos/tensorcalculu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Axw07_Ixhhs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65D50-BC15-48C3-8E00-92C5BF269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1134" y="1122363"/>
            <a:ext cx="10469732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Comparing </a:t>
            </a:r>
            <a:r>
              <a:rPr lang="en-US" dirty="0" err="1"/>
              <a:t>Controlflow</a:t>
            </a:r>
            <a:r>
              <a:rPr lang="en-US" dirty="0"/>
              <a:t> and Dataflow for Tensor Calculus:</a:t>
            </a:r>
            <a:br>
              <a:rPr lang="en-US" dirty="0"/>
            </a:br>
            <a:r>
              <a:rPr lang="en-US" dirty="0"/>
              <a:t>Speed, Power, Complexity, and MTBF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508A5C-AEF0-48BA-968F-9FE1C6DB82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Milos Kotlar</a:t>
            </a:r>
            <a:r>
              <a:rPr lang="en-US" baseline="30000" dirty="0"/>
              <a:t>1</a:t>
            </a:r>
            <a:r>
              <a:rPr lang="en-US" dirty="0"/>
              <a:t> (kotlar.milos@gmail.com)</a:t>
            </a:r>
          </a:p>
          <a:p>
            <a:r>
              <a:rPr lang="en-US" dirty="0" err="1"/>
              <a:t>Veljko</a:t>
            </a:r>
            <a:r>
              <a:rPr lang="en-US" dirty="0"/>
              <a:t> Milutinovic</a:t>
            </a:r>
            <a:r>
              <a:rPr lang="en-US" baseline="30000" dirty="0"/>
              <a:t>2,3,4 </a:t>
            </a:r>
            <a:r>
              <a:rPr lang="en-US" dirty="0"/>
              <a:t>(vm@etf.rs)</a:t>
            </a:r>
            <a:endParaRPr lang="en-US" baseline="3000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B2F90AA-E6F0-4BA9-AFC5-D452F9FEEFD4}"/>
              </a:ext>
            </a:extLst>
          </p:cNvPr>
          <p:cNvSpPr txBox="1">
            <a:spLocks/>
          </p:cNvSpPr>
          <p:nvPr/>
        </p:nvSpPr>
        <p:spPr>
          <a:xfrm>
            <a:off x="1524000" y="4864146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baseline="30000" dirty="0"/>
              <a:t>1</a:t>
            </a:r>
            <a:r>
              <a:rPr lang="en-US" sz="1400" i="1" dirty="0"/>
              <a:t>School of Electrical Engineering, University of Belgrade</a:t>
            </a:r>
          </a:p>
          <a:p>
            <a:r>
              <a:rPr lang="en-US" sz="1400" i="1" baseline="30000" dirty="0"/>
              <a:t>2</a:t>
            </a:r>
            <a:r>
              <a:rPr lang="en-GB" sz="1400" i="1" dirty="0"/>
              <a:t>Academia </a:t>
            </a:r>
            <a:r>
              <a:rPr lang="en-GB" sz="1400" i="1" dirty="0" err="1"/>
              <a:t>Europaea</a:t>
            </a:r>
            <a:r>
              <a:rPr lang="en-GB" sz="1400" i="1" dirty="0"/>
              <a:t>, London, UK</a:t>
            </a:r>
          </a:p>
          <a:p>
            <a:r>
              <a:rPr lang="en-US" sz="1400" i="1" baseline="30000" dirty="0"/>
              <a:t>3</a:t>
            </a:r>
            <a:r>
              <a:rPr lang="en-US" sz="1400" i="1" dirty="0"/>
              <a:t>Department of Computer Science, University of Indiana, </a:t>
            </a:r>
            <a:r>
              <a:rPr lang="en-GB" sz="1400" i="1" dirty="0"/>
              <a:t>Bloomington, Indiana, USA</a:t>
            </a:r>
          </a:p>
          <a:p>
            <a:r>
              <a:rPr lang="en-US" sz="1400" i="1" baseline="30000" dirty="0"/>
              <a:t>4</a:t>
            </a:r>
            <a:r>
              <a:rPr lang="en-US" sz="1400" i="1" dirty="0"/>
              <a:t>Mathematical Institute of the Serbian Academy of Arts and Sciences, </a:t>
            </a:r>
            <a:r>
              <a:rPr lang="en-GB" sz="1400" i="1" dirty="0"/>
              <a:t>Belgrade, Serbia</a:t>
            </a:r>
            <a:endParaRPr lang="en-US" sz="1400" i="1" baseline="30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0E5227-DD93-4912-AF1B-A25872446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3E43180-6479-4AEE-981F-07A28D9E3B5E}" type="slidenum">
              <a:rPr lang="en-GB" smtClean="0"/>
              <a:t>1</a:t>
            </a:fld>
            <a:endParaRPr lang="en-GB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7D307A7F-D673-428F-8A1A-9105DF03CB80}"/>
              </a:ext>
            </a:extLst>
          </p:cNvPr>
          <p:cNvSpPr txBox="1">
            <a:spLocks/>
          </p:cNvSpPr>
          <p:nvPr/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err="1"/>
              <a:t>ExaComm</a:t>
            </a:r>
            <a:r>
              <a:rPr lang="en-GB" dirty="0"/>
              <a:t> 2018, Frankfurt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8F41DA41-D0FD-43BA-8FA8-36EDA99270E5}"/>
              </a:ext>
            </a:extLst>
          </p:cNvPr>
          <p:cNvSpPr txBox="1">
            <a:spLocks/>
          </p:cNvSpPr>
          <p:nvPr/>
        </p:nvSpPr>
        <p:spPr>
          <a:xfrm>
            <a:off x="838200" y="63562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/>
              <a:t>28/06/2018</a:t>
            </a:r>
          </a:p>
        </p:txBody>
      </p:sp>
    </p:spTree>
    <p:extLst>
      <p:ext uri="{BB962C8B-B14F-4D97-AF65-F5344CB8AC3E}">
        <p14:creationId xmlns:p14="http://schemas.microsoft.com/office/powerpoint/2010/main" val="4263364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D54D0-1CFB-4E86-BD23-224EEC0FA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Tensors in chemistry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F4194-EA06-43B2-A550-209D61356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Used in quantum-mechanical observables of molecular systems</a:t>
            </a:r>
          </a:p>
          <a:p>
            <a:r>
              <a:rPr lang="en-GB" dirty="0"/>
              <a:t>Real-space electronic structure calculation</a:t>
            </a:r>
          </a:p>
          <a:p>
            <a:r>
              <a:rPr lang="en-GB" dirty="0"/>
              <a:t>Computing a wave functions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AF9FB1-F650-43AC-98D9-0B1BCD183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872" y="4248400"/>
            <a:ext cx="7077075" cy="176212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1EB2B-A86A-486F-832F-AA33A2856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3180-6479-4AEE-981F-07A28D9E3B5E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7507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D54D0-1CFB-4E86-BD23-224EEC0FA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Tensors in software engineering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F4194-EA06-43B2-A550-209D61356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87361" cy="4351338"/>
          </a:xfrm>
        </p:spPr>
        <p:txBody>
          <a:bodyPr>
            <a:normAutofit/>
          </a:bodyPr>
          <a:lstStyle/>
          <a:p>
            <a:r>
              <a:rPr lang="en-US" dirty="0"/>
              <a:t>Tensors are high dimensional generalizations of matrices</a:t>
            </a:r>
          </a:p>
          <a:p>
            <a:endParaRPr lang="en-US" dirty="0"/>
          </a:p>
          <a:p>
            <a:r>
              <a:rPr lang="en-US" dirty="0"/>
              <a:t>Machine learning uses tensors </a:t>
            </a:r>
            <a:r>
              <a:rPr lang="en-GB" dirty="0"/>
              <a:t>in a many algorithms</a:t>
            </a:r>
            <a:r>
              <a:rPr lang="en-US" dirty="0"/>
              <a:t>, such as:</a:t>
            </a:r>
          </a:p>
          <a:p>
            <a:pPr lvl="1"/>
            <a:r>
              <a:rPr lang="en-US" dirty="0"/>
              <a:t>Neural networks - </a:t>
            </a:r>
            <a:r>
              <a:rPr lang="en-GB" dirty="0"/>
              <a:t>for describing relations between neurons in a network </a:t>
            </a:r>
            <a:endParaRPr lang="en-US" dirty="0"/>
          </a:p>
          <a:p>
            <a:pPr lvl="1"/>
            <a:r>
              <a:rPr lang="en-GB" dirty="0"/>
              <a:t>Computer vision</a:t>
            </a:r>
            <a:r>
              <a:rPr lang="en-US" dirty="0"/>
              <a:t> - </a:t>
            </a:r>
            <a:r>
              <a:rPr lang="en-GB" dirty="0"/>
              <a:t>for storing valuable data and correlations between </a:t>
            </a:r>
            <a:endParaRPr lang="en-US" dirty="0"/>
          </a:p>
          <a:p>
            <a:pPr lvl="1"/>
            <a:r>
              <a:rPr lang="en-US" dirty="0"/>
              <a:t>Natural language processing - </a:t>
            </a:r>
            <a:r>
              <a:rPr lang="en-GB" dirty="0"/>
              <a:t>for estimating parameters of </a:t>
            </a:r>
            <a:br>
              <a:rPr lang="en-GB" dirty="0"/>
            </a:br>
            <a:r>
              <a:rPr lang="en-GB" dirty="0"/>
              <a:t>latent variable models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2EB745-0996-48AA-946E-1A1EE118E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3180-6479-4AEE-981F-07A28D9E3B5E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3175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D54D0-1CFB-4E86-BD23-224EEC0FA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is a 3</a:t>
            </a:r>
            <a:r>
              <a:rPr lang="en-US" baseline="30000" dirty="0"/>
              <a:t>rd</a:t>
            </a:r>
            <a:r>
              <a:rPr lang="en-US" dirty="0"/>
              <a:t> order tensor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E4D6B44-30D9-44B6-946D-DD8550C158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306" y="2747016"/>
            <a:ext cx="4383494" cy="19839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6F4A9FC-D701-4A05-BE0D-C43B255ED1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46241"/>
            <a:ext cx="5677526" cy="278553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3DD6E6-6935-4D84-93D7-DAB511971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3180-6479-4AEE-981F-07A28D9E3B5E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5397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D54D0-1CFB-4E86-BD23-224EEC0FA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is a 4</a:t>
            </a:r>
            <a:r>
              <a:rPr lang="en-US" baseline="30000" dirty="0"/>
              <a:t>th</a:t>
            </a:r>
            <a:r>
              <a:rPr lang="en-US" dirty="0"/>
              <a:t> order tensor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EA7877-8777-4D3D-A404-213310DDAB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079" y="1518296"/>
            <a:ext cx="7559842" cy="501044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A60707-1279-473F-810B-5F7A336BA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3180-6479-4AEE-981F-07A28D9E3B5E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0720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D54D0-1CFB-4E86-BD23-224EEC0FA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Facial images database is a 6</a:t>
            </a:r>
            <a:r>
              <a:rPr lang="en-US" baseline="30000" dirty="0"/>
              <a:t>th</a:t>
            </a:r>
            <a:r>
              <a:rPr lang="en-US" dirty="0"/>
              <a:t> order tensor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9101D5-53D8-49DA-A8EB-95FBFDD4E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263" y="1780757"/>
            <a:ext cx="7401473" cy="448552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E5CB2C-4776-481D-84B1-0349F2A2D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3180-6479-4AEE-981F-07A28D9E3B5E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8547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B1425-73AF-4E99-AFD7-CA911DC02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big data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942C6-149B-407D-8754-EF8D5AFBD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The ratio of data volume increase is higher than</a:t>
            </a:r>
            <a:br>
              <a:rPr lang="en-GB" dirty="0"/>
            </a:br>
            <a:r>
              <a:rPr lang="en-GB" dirty="0"/>
              <a:t>the ratio of processing power increase</a:t>
            </a:r>
          </a:p>
          <a:p>
            <a:endParaRPr lang="en-GB" dirty="0"/>
          </a:p>
          <a:p>
            <a:r>
              <a:rPr lang="en-GB" dirty="0"/>
              <a:t>Most of the existing approaches are dissipating enormous amount </a:t>
            </a:r>
            <a:br>
              <a:rPr lang="en-GB" dirty="0"/>
            </a:br>
            <a:r>
              <a:rPr lang="en-GB" dirty="0"/>
              <a:t>of electrical power, by solving big data problems</a:t>
            </a:r>
          </a:p>
          <a:p>
            <a:endParaRPr lang="en-US" dirty="0"/>
          </a:p>
          <a:p>
            <a:r>
              <a:rPr lang="en-GB" dirty="0"/>
              <a:t>Conventional microprocessor technology </a:t>
            </a:r>
            <a:br>
              <a:rPr lang="en-GB" dirty="0"/>
            </a:br>
            <a:r>
              <a:rPr lang="en-GB" dirty="0"/>
              <a:t>based on the control-flow paradigm </a:t>
            </a:r>
            <a:br>
              <a:rPr lang="en-GB" dirty="0"/>
            </a:br>
            <a:r>
              <a:rPr lang="en-GB" dirty="0"/>
              <a:t>has been increasing the clock rate aligned with the Moore's Law, </a:t>
            </a:r>
            <a:br>
              <a:rPr lang="en-GB" dirty="0"/>
            </a:br>
            <a:r>
              <a:rPr lang="en-GB" dirty="0"/>
              <a:t>and thus, the processing power has been improved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7C85D7-53B3-4CF8-BBEE-3488915F0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3180-6479-4AEE-981F-07A28D9E3B5E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1396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98432-9961-4946-9C21-66528D40D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Moore’s Law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CFABA-C0AD-4DA3-A3C1-B25503EC4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silicon technology hit a wall, since power dissipation of silicon technology reached its technological limits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According to Moore’s Law, </a:t>
            </a:r>
            <a:br>
              <a:rPr lang="en-US" dirty="0"/>
            </a:br>
            <a:r>
              <a:rPr lang="en-US" dirty="0"/>
              <a:t>the standard microprocessor technology </a:t>
            </a:r>
            <a:br>
              <a:rPr lang="en-US" dirty="0"/>
            </a:br>
            <a:r>
              <a:rPr lang="en-US" dirty="0"/>
              <a:t>has hit the wall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6B56A7-83E8-4705-B26A-502A9FECA8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336" y="2302892"/>
            <a:ext cx="4009008" cy="400900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4A657-8F0B-4A72-B30A-C213410A6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3180-6479-4AEE-981F-07A28D9E3B5E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425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DD842-F30D-4A6B-9836-BC03C5A91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40 years of microprocessor trend data</a:t>
            </a:r>
          </a:p>
        </p:txBody>
      </p:sp>
      <p:pic>
        <p:nvPicPr>
          <p:cNvPr id="7" name="Content Placeholder 7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D9EF1F82-4E89-4A89-A055-8C4025763A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641" y="1690688"/>
            <a:ext cx="7512717" cy="464215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E84954-3F35-407C-82AB-232DF0F4B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3180-6479-4AEE-981F-07A28D9E3B5E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2517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37AD8-AE25-46ED-85F4-59B824256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High-performance computing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8C3CB-4F5F-4A56-B878-5127FB827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end of Moore's Law leads to the several approaches </a:t>
            </a:r>
            <a:br>
              <a:rPr lang="en-GB" dirty="0"/>
            </a:br>
            <a:r>
              <a:rPr lang="en-GB" dirty="0"/>
              <a:t>for solving this problem</a:t>
            </a:r>
            <a:endParaRPr lang="en-US" dirty="0"/>
          </a:p>
          <a:p>
            <a:endParaRPr lang="en-GB" dirty="0"/>
          </a:p>
          <a:p>
            <a:r>
              <a:rPr lang="en-GB" dirty="0"/>
              <a:t>The development of high-performance computing systems </a:t>
            </a:r>
            <a:br>
              <a:rPr lang="en-GB" dirty="0"/>
            </a:br>
            <a:r>
              <a:rPr lang="en-GB" dirty="0"/>
              <a:t>utilizes other alternative architectural principles, </a:t>
            </a:r>
            <a:br>
              <a:rPr lang="en-GB" dirty="0"/>
            </a:br>
            <a:r>
              <a:rPr lang="en-GB" dirty="0"/>
              <a:t>such as the dataflow paradigm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F75BC-2CDF-4DB6-BE2F-660E4839A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3180-6479-4AEE-981F-07A28D9E3B5E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7921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9A96018-8818-4690-8499-30B7CAFB6F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0DC7C476-9AA8-406B-A64A-169C70DF5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8568" y="5532437"/>
            <a:ext cx="3593432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Google TPU Dataflow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BCF88A-695B-4064-807F-704C86A19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3180-6479-4AEE-981F-07A28D9E3B5E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8747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DD57B-7BEB-474D-87B2-04EDB2B5E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is growing faster than ever before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6B14D-51B7-4E2D-A67B-EC51B7E19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By the year 2020, volume of big data will increase from 10 zettabytes, to roughly 40 zettabyte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A8FB61-22E2-4579-A4C4-6204AFBFCE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097" y="2732946"/>
            <a:ext cx="6763806" cy="380596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76C0A1-4F72-49F2-A957-09F13393C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3180-6479-4AEE-981F-07A28D9E3B5E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85187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84D1-93D9-46B0-9FA8-17957A9B7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115"/>
            <a:ext cx="10515600" cy="1325563"/>
          </a:xfrm>
        </p:spPr>
        <p:txBody>
          <a:bodyPr/>
          <a:lstStyle/>
          <a:p>
            <a:r>
              <a:rPr lang="en-US" dirty="0"/>
              <a:t>The dataflow paradigm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973F3-C4E7-46FE-82B2-3880C7885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dataflow paradigm introduces </a:t>
            </a:r>
            <a:r>
              <a:rPr lang="en-GB" dirty="0"/>
              <a:t>computing</a:t>
            </a:r>
            <a:r>
              <a:rPr lang="en-US" dirty="0"/>
              <a:t> in space</a:t>
            </a:r>
            <a:br>
              <a:rPr lang="en-US" dirty="0"/>
            </a:br>
            <a:r>
              <a:rPr lang="en-US" dirty="0"/>
              <a:t>where </a:t>
            </a:r>
            <a:r>
              <a:rPr lang="en-GB" dirty="0"/>
              <a:t>computations are placed dimensionally on a chip</a:t>
            </a:r>
          </a:p>
          <a:p>
            <a:endParaRPr lang="en-GB" dirty="0"/>
          </a:p>
          <a:p>
            <a:r>
              <a:rPr lang="en-GB" dirty="0"/>
              <a:t>Such an approach perfectly fits when </a:t>
            </a:r>
            <a:br>
              <a:rPr lang="en-GB" dirty="0"/>
            </a:br>
            <a:r>
              <a:rPr lang="en-GB" dirty="0"/>
              <a:t>execution time is not a prime concern, </a:t>
            </a:r>
            <a:br>
              <a:rPr lang="en-GB" dirty="0"/>
            </a:br>
            <a:r>
              <a:rPr lang="en-GB" dirty="0"/>
              <a:t>to save space and energy, </a:t>
            </a:r>
            <a:br>
              <a:rPr lang="en-GB" dirty="0"/>
            </a:br>
            <a:r>
              <a:rPr lang="en-GB" dirty="0"/>
              <a:t>and with limited space and/or power resources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For big data algorithms, the dataflow paradigm can achieve acceleration consuming much less electrical power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4EA1D3-2BFF-41B3-AB4C-3B7AB76D6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3180-6479-4AEE-981F-07A28D9E3B5E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52633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3BD3F-0EC2-4269-A884-93EBE88A1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Conditions for the dataflow paradigm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13799-DFC7-4172-86A3-E64A30915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30400" indent="-51435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US" dirty="0"/>
              <a:t>Over 95% of the algorithm run-time has to be in loops</a:t>
            </a:r>
          </a:p>
          <a:p>
            <a:pPr marL="230400" indent="-51435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US" dirty="0"/>
              <a:t>Acceleration depends on level of data reusability inside </a:t>
            </a:r>
            <a:r>
              <a:rPr lang="en-GB" dirty="0"/>
              <a:t>the loops</a:t>
            </a:r>
            <a:endParaRPr lang="en-US" dirty="0"/>
          </a:p>
          <a:p>
            <a:pPr marL="230400" indent="-51435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endParaRPr lang="en-US" dirty="0"/>
          </a:p>
          <a:p>
            <a:pPr marL="230400" indent="-51435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US" dirty="0"/>
              <a:t>Suitable for data streaming</a:t>
            </a:r>
          </a:p>
          <a:p>
            <a:pPr marL="230400" indent="-51435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US" dirty="0"/>
              <a:t>Latency before the first result is computed</a:t>
            </a:r>
          </a:p>
          <a:p>
            <a:pPr marL="230400" indent="-51435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endParaRPr lang="en-US" dirty="0"/>
          </a:p>
          <a:p>
            <a:pPr marL="230400" indent="-51435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US" dirty="0"/>
              <a:t>Presents a new programming model</a:t>
            </a:r>
          </a:p>
          <a:p>
            <a:pPr marL="230400" indent="-51435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US" dirty="0"/>
              <a:t>Requires programming effort to accelerate an algorithm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2FB0C6-B044-4AE0-AF8D-E86C79195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3180-6479-4AEE-981F-07A28D9E3B5E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68769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CF109-9D4F-41A3-8C37-286F5B230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Maxeler</a:t>
            </a:r>
            <a:r>
              <a:rPr lang="en-US" dirty="0"/>
              <a:t> dataflow architecture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C92F2C-DBA7-4009-A604-B24AC68FD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214" y="1248561"/>
            <a:ext cx="6491572" cy="510778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B49E3A-A9F6-4744-882D-42FD26427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3180-6479-4AEE-981F-07A28D9E3B5E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40821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79C8F-9D40-4344-8E47-92383F4CD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Controlflow</a:t>
            </a:r>
            <a:r>
              <a:rPr lang="en-US" dirty="0"/>
              <a:t> vs. dataflow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F8F1F-8E9F-4693-8F3B-85A527174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334963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dirty="0" err="1"/>
              <a:t>Controlfow</a:t>
            </a:r>
            <a:r>
              <a:rPr lang="en-US" altLang="en-US" dirty="0"/>
              <a:t>:</a:t>
            </a:r>
          </a:p>
          <a:p>
            <a:pPr marL="762000" lvl="1" indent="-45720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z="2800" dirty="0"/>
              <a:t>Computing in time</a:t>
            </a:r>
          </a:p>
          <a:p>
            <a:pPr marL="762000" lvl="1" indent="-45720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sz="2800" dirty="0"/>
              <a:t>Number of transistors: ~ 1B (1,000,000,000)</a:t>
            </a:r>
          </a:p>
          <a:p>
            <a:pPr marL="762000" lvl="1" indent="-45720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z="2800" dirty="0"/>
              <a:t>C</a:t>
            </a:r>
            <a:r>
              <a:rPr lang="en-GB" altLang="en-US" sz="2800" dirty="0"/>
              <a:t>lock rate: ~4GHz</a:t>
            </a:r>
            <a:endParaRPr lang="en-US" altLang="en-US" sz="2800" dirty="0"/>
          </a:p>
          <a:p>
            <a:pPr indent="-334963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altLang="en-US" dirty="0"/>
          </a:p>
          <a:p>
            <a:pPr indent="-334963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dirty="0"/>
              <a:t>Dataflow:</a:t>
            </a:r>
          </a:p>
          <a:p>
            <a:pPr marL="762000" lvl="1" indent="-45720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z="2800" dirty="0"/>
              <a:t>Computing in space</a:t>
            </a:r>
          </a:p>
          <a:p>
            <a:pPr marL="762000" lvl="1" indent="-45720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sz="2800" dirty="0"/>
              <a:t>Number of transistors: ~ 100M (100,000,000)</a:t>
            </a:r>
          </a:p>
          <a:p>
            <a:pPr marL="762000" lvl="1" indent="-45720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z="2800" dirty="0"/>
              <a:t>Clock rate: ~200MHz</a:t>
            </a:r>
          </a:p>
          <a:p>
            <a:pPr marL="762000" lvl="1" indent="-45720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alt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8BD3F-E162-4D32-B198-8CFFDF951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3180-6479-4AEE-981F-07A28D9E3B5E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11118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FEE8B-3B11-4DEB-9547-E8EEC1532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dataflow so much faster?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988616-90D1-4859-9788-CA9082644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8874" y="2021305"/>
            <a:ext cx="2438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dirty="0" err="1">
                <a:latin typeface="Constantia" panose="02030602050306030303" pitchFamily="18" charset="0"/>
              </a:rPr>
              <a:t>MultiCore</a:t>
            </a:r>
            <a:r>
              <a:rPr lang="en-US" altLang="en-US" dirty="0">
                <a:latin typeface="Constantia" panose="02030602050306030303" pitchFamily="18" charset="0"/>
              </a:rPr>
              <a:t>/</a:t>
            </a:r>
            <a:r>
              <a:rPr lang="en-US" altLang="en-US" dirty="0" err="1">
                <a:latin typeface="Constantia" panose="02030602050306030303" pitchFamily="18" charset="0"/>
              </a:rPr>
              <a:t>ManyCore</a:t>
            </a:r>
            <a:endParaRPr lang="en-US" altLang="en-US" dirty="0">
              <a:latin typeface="Constantia" panose="020306020503060303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DA8B44-F7F3-4DE4-B339-E6F549020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8474" y="2021305"/>
            <a:ext cx="137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>
                <a:latin typeface="Constantia" panose="02030602050306030303" pitchFamily="18" charset="0"/>
              </a:rPr>
              <a:t>DataFlow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6D554E-3B20-44EC-9BFD-31C95B104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5074" y="4154905"/>
            <a:ext cx="2209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>
                <a:latin typeface="Constantia" panose="02030602050306030303" pitchFamily="18" charset="0"/>
              </a:rPr>
              <a:t>Machine Level Code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BABC1B-F17D-449B-B7E3-11AAA790E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1274" y="5374105"/>
            <a:ext cx="228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>
                <a:latin typeface="Constantia" panose="02030602050306030303" pitchFamily="18" charset="0"/>
              </a:rPr>
              <a:t>Gate Transfer Level</a:t>
            </a:r>
          </a:p>
        </p:txBody>
      </p:sp>
      <p:sp>
        <p:nvSpPr>
          <p:cNvPr id="8" name="Down Arrow 9">
            <a:extLst>
              <a:ext uri="{FF2B5EF4-FFF2-40B4-BE49-F238E27FC236}">
                <a16:creationId xmlns:a16="http://schemas.microsoft.com/office/drawing/2014/main" id="{75530AED-5E1A-4FDF-AC98-36C56761C58B}"/>
              </a:ext>
            </a:extLst>
          </p:cNvPr>
          <p:cNvSpPr/>
          <p:nvPr/>
        </p:nvSpPr>
        <p:spPr>
          <a:xfrm>
            <a:off x="3380874" y="2630905"/>
            <a:ext cx="685800" cy="1447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Down Arrow 10">
            <a:extLst>
              <a:ext uri="{FF2B5EF4-FFF2-40B4-BE49-F238E27FC236}">
                <a16:creationId xmlns:a16="http://schemas.microsoft.com/office/drawing/2014/main" id="{E9BB6B28-E337-4645-8D17-54F8C5984CD9}"/>
              </a:ext>
            </a:extLst>
          </p:cNvPr>
          <p:cNvSpPr/>
          <p:nvPr/>
        </p:nvSpPr>
        <p:spPr>
          <a:xfrm>
            <a:off x="7267074" y="2630905"/>
            <a:ext cx="685800" cy="2743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0E3023-236C-4D56-B4C9-FA40DF7EE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3180-6479-4AEE-981F-07A28D9E3B5E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85869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EB0AB-1BC9-4EEE-99C0-CEFE05A7B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electricity bills so small?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80487E-72EF-4BAD-A353-714C9293E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5778" y="1969169"/>
            <a:ext cx="2438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dirty="0" err="1">
                <a:latin typeface="Constantia" panose="02030602050306030303" pitchFamily="18" charset="0"/>
              </a:rPr>
              <a:t>controlflow</a:t>
            </a:r>
            <a:endParaRPr lang="en-US" altLang="en-US" dirty="0">
              <a:latin typeface="Constantia" panose="020306020503060303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202491-9560-4383-ADC9-D190969A7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5378" y="1969169"/>
            <a:ext cx="137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dirty="0">
                <a:latin typeface="Constantia" panose="02030602050306030303" pitchFamily="18" charset="0"/>
              </a:rPr>
              <a:t>dataflow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5845B2F-F66E-4853-B59F-50917FFA6962}"/>
              </a:ext>
            </a:extLst>
          </p:cNvPr>
          <p:cNvGrpSpPr>
            <a:grpSpLocks/>
          </p:cNvGrpSpPr>
          <p:nvPr/>
        </p:nvGrpSpPr>
        <p:grpSpPr bwMode="auto">
          <a:xfrm>
            <a:off x="2619578" y="3262981"/>
            <a:ext cx="2439989" cy="534988"/>
            <a:chOff x="1371600" y="3581399"/>
            <a:chExt cx="2439989" cy="53498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7CA969C-D011-4F3D-8B14-08CC1C35B1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71600" y="3581399"/>
              <a:ext cx="306389" cy="534989"/>
              <a:chOff x="1371600" y="3581399"/>
              <a:chExt cx="306389" cy="534989"/>
            </a:xfrm>
          </p:grpSpPr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87192B69-44E3-4D41-9847-670DADE87C0C}"/>
                  </a:ext>
                </a:extLst>
              </p:cNvPr>
              <p:cNvCxnSpPr/>
              <p:nvPr/>
            </p:nvCxnSpPr>
            <p:spPr>
              <a:xfrm>
                <a:off x="1371600" y="3581400"/>
                <a:ext cx="152400" cy="1587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58120637-E1FF-46D9-8B1E-70437E4CE040}"/>
                  </a:ext>
                </a:extLst>
              </p:cNvPr>
              <p:cNvCxnSpPr/>
              <p:nvPr/>
            </p:nvCxnSpPr>
            <p:spPr>
              <a:xfrm rot="5400000">
                <a:off x="1258094" y="3847307"/>
                <a:ext cx="531814" cy="3175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E8360DF2-8548-4BB2-A62D-DDDB8C510CF7}"/>
                  </a:ext>
                </a:extLst>
              </p:cNvPr>
              <p:cNvCxnSpPr/>
              <p:nvPr/>
            </p:nvCxnSpPr>
            <p:spPr>
              <a:xfrm>
                <a:off x="1524000" y="4114801"/>
                <a:ext cx="152400" cy="1587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6D2D6BE6-328B-422B-AD17-4070CC5343AD}"/>
                  </a:ext>
                </a:extLst>
              </p:cNvPr>
              <p:cNvCxnSpPr/>
              <p:nvPr/>
            </p:nvCxnSpPr>
            <p:spPr>
              <a:xfrm rot="5400000" flipH="1" flipV="1">
                <a:off x="1410494" y="3847306"/>
                <a:ext cx="533401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076D43D-1DF2-45AB-BA97-DBEC76E025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6400" y="3581399"/>
              <a:ext cx="306389" cy="534989"/>
              <a:chOff x="1371600" y="3581399"/>
              <a:chExt cx="306389" cy="534989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5C6BD54D-9775-465D-8ED2-B240310266A2}"/>
                  </a:ext>
                </a:extLst>
              </p:cNvPr>
              <p:cNvCxnSpPr/>
              <p:nvPr/>
            </p:nvCxnSpPr>
            <p:spPr>
              <a:xfrm>
                <a:off x="1371600" y="3581400"/>
                <a:ext cx="152400" cy="1587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36FE8840-747E-473C-8622-6A612C22E8A3}"/>
                  </a:ext>
                </a:extLst>
              </p:cNvPr>
              <p:cNvCxnSpPr/>
              <p:nvPr/>
            </p:nvCxnSpPr>
            <p:spPr>
              <a:xfrm rot="5400000">
                <a:off x="1258094" y="3847307"/>
                <a:ext cx="531814" cy="3175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D787C617-5148-4AD0-B8A5-57FCD7BDD321}"/>
                  </a:ext>
                </a:extLst>
              </p:cNvPr>
              <p:cNvCxnSpPr/>
              <p:nvPr/>
            </p:nvCxnSpPr>
            <p:spPr>
              <a:xfrm>
                <a:off x="1524000" y="4114801"/>
                <a:ext cx="152400" cy="1587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AACF0746-5CCB-43B2-B3B4-769F782C9B77}"/>
                  </a:ext>
                </a:extLst>
              </p:cNvPr>
              <p:cNvCxnSpPr/>
              <p:nvPr/>
            </p:nvCxnSpPr>
            <p:spPr>
              <a:xfrm rot="5400000" flipH="1" flipV="1">
                <a:off x="1410494" y="3847306"/>
                <a:ext cx="533401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4A62F4C-D21D-48F0-84A4-AFB5738141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81200" y="3581399"/>
              <a:ext cx="306389" cy="534989"/>
              <a:chOff x="1371600" y="3581399"/>
              <a:chExt cx="306389" cy="534989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29802E99-24C7-421D-B5E6-34F98AA8C739}"/>
                  </a:ext>
                </a:extLst>
              </p:cNvPr>
              <p:cNvCxnSpPr/>
              <p:nvPr/>
            </p:nvCxnSpPr>
            <p:spPr>
              <a:xfrm>
                <a:off x="1371600" y="3581400"/>
                <a:ext cx="152400" cy="1587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9EA94D9A-C7D5-40ED-B586-E704FD3E3A96}"/>
                  </a:ext>
                </a:extLst>
              </p:cNvPr>
              <p:cNvCxnSpPr/>
              <p:nvPr/>
            </p:nvCxnSpPr>
            <p:spPr>
              <a:xfrm rot="5400000">
                <a:off x="1258094" y="3847307"/>
                <a:ext cx="531814" cy="3175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A972E92F-7CD2-40BB-97D1-0C1881F88346}"/>
                  </a:ext>
                </a:extLst>
              </p:cNvPr>
              <p:cNvCxnSpPr/>
              <p:nvPr/>
            </p:nvCxnSpPr>
            <p:spPr>
              <a:xfrm>
                <a:off x="1524000" y="4114801"/>
                <a:ext cx="152400" cy="1587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86ECDDF1-B9A2-455F-A629-AF7F51BBAB35}"/>
                  </a:ext>
                </a:extLst>
              </p:cNvPr>
              <p:cNvCxnSpPr/>
              <p:nvPr/>
            </p:nvCxnSpPr>
            <p:spPr>
              <a:xfrm rot="5400000" flipH="1" flipV="1">
                <a:off x="1410494" y="3847306"/>
                <a:ext cx="533401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E8E03CE-12BC-4F59-9461-39DBFE8DDE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6000" y="3581399"/>
              <a:ext cx="306389" cy="534989"/>
              <a:chOff x="1371600" y="3581399"/>
              <a:chExt cx="306389" cy="534989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19A7AF0B-CC34-4EF1-9C19-6F7729F35FF6}"/>
                  </a:ext>
                </a:extLst>
              </p:cNvPr>
              <p:cNvCxnSpPr/>
              <p:nvPr/>
            </p:nvCxnSpPr>
            <p:spPr>
              <a:xfrm>
                <a:off x="1371600" y="3581400"/>
                <a:ext cx="152400" cy="1587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1B69F7A9-37AF-44FE-89C0-68CDA6D45EEC}"/>
                  </a:ext>
                </a:extLst>
              </p:cNvPr>
              <p:cNvCxnSpPr/>
              <p:nvPr/>
            </p:nvCxnSpPr>
            <p:spPr>
              <a:xfrm rot="5400000">
                <a:off x="1258094" y="3847307"/>
                <a:ext cx="531814" cy="3175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1647A5B4-8E22-4E0F-A2C1-16DD15DB3B54}"/>
                  </a:ext>
                </a:extLst>
              </p:cNvPr>
              <p:cNvCxnSpPr/>
              <p:nvPr/>
            </p:nvCxnSpPr>
            <p:spPr>
              <a:xfrm>
                <a:off x="1524000" y="4114801"/>
                <a:ext cx="152400" cy="1587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EB5A1633-1D4F-43D9-A4E1-F359ED4AD21D}"/>
                  </a:ext>
                </a:extLst>
              </p:cNvPr>
              <p:cNvCxnSpPr/>
              <p:nvPr/>
            </p:nvCxnSpPr>
            <p:spPr>
              <a:xfrm rot="5400000" flipH="1" flipV="1">
                <a:off x="1410494" y="3847306"/>
                <a:ext cx="533401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E0469C0-4849-4ECB-BD76-22E0092CC0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0800" y="3581399"/>
              <a:ext cx="306389" cy="534989"/>
              <a:chOff x="1371600" y="3581399"/>
              <a:chExt cx="306389" cy="534989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7344251D-F31F-43ED-B739-7A74668ABFFA}"/>
                  </a:ext>
                </a:extLst>
              </p:cNvPr>
              <p:cNvCxnSpPr/>
              <p:nvPr/>
            </p:nvCxnSpPr>
            <p:spPr>
              <a:xfrm>
                <a:off x="1371600" y="3581400"/>
                <a:ext cx="152400" cy="1587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80676681-100E-43A1-8B8B-4FE4F7AD3C6B}"/>
                  </a:ext>
                </a:extLst>
              </p:cNvPr>
              <p:cNvCxnSpPr/>
              <p:nvPr/>
            </p:nvCxnSpPr>
            <p:spPr>
              <a:xfrm rot="5400000">
                <a:off x="1258094" y="3847307"/>
                <a:ext cx="531814" cy="3175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292F14E1-A5AD-4F6C-8626-00C4F0EA92C6}"/>
                  </a:ext>
                </a:extLst>
              </p:cNvPr>
              <p:cNvCxnSpPr/>
              <p:nvPr/>
            </p:nvCxnSpPr>
            <p:spPr>
              <a:xfrm>
                <a:off x="1524000" y="4114801"/>
                <a:ext cx="152400" cy="1587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E14B731E-DE85-43B0-AEB5-EA1CBF07F9D6}"/>
                  </a:ext>
                </a:extLst>
              </p:cNvPr>
              <p:cNvCxnSpPr/>
              <p:nvPr/>
            </p:nvCxnSpPr>
            <p:spPr>
              <a:xfrm rot="5400000" flipH="1" flipV="1">
                <a:off x="1410494" y="3847306"/>
                <a:ext cx="533401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EEC8681-ED56-4219-8143-161E5D699F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5600" y="3581399"/>
              <a:ext cx="306389" cy="534989"/>
              <a:chOff x="1371600" y="3581399"/>
              <a:chExt cx="306389" cy="534989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F66139B-D810-4B3A-B683-D303802BC2F8}"/>
                  </a:ext>
                </a:extLst>
              </p:cNvPr>
              <p:cNvCxnSpPr/>
              <p:nvPr/>
            </p:nvCxnSpPr>
            <p:spPr>
              <a:xfrm>
                <a:off x="1371600" y="3581400"/>
                <a:ext cx="152400" cy="1587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40728664-5064-41AF-BFB5-C858164C9AA3}"/>
                  </a:ext>
                </a:extLst>
              </p:cNvPr>
              <p:cNvCxnSpPr/>
              <p:nvPr/>
            </p:nvCxnSpPr>
            <p:spPr>
              <a:xfrm rot="5400000">
                <a:off x="1258094" y="3847307"/>
                <a:ext cx="531814" cy="3175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ECF46A3D-A0B5-4ACD-A140-870660200660}"/>
                  </a:ext>
                </a:extLst>
              </p:cNvPr>
              <p:cNvCxnSpPr/>
              <p:nvPr/>
            </p:nvCxnSpPr>
            <p:spPr>
              <a:xfrm>
                <a:off x="1524000" y="4114801"/>
                <a:ext cx="152400" cy="1587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98C38AD2-3977-4371-B017-1ADF0EE11E4B}"/>
                  </a:ext>
                </a:extLst>
              </p:cNvPr>
              <p:cNvCxnSpPr/>
              <p:nvPr/>
            </p:nvCxnSpPr>
            <p:spPr>
              <a:xfrm rot="5400000" flipH="1" flipV="1">
                <a:off x="1410494" y="3847306"/>
                <a:ext cx="533401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F5B0DA4-16D3-413F-8C03-5447CF334C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00400" y="3581399"/>
              <a:ext cx="306389" cy="534989"/>
              <a:chOff x="1371600" y="3581399"/>
              <a:chExt cx="306389" cy="534989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BA80A114-2F04-4621-B511-7F4420A5026E}"/>
                  </a:ext>
                </a:extLst>
              </p:cNvPr>
              <p:cNvCxnSpPr/>
              <p:nvPr/>
            </p:nvCxnSpPr>
            <p:spPr>
              <a:xfrm>
                <a:off x="1371600" y="3581400"/>
                <a:ext cx="152400" cy="1587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D11DAC7D-E336-4A82-A606-F37D723F4833}"/>
                  </a:ext>
                </a:extLst>
              </p:cNvPr>
              <p:cNvCxnSpPr/>
              <p:nvPr/>
            </p:nvCxnSpPr>
            <p:spPr>
              <a:xfrm rot="5400000">
                <a:off x="1258094" y="3847307"/>
                <a:ext cx="531814" cy="3175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87A14CF0-B65C-40BD-A832-218AA5172C5E}"/>
                  </a:ext>
                </a:extLst>
              </p:cNvPr>
              <p:cNvCxnSpPr/>
              <p:nvPr/>
            </p:nvCxnSpPr>
            <p:spPr>
              <a:xfrm>
                <a:off x="1524000" y="4114801"/>
                <a:ext cx="152400" cy="1587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82717413-C406-434A-815C-441F36713D51}"/>
                  </a:ext>
                </a:extLst>
              </p:cNvPr>
              <p:cNvCxnSpPr/>
              <p:nvPr/>
            </p:nvCxnSpPr>
            <p:spPr>
              <a:xfrm rot="5400000" flipH="1" flipV="1">
                <a:off x="1410494" y="3847306"/>
                <a:ext cx="533401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5E037B8-FA84-4399-BFE7-D9C640CE4A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5200" y="3581399"/>
              <a:ext cx="306389" cy="534989"/>
              <a:chOff x="1371600" y="3581399"/>
              <a:chExt cx="306389" cy="534989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872A8B9E-BD5F-4FAA-93BE-24F6FA91D902}"/>
                  </a:ext>
                </a:extLst>
              </p:cNvPr>
              <p:cNvCxnSpPr/>
              <p:nvPr/>
            </p:nvCxnSpPr>
            <p:spPr>
              <a:xfrm>
                <a:off x="1371600" y="3581400"/>
                <a:ext cx="152400" cy="1587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9E82FA1E-389B-4647-BE38-D74062DEBC66}"/>
                  </a:ext>
                </a:extLst>
              </p:cNvPr>
              <p:cNvCxnSpPr/>
              <p:nvPr/>
            </p:nvCxnSpPr>
            <p:spPr>
              <a:xfrm rot="5400000">
                <a:off x="1258094" y="3847307"/>
                <a:ext cx="531814" cy="3175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F4D3CCA2-999F-4D9B-91AD-A075908F8D1B}"/>
                  </a:ext>
                </a:extLst>
              </p:cNvPr>
              <p:cNvCxnSpPr/>
              <p:nvPr/>
            </p:nvCxnSpPr>
            <p:spPr>
              <a:xfrm>
                <a:off x="1524000" y="4114801"/>
                <a:ext cx="152400" cy="1587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3C4B022F-87B3-4274-97FD-90EFC6928BC0}"/>
                  </a:ext>
                </a:extLst>
              </p:cNvPr>
              <p:cNvCxnSpPr/>
              <p:nvPr/>
            </p:nvCxnSpPr>
            <p:spPr>
              <a:xfrm rot="5400000" flipH="1" flipV="1">
                <a:off x="1410494" y="3847306"/>
                <a:ext cx="533401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FA425EE-AE02-41D2-BDA4-9AB9301A5EFD}"/>
              </a:ext>
            </a:extLst>
          </p:cNvPr>
          <p:cNvGrpSpPr>
            <a:grpSpLocks/>
          </p:cNvGrpSpPr>
          <p:nvPr/>
        </p:nvGrpSpPr>
        <p:grpSpPr bwMode="auto">
          <a:xfrm>
            <a:off x="6505782" y="3262982"/>
            <a:ext cx="2590805" cy="534987"/>
            <a:chOff x="5410204" y="3581400"/>
            <a:chExt cx="2590805" cy="534988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AB1217F5-8534-4B78-995C-EA85C1975D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10204" y="3581400"/>
              <a:ext cx="1295405" cy="534988"/>
              <a:chOff x="1371600" y="3581400"/>
              <a:chExt cx="306389" cy="534988"/>
            </a:xfrm>
          </p:grpSpPr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DC84F86C-F08D-4CCC-AE50-3B02C2ECAF35}"/>
                  </a:ext>
                </a:extLst>
              </p:cNvPr>
              <p:cNvCxnSpPr/>
              <p:nvPr/>
            </p:nvCxnSpPr>
            <p:spPr>
              <a:xfrm>
                <a:off x="1371600" y="3581400"/>
                <a:ext cx="152443" cy="1587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3E37940B-D22A-4CB9-A1D2-48D5EFEFDE4A}"/>
                  </a:ext>
                </a:extLst>
              </p:cNvPr>
              <p:cNvCxnSpPr/>
              <p:nvPr/>
            </p:nvCxnSpPr>
            <p:spPr>
              <a:xfrm rot="5400000">
                <a:off x="1258136" y="3848144"/>
                <a:ext cx="531814" cy="1502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96BCCA2D-7940-4199-80C8-ACF789FB3A83}"/>
                  </a:ext>
                </a:extLst>
              </p:cNvPr>
              <p:cNvCxnSpPr/>
              <p:nvPr/>
            </p:nvCxnSpPr>
            <p:spPr>
              <a:xfrm>
                <a:off x="1524043" y="4114801"/>
                <a:ext cx="152443" cy="1587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FDAF4E3E-7408-48BE-BDA5-772901ABEF2D}"/>
                  </a:ext>
                </a:extLst>
              </p:cNvPr>
              <p:cNvCxnSpPr/>
              <p:nvPr/>
            </p:nvCxnSpPr>
            <p:spPr>
              <a:xfrm rot="5400000" flipH="1" flipV="1">
                <a:off x="1410537" y="3847350"/>
                <a:ext cx="533401" cy="1502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46324A7D-396D-4892-9233-CF7A6F98B7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05604" y="3581400"/>
              <a:ext cx="1295405" cy="534988"/>
              <a:chOff x="1371600" y="3581400"/>
              <a:chExt cx="306389" cy="534988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CD4AF6AD-BD2A-4BE2-B593-CD383EFEECE7}"/>
                  </a:ext>
                </a:extLst>
              </p:cNvPr>
              <p:cNvCxnSpPr/>
              <p:nvPr/>
            </p:nvCxnSpPr>
            <p:spPr>
              <a:xfrm>
                <a:off x="1371600" y="3581400"/>
                <a:ext cx="152443" cy="1587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39F0F952-3D1F-4C51-90FD-907033B74AFC}"/>
                  </a:ext>
                </a:extLst>
              </p:cNvPr>
              <p:cNvCxnSpPr/>
              <p:nvPr/>
            </p:nvCxnSpPr>
            <p:spPr>
              <a:xfrm rot="5400000">
                <a:off x="1258136" y="3848144"/>
                <a:ext cx="531814" cy="1502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46D64366-ABBE-4349-8C9C-A3C024FB9EAB}"/>
                  </a:ext>
                </a:extLst>
              </p:cNvPr>
              <p:cNvCxnSpPr/>
              <p:nvPr/>
            </p:nvCxnSpPr>
            <p:spPr>
              <a:xfrm>
                <a:off x="1524043" y="4114801"/>
                <a:ext cx="152443" cy="1587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61038796-23FE-4B7C-8BCF-4ED1AA4B1A7A}"/>
                  </a:ext>
                </a:extLst>
              </p:cNvPr>
              <p:cNvCxnSpPr/>
              <p:nvPr/>
            </p:nvCxnSpPr>
            <p:spPr>
              <a:xfrm rot="5400000" flipH="1" flipV="1">
                <a:off x="1410537" y="3847350"/>
                <a:ext cx="533401" cy="1502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970576-2289-4799-B76F-14A6E3CAE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3180-6479-4AEE-981F-07A28D9E3B5E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37680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3B96C-8DBE-471B-881B-2FA039B0B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the transistor count so small?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972ED2-3AD4-4803-9D85-3AE7FB67005F}"/>
              </a:ext>
            </a:extLst>
          </p:cNvPr>
          <p:cNvSpPr/>
          <p:nvPr/>
        </p:nvSpPr>
        <p:spPr>
          <a:xfrm>
            <a:off x="2640931" y="2857500"/>
            <a:ext cx="26670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Data Processing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76C02E-87A6-47AD-B31C-76AEC02EEC7B}"/>
              </a:ext>
            </a:extLst>
          </p:cNvPr>
          <p:cNvSpPr/>
          <p:nvPr/>
        </p:nvSpPr>
        <p:spPr>
          <a:xfrm>
            <a:off x="2640931" y="3162300"/>
            <a:ext cx="2667000" cy="2209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2"/>
                </a:solidFill>
              </a:rPr>
              <a:t>Process Control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D8853F-A9EC-42FF-814F-10F0EA873312}"/>
              </a:ext>
            </a:extLst>
          </p:cNvPr>
          <p:cNvSpPr/>
          <p:nvPr/>
        </p:nvSpPr>
        <p:spPr>
          <a:xfrm>
            <a:off x="6222331" y="2857500"/>
            <a:ext cx="2667000" cy="2209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Data Processing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C5589A-077E-4AD8-9EED-3E44DCC1BFB0}"/>
              </a:ext>
            </a:extLst>
          </p:cNvPr>
          <p:cNvSpPr/>
          <p:nvPr/>
        </p:nvSpPr>
        <p:spPr>
          <a:xfrm>
            <a:off x="6222331" y="5067300"/>
            <a:ext cx="2667000" cy="304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2"/>
                </a:solidFill>
              </a:rPr>
              <a:t>Process Control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D190EF-CCE1-4FBA-8C58-686360409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4731" y="2095500"/>
            <a:ext cx="2438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dirty="0" err="1">
                <a:latin typeface="Constantia" panose="02030602050306030303" pitchFamily="18" charset="0"/>
              </a:rPr>
              <a:t>controlflow</a:t>
            </a:r>
            <a:endParaRPr lang="en-US" altLang="en-US" dirty="0">
              <a:latin typeface="Constantia" panose="02030602050306030303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9D57F7-DDDC-44A4-979F-FC9BF0EDE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4331" y="2095500"/>
            <a:ext cx="137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dirty="0">
                <a:latin typeface="Constantia" panose="02030602050306030303" pitchFamily="18" charset="0"/>
              </a:rPr>
              <a:t>dataflow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92F34E-8595-499B-BE7C-C3D685596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3180-6479-4AEE-981F-07A28D9E3B5E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25626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754531" y="5986894"/>
            <a:ext cx="4579715" cy="50425"/>
          </a:xfrm>
          <a:prstGeom prst="rect">
            <a:avLst/>
          </a:prstGeom>
          <a:solidFill>
            <a:srgbClr val="555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Rectangle 270"/>
          <p:cNvSpPr/>
          <p:nvPr/>
        </p:nvSpPr>
        <p:spPr>
          <a:xfrm>
            <a:off x="4754531" y="5346142"/>
            <a:ext cx="45719" cy="1440000"/>
          </a:xfrm>
          <a:prstGeom prst="rect">
            <a:avLst/>
          </a:prstGeom>
          <a:solidFill>
            <a:srgbClr val="555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2" name="Group 261"/>
          <p:cNvGrpSpPr/>
          <p:nvPr/>
        </p:nvGrpSpPr>
        <p:grpSpPr>
          <a:xfrm flipH="1">
            <a:off x="5474305" y="1490952"/>
            <a:ext cx="1042927" cy="1066927"/>
            <a:chOff x="3285629" y="1145969"/>
            <a:chExt cx="1042927" cy="1066927"/>
          </a:xfrm>
        </p:grpSpPr>
        <p:sp>
          <p:nvSpPr>
            <p:cNvPr id="263" name="Freeform 262"/>
            <p:cNvSpPr/>
            <p:nvPr/>
          </p:nvSpPr>
          <p:spPr>
            <a:xfrm flipH="1">
              <a:off x="3285629" y="1516406"/>
              <a:ext cx="403944" cy="696490"/>
            </a:xfrm>
            <a:custGeom>
              <a:avLst/>
              <a:gdLst>
                <a:gd name="connsiteX0" fmla="*/ 0 w 1125415"/>
                <a:gd name="connsiteY0" fmla="*/ 260252 h 1667022"/>
                <a:gd name="connsiteX1" fmla="*/ 689317 w 1125415"/>
                <a:gd name="connsiteY1" fmla="*/ 837028 h 1667022"/>
                <a:gd name="connsiteX2" fmla="*/ 239150 w 1125415"/>
                <a:gd name="connsiteY2" fmla="*/ 1519311 h 1667022"/>
                <a:gd name="connsiteX3" fmla="*/ 302455 w 1125415"/>
                <a:gd name="connsiteY3" fmla="*/ 1667022 h 1667022"/>
                <a:gd name="connsiteX4" fmla="*/ 1125415 w 1125415"/>
                <a:gd name="connsiteY4" fmla="*/ 787791 h 1667022"/>
                <a:gd name="connsiteX5" fmla="*/ 28135 w 1125415"/>
                <a:gd name="connsiteY5" fmla="*/ 0 h 1667022"/>
                <a:gd name="connsiteX6" fmla="*/ 0 w 1125415"/>
                <a:gd name="connsiteY6" fmla="*/ 260252 h 1667022"/>
                <a:gd name="connsiteX0" fmla="*/ 0 w 1125415"/>
                <a:gd name="connsiteY0" fmla="*/ 260252 h 1667022"/>
                <a:gd name="connsiteX1" fmla="*/ 689317 w 1125415"/>
                <a:gd name="connsiteY1" fmla="*/ 837028 h 1667022"/>
                <a:gd name="connsiteX2" fmla="*/ 239150 w 1125415"/>
                <a:gd name="connsiteY2" fmla="*/ 1519311 h 1667022"/>
                <a:gd name="connsiteX3" fmla="*/ 302455 w 1125415"/>
                <a:gd name="connsiteY3" fmla="*/ 1667022 h 1667022"/>
                <a:gd name="connsiteX4" fmla="*/ 734489 w 1125415"/>
                <a:gd name="connsiteY4" fmla="*/ 1218262 h 1667022"/>
                <a:gd name="connsiteX5" fmla="*/ 1125415 w 1125415"/>
                <a:gd name="connsiteY5" fmla="*/ 787791 h 1667022"/>
                <a:gd name="connsiteX6" fmla="*/ 28135 w 1125415"/>
                <a:gd name="connsiteY6" fmla="*/ 0 h 1667022"/>
                <a:gd name="connsiteX7" fmla="*/ 0 w 1125415"/>
                <a:gd name="connsiteY7" fmla="*/ 260252 h 1667022"/>
                <a:gd name="connsiteX0" fmla="*/ 0 w 1125415"/>
                <a:gd name="connsiteY0" fmla="*/ 260252 h 1667022"/>
                <a:gd name="connsiteX1" fmla="*/ 689317 w 1125415"/>
                <a:gd name="connsiteY1" fmla="*/ 837028 h 1667022"/>
                <a:gd name="connsiteX2" fmla="*/ 239150 w 1125415"/>
                <a:gd name="connsiteY2" fmla="*/ 1519311 h 1667022"/>
                <a:gd name="connsiteX3" fmla="*/ 302455 w 1125415"/>
                <a:gd name="connsiteY3" fmla="*/ 1667022 h 1667022"/>
                <a:gd name="connsiteX4" fmla="*/ 734489 w 1125415"/>
                <a:gd name="connsiteY4" fmla="*/ 1218262 h 1667022"/>
                <a:gd name="connsiteX5" fmla="*/ 1125415 w 1125415"/>
                <a:gd name="connsiteY5" fmla="*/ 787791 h 1667022"/>
                <a:gd name="connsiteX6" fmla="*/ 628981 w 1125415"/>
                <a:gd name="connsiteY6" fmla="*/ 409370 h 1667022"/>
                <a:gd name="connsiteX7" fmla="*/ 28135 w 1125415"/>
                <a:gd name="connsiteY7" fmla="*/ 0 h 1667022"/>
                <a:gd name="connsiteX8" fmla="*/ 0 w 1125415"/>
                <a:gd name="connsiteY8" fmla="*/ 260252 h 1667022"/>
                <a:gd name="connsiteX0" fmla="*/ 0 w 734489"/>
                <a:gd name="connsiteY0" fmla="*/ 260252 h 1667022"/>
                <a:gd name="connsiteX1" fmla="*/ 689317 w 734489"/>
                <a:gd name="connsiteY1" fmla="*/ 837028 h 1667022"/>
                <a:gd name="connsiteX2" fmla="*/ 239150 w 734489"/>
                <a:gd name="connsiteY2" fmla="*/ 1519311 h 1667022"/>
                <a:gd name="connsiteX3" fmla="*/ 302455 w 734489"/>
                <a:gd name="connsiteY3" fmla="*/ 1667022 h 1667022"/>
                <a:gd name="connsiteX4" fmla="*/ 734489 w 734489"/>
                <a:gd name="connsiteY4" fmla="*/ 1218262 h 1667022"/>
                <a:gd name="connsiteX5" fmla="*/ 628981 w 734489"/>
                <a:gd name="connsiteY5" fmla="*/ 409370 h 1667022"/>
                <a:gd name="connsiteX6" fmla="*/ 28135 w 734489"/>
                <a:gd name="connsiteY6" fmla="*/ 0 h 1667022"/>
                <a:gd name="connsiteX7" fmla="*/ 0 w 734489"/>
                <a:gd name="connsiteY7" fmla="*/ 260252 h 1667022"/>
                <a:gd name="connsiteX0" fmla="*/ 0 w 962561"/>
                <a:gd name="connsiteY0" fmla="*/ 260252 h 1667022"/>
                <a:gd name="connsiteX1" fmla="*/ 689317 w 962561"/>
                <a:gd name="connsiteY1" fmla="*/ 837028 h 1667022"/>
                <a:gd name="connsiteX2" fmla="*/ 239150 w 962561"/>
                <a:gd name="connsiteY2" fmla="*/ 1519311 h 1667022"/>
                <a:gd name="connsiteX3" fmla="*/ 302455 w 962561"/>
                <a:gd name="connsiteY3" fmla="*/ 1667022 h 1667022"/>
                <a:gd name="connsiteX4" fmla="*/ 734489 w 962561"/>
                <a:gd name="connsiteY4" fmla="*/ 1218262 h 1667022"/>
                <a:gd name="connsiteX5" fmla="*/ 628981 w 962561"/>
                <a:gd name="connsiteY5" fmla="*/ 409370 h 1667022"/>
                <a:gd name="connsiteX6" fmla="*/ 28135 w 962561"/>
                <a:gd name="connsiteY6" fmla="*/ 0 h 1667022"/>
                <a:gd name="connsiteX7" fmla="*/ 0 w 962561"/>
                <a:gd name="connsiteY7" fmla="*/ 260252 h 1667022"/>
                <a:gd name="connsiteX0" fmla="*/ 0 w 1059814"/>
                <a:gd name="connsiteY0" fmla="*/ 260252 h 1667022"/>
                <a:gd name="connsiteX1" fmla="*/ 689317 w 1059814"/>
                <a:gd name="connsiteY1" fmla="*/ 837028 h 1667022"/>
                <a:gd name="connsiteX2" fmla="*/ 239150 w 1059814"/>
                <a:gd name="connsiteY2" fmla="*/ 1519311 h 1667022"/>
                <a:gd name="connsiteX3" fmla="*/ 302455 w 1059814"/>
                <a:gd name="connsiteY3" fmla="*/ 1667022 h 1667022"/>
                <a:gd name="connsiteX4" fmla="*/ 734489 w 1059814"/>
                <a:gd name="connsiteY4" fmla="*/ 1218262 h 1667022"/>
                <a:gd name="connsiteX5" fmla="*/ 628981 w 1059814"/>
                <a:gd name="connsiteY5" fmla="*/ 409370 h 1667022"/>
                <a:gd name="connsiteX6" fmla="*/ 28135 w 1059814"/>
                <a:gd name="connsiteY6" fmla="*/ 0 h 1667022"/>
                <a:gd name="connsiteX7" fmla="*/ 0 w 1059814"/>
                <a:gd name="connsiteY7" fmla="*/ 260252 h 1667022"/>
                <a:gd name="connsiteX0" fmla="*/ 0 w 966825"/>
                <a:gd name="connsiteY0" fmla="*/ 260252 h 1667022"/>
                <a:gd name="connsiteX1" fmla="*/ 689317 w 966825"/>
                <a:gd name="connsiteY1" fmla="*/ 837028 h 1667022"/>
                <a:gd name="connsiteX2" fmla="*/ 239150 w 966825"/>
                <a:gd name="connsiteY2" fmla="*/ 1519311 h 1667022"/>
                <a:gd name="connsiteX3" fmla="*/ 302455 w 966825"/>
                <a:gd name="connsiteY3" fmla="*/ 1667022 h 1667022"/>
                <a:gd name="connsiteX4" fmla="*/ 734489 w 966825"/>
                <a:gd name="connsiteY4" fmla="*/ 1218262 h 1667022"/>
                <a:gd name="connsiteX5" fmla="*/ 628981 w 966825"/>
                <a:gd name="connsiteY5" fmla="*/ 409370 h 1667022"/>
                <a:gd name="connsiteX6" fmla="*/ 28135 w 966825"/>
                <a:gd name="connsiteY6" fmla="*/ 0 h 1667022"/>
                <a:gd name="connsiteX7" fmla="*/ 0 w 966825"/>
                <a:gd name="connsiteY7" fmla="*/ 260252 h 1667022"/>
                <a:gd name="connsiteX0" fmla="*/ 0 w 966825"/>
                <a:gd name="connsiteY0" fmla="*/ 260252 h 1667022"/>
                <a:gd name="connsiteX1" fmla="*/ 389830 w 966825"/>
                <a:gd name="connsiteY1" fmla="*/ 599283 h 1667022"/>
                <a:gd name="connsiteX2" fmla="*/ 689317 w 966825"/>
                <a:gd name="connsiteY2" fmla="*/ 837028 h 1667022"/>
                <a:gd name="connsiteX3" fmla="*/ 239150 w 966825"/>
                <a:gd name="connsiteY3" fmla="*/ 1519311 h 1667022"/>
                <a:gd name="connsiteX4" fmla="*/ 302455 w 966825"/>
                <a:gd name="connsiteY4" fmla="*/ 1667022 h 1667022"/>
                <a:gd name="connsiteX5" fmla="*/ 734489 w 966825"/>
                <a:gd name="connsiteY5" fmla="*/ 1218262 h 1667022"/>
                <a:gd name="connsiteX6" fmla="*/ 628981 w 966825"/>
                <a:gd name="connsiteY6" fmla="*/ 409370 h 1667022"/>
                <a:gd name="connsiteX7" fmla="*/ 28135 w 966825"/>
                <a:gd name="connsiteY7" fmla="*/ 0 h 1667022"/>
                <a:gd name="connsiteX8" fmla="*/ 0 w 966825"/>
                <a:gd name="connsiteY8" fmla="*/ 260252 h 1667022"/>
                <a:gd name="connsiteX0" fmla="*/ 0 w 966825"/>
                <a:gd name="connsiteY0" fmla="*/ 260252 h 1667022"/>
                <a:gd name="connsiteX1" fmla="*/ 389830 w 966825"/>
                <a:gd name="connsiteY1" fmla="*/ 599283 h 1667022"/>
                <a:gd name="connsiteX2" fmla="*/ 689317 w 966825"/>
                <a:gd name="connsiteY2" fmla="*/ 837028 h 1667022"/>
                <a:gd name="connsiteX3" fmla="*/ 467202 w 966825"/>
                <a:gd name="connsiteY3" fmla="*/ 1161991 h 1667022"/>
                <a:gd name="connsiteX4" fmla="*/ 239150 w 966825"/>
                <a:gd name="connsiteY4" fmla="*/ 1519311 h 1667022"/>
                <a:gd name="connsiteX5" fmla="*/ 302455 w 966825"/>
                <a:gd name="connsiteY5" fmla="*/ 1667022 h 1667022"/>
                <a:gd name="connsiteX6" fmla="*/ 734489 w 966825"/>
                <a:gd name="connsiteY6" fmla="*/ 1218262 h 1667022"/>
                <a:gd name="connsiteX7" fmla="*/ 628981 w 966825"/>
                <a:gd name="connsiteY7" fmla="*/ 409370 h 1667022"/>
                <a:gd name="connsiteX8" fmla="*/ 28135 w 966825"/>
                <a:gd name="connsiteY8" fmla="*/ 0 h 1667022"/>
                <a:gd name="connsiteX9" fmla="*/ 0 w 966825"/>
                <a:gd name="connsiteY9" fmla="*/ 260252 h 1667022"/>
                <a:gd name="connsiteX0" fmla="*/ 0 w 966825"/>
                <a:gd name="connsiteY0" fmla="*/ 260252 h 1667022"/>
                <a:gd name="connsiteX1" fmla="*/ 389830 w 966825"/>
                <a:gd name="connsiteY1" fmla="*/ 599283 h 1667022"/>
                <a:gd name="connsiteX2" fmla="*/ 467202 w 966825"/>
                <a:gd name="connsiteY2" fmla="*/ 1161991 h 1667022"/>
                <a:gd name="connsiteX3" fmla="*/ 239150 w 966825"/>
                <a:gd name="connsiteY3" fmla="*/ 1519311 h 1667022"/>
                <a:gd name="connsiteX4" fmla="*/ 302455 w 966825"/>
                <a:gd name="connsiteY4" fmla="*/ 1667022 h 1667022"/>
                <a:gd name="connsiteX5" fmla="*/ 734489 w 966825"/>
                <a:gd name="connsiteY5" fmla="*/ 1218262 h 1667022"/>
                <a:gd name="connsiteX6" fmla="*/ 628981 w 966825"/>
                <a:gd name="connsiteY6" fmla="*/ 409370 h 1667022"/>
                <a:gd name="connsiteX7" fmla="*/ 28135 w 966825"/>
                <a:gd name="connsiteY7" fmla="*/ 0 h 1667022"/>
                <a:gd name="connsiteX8" fmla="*/ 0 w 966825"/>
                <a:gd name="connsiteY8" fmla="*/ 260252 h 1667022"/>
                <a:gd name="connsiteX0" fmla="*/ 0 w 966825"/>
                <a:gd name="connsiteY0" fmla="*/ 260252 h 1667022"/>
                <a:gd name="connsiteX1" fmla="*/ 389830 w 966825"/>
                <a:gd name="connsiteY1" fmla="*/ 599283 h 1667022"/>
                <a:gd name="connsiteX2" fmla="*/ 467202 w 966825"/>
                <a:gd name="connsiteY2" fmla="*/ 1161991 h 1667022"/>
                <a:gd name="connsiteX3" fmla="*/ 239150 w 966825"/>
                <a:gd name="connsiteY3" fmla="*/ 1519311 h 1667022"/>
                <a:gd name="connsiteX4" fmla="*/ 302455 w 966825"/>
                <a:gd name="connsiteY4" fmla="*/ 1667022 h 1667022"/>
                <a:gd name="connsiteX5" fmla="*/ 734489 w 966825"/>
                <a:gd name="connsiteY5" fmla="*/ 1218262 h 1667022"/>
                <a:gd name="connsiteX6" fmla="*/ 628981 w 966825"/>
                <a:gd name="connsiteY6" fmla="*/ 409370 h 1667022"/>
                <a:gd name="connsiteX7" fmla="*/ 28135 w 966825"/>
                <a:gd name="connsiteY7" fmla="*/ 0 h 1667022"/>
                <a:gd name="connsiteX8" fmla="*/ 0 w 966825"/>
                <a:gd name="connsiteY8" fmla="*/ 260252 h 1667022"/>
                <a:gd name="connsiteX0" fmla="*/ 0 w 966825"/>
                <a:gd name="connsiteY0" fmla="*/ 260252 h 1667022"/>
                <a:gd name="connsiteX1" fmla="*/ 389830 w 966825"/>
                <a:gd name="connsiteY1" fmla="*/ 599283 h 1667022"/>
                <a:gd name="connsiteX2" fmla="*/ 467202 w 966825"/>
                <a:gd name="connsiteY2" fmla="*/ 1161991 h 1667022"/>
                <a:gd name="connsiteX3" fmla="*/ 239150 w 966825"/>
                <a:gd name="connsiteY3" fmla="*/ 1519311 h 1667022"/>
                <a:gd name="connsiteX4" fmla="*/ 302455 w 966825"/>
                <a:gd name="connsiteY4" fmla="*/ 1667022 h 1667022"/>
                <a:gd name="connsiteX5" fmla="*/ 734489 w 966825"/>
                <a:gd name="connsiteY5" fmla="*/ 1218262 h 1667022"/>
                <a:gd name="connsiteX6" fmla="*/ 628981 w 966825"/>
                <a:gd name="connsiteY6" fmla="*/ 409370 h 1667022"/>
                <a:gd name="connsiteX7" fmla="*/ 28135 w 966825"/>
                <a:gd name="connsiteY7" fmla="*/ 0 h 1667022"/>
                <a:gd name="connsiteX8" fmla="*/ 0 w 966825"/>
                <a:gd name="connsiteY8" fmla="*/ 260252 h 1667022"/>
                <a:gd name="connsiteX0" fmla="*/ 0 w 966825"/>
                <a:gd name="connsiteY0" fmla="*/ 260252 h 1674055"/>
                <a:gd name="connsiteX1" fmla="*/ 389830 w 966825"/>
                <a:gd name="connsiteY1" fmla="*/ 599283 h 1674055"/>
                <a:gd name="connsiteX2" fmla="*/ 467202 w 966825"/>
                <a:gd name="connsiteY2" fmla="*/ 1161991 h 1674055"/>
                <a:gd name="connsiteX3" fmla="*/ 147710 w 966825"/>
                <a:gd name="connsiteY3" fmla="*/ 1674055 h 1674055"/>
                <a:gd name="connsiteX4" fmla="*/ 302455 w 966825"/>
                <a:gd name="connsiteY4" fmla="*/ 1667022 h 1674055"/>
                <a:gd name="connsiteX5" fmla="*/ 734489 w 966825"/>
                <a:gd name="connsiteY5" fmla="*/ 1218262 h 1674055"/>
                <a:gd name="connsiteX6" fmla="*/ 628981 w 966825"/>
                <a:gd name="connsiteY6" fmla="*/ 409370 h 1674055"/>
                <a:gd name="connsiteX7" fmla="*/ 28135 w 966825"/>
                <a:gd name="connsiteY7" fmla="*/ 0 h 1674055"/>
                <a:gd name="connsiteX8" fmla="*/ 0 w 966825"/>
                <a:gd name="connsiteY8" fmla="*/ 260252 h 1674055"/>
                <a:gd name="connsiteX0" fmla="*/ 0 w 966825"/>
                <a:gd name="connsiteY0" fmla="*/ 260252 h 1667022"/>
                <a:gd name="connsiteX1" fmla="*/ 389830 w 966825"/>
                <a:gd name="connsiteY1" fmla="*/ 599283 h 1667022"/>
                <a:gd name="connsiteX2" fmla="*/ 467202 w 966825"/>
                <a:gd name="connsiteY2" fmla="*/ 1161991 h 1667022"/>
                <a:gd name="connsiteX3" fmla="*/ 140676 w 966825"/>
                <a:gd name="connsiteY3" fmla="*/ 1652954 h 1667022"/>
                <a:gd name="connsiteX4" fmla="*/ 302455 w 966825"/>
                <a:gd name="connsiteY4" fmla="*/ 1667022 h 1667022"/>
                <a:gd name="connsiteX5" fmla="*/ 734489 w 966825"/>
                <a:gd name="connsiteY5" fmla="*/ 1218262 h 1667022"/>
                <a:gd name="connsiteX6" fmla="*/ 628981 w 966825"/>
                <a:gd name="connsiteY6" fmla="*/ 409370 h 1667022"/>
                <a:gd name="connsiteX7" fmla="*/ 28135 w 966825"/>
                <a:gd name="connsiteY7" fmla="*/ 0 h 1667022"/>
                <a:gd name="connsiteX8" fmla="*/ 0 w 966825"/>
                <a:gd name="connsiteY8" fmla="*/ 260252 h 1667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6825" h="1667022">
                  <a:moveTo>
                    <a:pt x="0" y="260252"/>
                  </a:moveTo>
                  <a:lnTo>
                    <a:pt x="389830" y="599283"/>
                  </a:lnTo>
                  <a:cubicBezTo>
                    <a:pt x="725111" y="885326"/>
                    <a:pt x="603189" y="939253"/>
                    <a:pt x="467202" y="1161991"/>
                  </a:cubicBezTo>
                  <a:lnTo>
                    <a:pt x="140676" y="1652954"/>
                  </a:lnTo>
                  <a:lnTo>
                    <a:pt x="302455" y="1667022"/>
                  </a:lnTo>
                  <a:lnTo>
                    <a:pt x="734489" y="1218262"/>
                  </a:lnTo>
                  <a:cubicBezTo>
                    <a:pt x="1029910" y="885326"/>
                    <a:pt x="1093214" y="749339"/>
                    <a:pt x="628981" y="409370"/>
                  </a:cubicBezTo>
                  <a:lnTo>
                    <a:pt x="28135" y="0"/>
                  </a:lnTo>
                  <a:lnTo>
                    <a:pt x="0" y="260252"/>
                  </a:lnTo>
                  <a:close/>
                </a:path>
              </a:pathLst>
            </a:custGeom>
            <a:solidFill>
              <a:srgbClr val="A09D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64" name="Freeform 263"/>
            <p:cNvSpPr/>
            <p:nvPr/>
          </p:nvSpPr>
          <p:spPr>
            <a:xfrm>
              <a:off x="3639787" y="1145969"/>
              <a:ext cx="688769" cy="480950"/>
            </a:xfrm>
            <a:custGeom>
              <a:avLst/>
              <a:gdLst>
                <a:gd name="connsiteX0" fmla="*/ 0 w 688769"/>
                <a:gd name="connsiteY0" fmla="*/ 380010 h 480950"/>
                <a:gd name="connsiteX1" fmla="*/ 0 w 688769"/>
                <a:gd name="connsiteY1" fmla="*/ 380010 h 480950"/>
                <a:gd name="connsiteX2" fmla="*/ 688769 w 688769"/>
                <a:gd name="connsiteY2" fmla="*/ 0 h 480950"/>
                <a:gd name="connsiteX3" fmla="*/ 688769 w 688769"/>
                <a:gd name="connsiteY3" fmla="*/ 83127 h 480950"/>
                <a:gd name="connsiteX4" fmla="*/ 29688 w 688769"/>
                <a:gd name="connsiteY4" fmla="*/ 480950 h 480950"/>
                <a:gd name="connsiteX5" fmla="*/ 0 w 688769"/>
                <a:gd name="connsiteY5" fmla="*/ 380010 h 480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8769" h="480950">
                  <a:moveTo>
                    <a:pt x="0" y="380010"/>
                  </a:moveTo>
                  <a:lnTo>
                    <a:pt x="0" y="380010"/>
                  </a:lnTo>
                  <a:lnTo>
                    <a:pt x="688769" y="0"/>
                  </a:lnTo>
                  <a:lnTo>
                    <a:pt x="688769" y="83127"/>
                  </a:lnTo>
                  <a:lnTo>
                    <a:pt x="29688" y="480950"/>
                  </a:lnTo>
                  <a:lnTo>
                    <a:pt x="0" y="38001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797951" y="1490952"/>
            <a:ext cx="1042927" cy="1066927"/>
            <a:chOff x="3285629" y="1145969"/>
            <a:chExt cx="1042927" cy="1066927"/>
          </a:xfrm>
        </p:grpSpPr>
        <p:sp>
          <p:nvSpPr>
            <p:cNvPr id="251" name="Freeform 250"/>
            <p:cNvSpPr/>
            <p:nvPr/>
          </p:nvSpPr>
          <p:spPr>
            <a:xfrm flipH="1">
              <a:off x="3285629" y="1516406"/>
              <a:ext cx="403944" cy="696490"/>
            </a:xfrm>
            <a:custGeom>
              <a:avLst/>
              <a:gdLst>
                <a:gd name="connsiteX0" fmla="*/ 0 w 1125415"/>
                <a:gd name="connsiteY0" fmla="*/ 260252 h 1667022"/>
                <a:gd name="connsiteX1" fmla="*/ 689317 w 1125415"/>
                <a:gd name="connsiteY1" fmla="*/ 837028 h 1667022"/>
                <a:gd name="connsiteX2" fmla="*/ 239150 w 1125415"/>
                <a:gd name="connsiteY2" fmla="*/ 1519311 h 1667022"/>
                <a:gd name="connsiteX3" fmla="*/ 302455 w 1125415"/>
                <a:gd name="connsiteY3" fmla="*/ 1667022 h 1667022"/>
                <a:gd name="connsiteX4" fmla="*/ 1125415 w 1125415"/>
                <a:gd name="connsiteY4" fmla="*/ 787791 h 1667022"/>
                <a:gd name="connsiteX5" fmla="*/ 28135 w 1125415"/>
                <a:gd name="connsiteY5" fmla="*/ 0 h 1667022"/>
                <a:gd name="connsiteX6" fmla="*/ 0 w 1125415"/>
                <a:gd name="connsiteY6" fmla="*/ 260252 h 1667022"/>
                <a:gd name="connsiteX0" fmla="*/ 0 w 1125415"/>
                <a:gd name="connsiteY0" fmla="*/ 260252 h 1667022"/>
                <a:gd name="connsiteX1" fmla="*/ 689317 w 1125415"/>
                <a:gd name="connsiteY1" fmla="*/ 837028 h 1667022"/>
                <a:gd name="connsiteX2" fmla="*/ 239150 w 1125415"/>
                <a:gd name="connsiteY2" fmla="*/ 1519311 h 1667022"/>
                <a:gd name="connsiteX3" fmla="*/ 302455 w 1125415"/>
                <a:gd name="connsiteY3" fmla="*/ 1667022 h 1667022"/>
                <a:gd name="connsiteX4" fmla="*/ 734489 w 1125415"/>
                <a:gd name="connsiteY4" fmla="*/ 1218262 h 1667022"/>
                <a:gd name="connsiteX5" fmla="*/ 1125415 w 1125415"/>
                <a:gd name="connsiteY5" fmla="*/ 787791 h 1667022"/>
                <a:gd name="connsiteX6" fmla="*/ 28135 w 1125415"/>
                <a:gd name="connsiteY6" fmla="*/ 0 h 1667022"/>
                <a:gd name="connsiteX7" fmla="*/ 0 w 1125415"/>
                <a:gd name="connsiteY7" fmla="*/ 260252 h 1667022"/>
                <a:gd name="connsiteX0" fmla="*/ 0 w 1125415"/>
                <a:gd name="connsiteY0" fmla="*/ 260252 h 1667022"/>
                <a:gd name="connsiteX1" fmla="*/ 689317 w 1125415"/>
                <a:gd name="connsiteY1" fmla="*/ 837028 h 1667022"/>
                <a:gd name="connsiteX2" fmla="*/ 239150 w 1125415"/>
                <a:gd name="connsiteY2" fmla="*/ 1519311 h 1667022"/>
                <a:gd name="connsiteX3" fmla="*/ 302455 w 1125415"/>
                <a:gd name="connsiteY3" fmla="*/ 1667022 h 1667022"/>
                <a:gd name="connsiteX4" fmla="*/ 734489 w 1125415"/>
                <a:gd name="connsiteY4" fmla="*/ 1218262 h 1667022"/>
                <a:gd name="connsiteX5" fmla="*/ 1125415 w 1125415"/>
                <a:gd name="connsiteY5" fmla="*/ 787791 h 1667022"/>
                <a:gd name="connsiteX6" fmla="*/ 628981 w 1125415"/>
                <a:gd name="connsiteY6" fmla="*/ 409370 h 1667022"/>
                <a:gd name="connsiteX7" fmla="*/ 28135 w 1125415"/>
                <a:gd name="connsiteY7" fmla="*/ 0 h 1667022"/>
                <a:gd name="connsiteX8" fmla="*/ 0 w 1125415"/>
                <a:gd name="connsiteY8" fmla="*/ 260252 h 1667022"/>
                <a:gd name="connsiteX0" fmla="*/ 0 w 734489"/>
                <a:gd name="connsiteY0" fmla="*/ 260252 h 1667022"/>
                <a:gd name="connsiteX1" fmla="*/ 689317 w 734489"/>
                <a:gd name="connsiteY1" fmla="*/ 837028 h 1667022"/>
                <a:gd name="connsiteX2" fmla="*/ 239150 w 734489"/>
                <a:gd name="connsiteY2" fmla="*/ 1519311 h 1667022"/>
                <a:gd name="connsiteX3" fmla="*/ 302455 w 734489"/>
                <a:gd name="connsiteY3" fmla="*/ 1667022 h 1667022"/>
                <a:gd name="connsiteX4" fmla="*/ 734489 w 734489"/>
                <a:gd name="connsiteY4" fmla="*/ 1218262 h 1667022"/>
                <a:gd name="connsiteX5" fmla="*/ 628981 w 734489"/>
                <a:gd name="connsiteY5" fmla="*/ 409370 h 1667022"/>
                <a:gd name="connsiteX6" fmla="*/ 28135 w 734489"/>
                <a:gd name="connsiteY6" fmla="*/ 0 h 1667022"/>
                <a:gd name="connsiteX7" fmla="*/ 0 w 734489"/>
                <a:gd name="connsiteY7" fmla="*/ 260252 h 1667022"/>
                <a:gd name="connsiteX0" fmla="*/ 0 w 962561"/>
                <a:gd name="connsiteY0" fmla="*/ 260252 h 1667022"/>
                <a:gd name="connsiteX1" fmla="*/ 689317 w 962561"/>
                <a:gd name="connsiteY1" fmla="*/ 837028 h 1667022"/>
                <a:gd name="connsiteX2" fmla="*/ 239150 w 962561"/>
                <a:gd name="connsiteY2" fmla="*/ 1519311 h 1667022"/>
                <a:gd name="connsiteX3" fmla="*/ 302455 w 962561"/>
                <a:gd name="connsiteY3" fmla="*/ 1667022 h 1667022"/>
                <a:gd name="connsiteX4" fmla="*/ 734489 w 962561"/>
                <a:gd name="connsiteY4" fmla="*/ 1218262 h 1667022"/>
                <a:gd name="connsiteX5" fmla="*/ 628981 w 962561"/>
                <a:gd name="connsiteY5" fmla="*/ 409370 h 1667022"/>
                <a:gd name="connsiteX6" fmla="*/ 28135 w 962561"/>
                <a:gd name="connsiteY6" fmla="*/ 0 h 1667022"/>
                <a:gd name="connsiteX7" fmla="*/ 0 w 962561"/>
                <a:gd name="connsiteY7" fmla="*/ 260252 h 1667022"/>
                <a:gd name="connsiteX0" fmla="*/ 0 w 1059814"/>
                <a:gd name="connsiteY0" fmla="*/ 260252 h 1667022"/>
                <a:gd name="connsiteX1" fmla="*/ 689317 w 1059814"/>
                <a:gd name="connsiteY1" fmla="*/ 837028 h 1667022"/>
                <a:gd name="connsiteX2" fmla="*/ 239150 w 1059814"/>
                <a:gd name="connsiteY2" fmla="*/ 1519311 h 1667022"/>
                <a:gd name="connsiteX3" fmla="*/ 302455 w 1059814"/>
                <a:gd name="connsiteY3" fmla="*/ 1667022 h 1667022"/>
                <a:gd name="connsiteX4" fmla="*/ 734489 w 1059814"/>
                <a:gd name="connsiteY4" fmla="*/ 1218262 h 1667022"/>
                <a:gd name="connsiteX5" fmla="*/ 628981 w 1059814"/>
                <a:gd name="connsiteY5" fmla="*/ 409370 h 1667022"/>
                <a:gd name="connsiteX6" fmla="*/ 28135 w 1059814"/>
                <a:gd name="connsiteY6" fmla="*/ 0 h 1667022"/>
                <a:gd name="connsiteX7" fmla="*/ 0 w 1059814"/>
                <a:gd name="connsiteY7" fmla="*/ 260252 h 1667022"/>
                <a:gd name="connsiteX0" fmla="*/ 0 w 966825"/>
                <a:gd name="connsiteY0" fmla="*/ 260252 h 1667022"/>
                <a:gd name="connsiteX1" fmla="*/ 689317 w 966825"/>
                <a:gd name="connsiteY1" fmla="*/ 837028 h 1667022"/>
                <a:gd name="connsiteX2" fmla="*/ 239150 w 966825"/>
                <a:gd name="connsiteY2" fmla="*/ 1519311 h 1667022"/>
                <a:gd name="connsiteX3" fmla="*/ 302455 w 966825"/>
                <a:gd name="connsiteY3" fmla="*/ 1667022 h 1667022"/>
                <a:gd name="connsiteX4" fmla="*/ 734489 w 966825"/>
                <a:gd name="connsiteY4" fmla="*/ 1218262 h 1667022"/>
                <a:gd name="connsiteX5" fmla="*/ 628981 w 966825"/>
                <a:gd name="connsiteY5" fmla="*/ 409370 h 1667022"/>
                <a:gd name="connsiteX6" fmla="*/ 28135 w 966825"/>
                <a:gd name="connsiteY6" fmla="*/ 0 h 1667022"/>
                <a:gd name="connsiteX7" fmla="*/ 0 w 966825"/>
                <a:gd name="connsiteY7" fmla="*/ 260252 h 1667022"/>
                <a:gd name="connsiteX0" fmla="*/ 0 w 966825"/>
                <a:gd name="connsiteY0" fmla="*/ 260252 h 1667022"/>
                <a:gd name="connsiteX1" fmla="*/ 389830 w 966825"/>
                <a:gd name="connsiteY1" fmla="*/ 599283 h 1667022"/>
                <a:gd name="connsiteX2" fmla="*/ 689317 w 966825"/>
                <a:gd name="connsiteY2" fmla="*/ 837028 h 1667022"/>
                <a:gd name="connsiteX3" fmla="*/ 239150 w 966825"/>
                <a:gd name="connsiteY3" fmla="*/ 1519311 h 1667022"/>
                <a:gd name="connsiteX4" fmla="*/ 302455 w 966825"/>
                <a:gd name="connsiteY4" fmla="*/ 1667022 h 1667022"/>
                <a:gd name="connsiteX5" fmla="*/ 734489 w 966825"/>
                <a:gd name="connsiteY5" fmla="*/ 1218262 h 1667022"/>
                <a:gd name="connsiteX6" fmla="*/ 628981 w 966825"/>
                <a:gd name="connsiteY6" fmla="*/ 409370 h 1667022"/>
                <a:gd name="connsiteX7" fmla="*/ 28135 w 966825"/>
                <a:gd name="connsiteY7" fmla="*/ 0 h 1667022"/>
                <a:gd name="connsiteX8" fmla="*/ 0 w 966825"/>
                <a:gd name="connsiteY8" fmla="*/ 260252 h 1667022"/>
                <a:gd name="connsiteX0" fmla="*/ 0 w 966825"/>
                <a:gd name="connsiteY0" fmla="*/ 260252 h 1667022"/>
                <a:gd name="connsiteX1" fmla="*/ 389830 w 966825"/>
                <a:gd name="connsiteY1" fmla="*/ 599283 h 1667022"/>
                <a:gd name="connsiteX2" fmla="*/ 689317 w 966825"/>
                <a:gd name="connsiteY2" fmla="*/ 837028 h 1667022"/>
                <a:gd name="connsiteX3" fmla="*/ 467202 w 966825"/>
                <a:gd name="connsiteY3" fmla="*/ 1161991 h 1667022"/>
                <a:gd name="connsiteX4" fmla="*/ 239150 w 966825"/>
                <a:gd name="connsiteY4" fmla="*/ 1519311 h 1667022"/>
                <a:gd name="connsiteX5" fmla="*/ 302455 w 966825"/>
                <a:gd name="connsiteY5" fmla="*/ 1667022 h 1667022"/>
                <a:gd name="connsiteX6" fmla="*/ 734489 w 966825"/>
                <a:gd name="connsiteY6" fmla="*/ 1218262 h 1667022"/>
                <a:gd name="connsiteX7" fmla="*/ 628981 w 966825"/>
                <a:gd name="connsiteY7" fmla="*/ 409370 h 1667022"/>
                <a:gd name="connsiteX8" fmla="*/ 28135 w 966825"/>
                <a:gd name="connsiteY8" fmla="*/ 0 h 1667022"/>
                <a:gd name="connsiteX9" fmla="*/ 0 w 966825"/>
                <a:gd name="connsiteY9" fmla="*/ 260252 h 1667022"/>
                <a:gd name="connsiteX0" fmla="*/ 0 w 966825"/>
                <a:gd name="connsiteY0" fmla="*/ 260252 h 1667022"/>
                <a:gd name="connsiteX1" fmla="*/ 389830 w 966825"/>
                <a:gd name="connsiteY1" fmla="*/ 599283 h 1667022"/>
                <a:gd name="connsiteX2" fmla="*/ 467202 w 966825"/>
                <a:gd name="connsiteY2" fmla="*/ 1161991 h 1667022"/>
                <a:gd name="connsiteX3" fmla="*/ 239150 w 966825"/>
                <a:gd name="connsiteY3" fmla="*/ 1519311 h 1667022"/>
                <a:gd name="connsiteX4" fmla="*/ 302455 w 966825"/>
                <a:gd name="connsiteY4" fmla="*/ 1667022 h 1667022"/>
                <a:gd name="connsiteX5" fmla="*/ 734489 w 966825"/>
                <a:gd name="connsiteY5" fmla="*/ 1218262 h 1667022"/>
                <a:gd name="connsiteX6" fmla="*/ 628981 w 966825"/>
                <a:gd name="connsiteY6" fmla="*/ 409370 h 1667022"/>
                <a:gd name="connsiteX7" fmla="*/ 28135 w 966825"/>
                <a:gd name="connsiteY7" fmla="*/ 0 h 1667022"/>
                <a:gd name="connsiteX8" fmla="*/ 0 w 966825"/>
                <a:gd name="connsiteY8" fmla="*/ 260252 h 1667022"/>
                <a:gd name="connsiteX0" fmla="*/ 0 w 966825"/>
                <a:gd name="connsiteY0" fmla="*/ 260252 h 1667022"/>
                <a:gd name="connsiteX1" fmla="*/ 389830 w 966825"/>
                <a:gd name="connsiteY1" fmla="*/ 599283 h 1667022"/>
                <a:gd name="connsiteX2" fmla="*/ 467202 w 966825"/>
                <a:gd name="connsiteY2" fmla="*/ 1161991 h 1667022"/>
                <a:gd name="connsiteX3" fmla="*/ 239150 w 966825"/>
                <a:gd name="connsiteY3" fmla="*/ 1519311 h 1667022"/>
                <a:gd name="connsiteX4" fmla="*/ 302455 w 966825"/>
                <a:gd name="connsiteY4" fmla="*/ 1667022 h 1667022"/>
                <a:gd name="connsiteX5" fmla="*/ 734489 w 966825"/>
                <a:gd name="connsiteY5" fmla="*/ 1218262 h 1667022"/>
                <a:gd name="connsiteX6" fmla="*/ 628981 w 966825"/>
                <a:gd name="connsiteY6" fmla="*/ 409370 h 1667022"/>
                <a:gd name="connsiteX7" fmla="*/ 28135 w 966825"/>
                <a:gd name="connsiteY7" fmla="*/ 0 h 1667022"/>
                <a:gd name="connsiteX8" fmla="*/ 0 w 966825"/>
                <a:gd name="connsiteY8" fmla="*/ 260252 h 1667022"/>
                <a:gd name="connsiteX0" fmla="*/ 0 w 966825"/>
                <a:gd name="connsiteY0" fmla="*/ 260252 h 1667022"/>
                <a:gd name="connsiteX1" fmla="*/ 389830 w 966825"/>
                <a:gd name="connsiteY1" fmla="*/ 599283 h 1667022"/>
                <a:gd name="connsiteX2" fmla="*/ 467202 w 966825"/>
                <a:gd name="connsiteY2" fmla="*/ 1161991 h 1667022"/>
                <a:gd name="connsiteX3" fmla="*/ 239150 w 966825"/>
                <a:gd name="connsiteY3" fmla="*/ 1519311 h 1667022"/>
                <a:gd name="connsiteX4" fmla="*/ 302455 w 966825"/>
                <a:gd name="connsiteY4" fmla="*/ 1667022 h 1667022"/>
                <a:gd name="connsiteX5" fmla="*/ 734489 w 966825"/>
                <a:gd name="connsiteY5" fmla="*/ 1218262 h 1667022"/>
                <a:gd name="connsiteX6" fmla="*/ 628981 w 966825"/>
                <a:gd name="connsiteY6" fmla="*/ 409370 h 1667022"/>
                <a:gd name="connsiteX7" fmla="*/ 28135 w 966825"/>
                <a:gd name="connsiteY7" fmla="*/ 0 h 1667022"/>
                <a:gd name="connsiteX8" fmla="*/ 0 w 966825"/>
                <a:gd name="connsiteY8" fmla="*/ 260252 h 1667022"/>
                <a:gd name="connsiteX0" fmla="*/ 0 w 966825"/>
                <a:gd name="connsiteY0" fmla="*/ 260252 h 1674055"/>
                <a:gd name="connsiteX1" fmla="*/ 389830 w 966825"/>
                <a:gd name="connsiteY1" fmla="*/ 599283 h 1674055"/>
                <a:gd name="connsiteX2" fmla="*/ 467202 w 966825"/>
                <a:gd name="connsiteY2" fmla="*/ 1161991 h 1674055"/>
                <a:gd name="connsiteX3" fmla="*/ 147710 w 966825"/>
                <a:gd name="connsiteY3" fmla="*/ 1674055 h 1674055"/>
                <a:gd name="connsiteX4" fmla="*/ 302455 w 966825"/>
                <a:gd name="connsiteY4" fmla="*/ 1667022 h 1674055"/>
                <a:gd name="connsiteX5" fmla="*/ 734489 w 966825"/>
                <a:gd name="connsiteY5" fmla="*/ 1218262 h 1674055"/>
                <a:gd name="connsiteX6" fmla="*/ 628981 w 966825"/>
                <a:gd name="connsiteY6" fmla="*/ 409370 h 1674055"/>
                <a:gd name="connsiteX7" fmla="*/ 28135 w 966825"/>
                <a:gd name="connsiteY7" fmla="*/ 0 h 1674055"/>
                <a:gd name="connsiteX8" fmla="*/ 0 w 966825"/>
                <a:gd name="connsiteY8" fmla="*/ 260252 h 1674055"/>
                <a:gd name="connsiteX0" fmla="*/ 0 w 966825"/>
                <a:gd name="connsiteY0" fmla="*/ 260252 h 1667022"/>
                <a:gd name="connsiteX1" fmla="*/ 389830 w 966825"/>
                <a:gd name="connsiteY1" fmla="*/ 599283 h 1667022"/>
                <a:gd name="connsiteX2" fmla="*/ 467202 w 966825"/>
                <a:gd name="connsiteY2" fmla="*/ 1161991 h 1667022"/>
                <a:gd name="connsiteX3" fmla="*/ 140676 w 966825"/>
                <a:gd name="connsiteY3" fmla="*/ 1652954 h 1667022"/>
                <a:gd name="connsiteX4" fmla="*/ 302455 w 966825"/>
                <a:gd name="connsiteY4" fmla="*/ 1667022 h 1667022"/>
                <a:gd name="connsiteX5" fmla="*/ 734489 w 966825"/>
                <a:gd name="connsiteY5" fmla="*/ 1218262 h 1667022"/>
                <a:gd name="connsiteX6" fmla="*/ 628981 w 966825"/>
                <a:gd name="connsiteY6" fmla="*/ 409370 h 1667022"/>
                <a:gd name="connsiteX7" fmla="*/ 28135 w 966825"/>
                <a:gd name="connsiteY7" fmla="*/ 0 h 1667022"/>
                <a:gd name="connsiteX8" fmla="*/ 0 w 966825"/>
                <a:gd name="connsiteY8" fmla="*/ 260252 h 1667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6825" h="1667022">
                  <a:moveTo>
                    <a:pt x="0" y="260252"/>
                  </a:moveTo>
                  <a:lnTo>
                    <a:pt x="389830" y="599283"/>
                  </a:lnTo>
                  <a:cubicBezTo>
                    <a:pt x="725111" y="885326"/>
                    <a:pt x="603189" y="939253"/>
                    <a:pt x="467202" y="1161991"/>
                  </a:cubicBezTo>
                  <a:lnTo>
                    <a:pt x="140676" y="1652954"/>
                  </a:lnTo>
                  <a:lnTo>
                    <a:pt x="302455" y="1667022"/>
                  </a:lnTo>
                  <a:lnTo>
                    <a:pt x="734489" y="1218262"/>
                  </a:lnTo>
                  <a:cubicBezTo>
                    <a:pt x="1029910" y="885326"/>
                    <a:pt x="1093214" y="749339"/>
                    <a:pt x="628981" y="409370"/>
                  </a:cubicBezTo>
                  <a:lnTo>
                    <a:pt x="28135" y="0"/>
                  </a:lnTo>
                  <a:lnTo>
                    <a:pt x="0" y="260252"/>
                  </a:lnTo>
                  <a:close/>
                </a:path>
              </a:pathLst>
            </a:custGeom>
            <a:solidFill>
              <a:srgbClr val="A09D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3639787" y="1145969"/>
              <a:ext cx="688769" cy="480950"/>
            </a:xfrm>
            <a:custGeom>
              <a:avLst/>
              <a:gdLst>
                <a:gd name="connsiteX0" fmla="*/ 0 w 688769"/>
                <a:gd name="connsiteY0" fmla="*/ 380010 h 480950"/>
                <a:gd name="connsiteX1" fmla="*/ 0 w 688769"/>
                <a:gd name="connsiteY1" fmla="*/ 380010 h 480950"/>
                <a:gd name="connsiteX2" fmla="*/ 688769 w 688769"/>
                <a:gd name="connsiteY2" fmla="*/ 0 h 480950"/>
                <a:gd name="connsiteX3" fmla="*/ 688769 w 688769"/>
                <a:gd name="connsiteY3" fmla="*/ 83127 h 480950"/>
                <a:gd name="connsiteX4" fmla="*/ 29688 w 688769"/>
                <a:gd name="connsiteY4" fmla="*/ 480950 h 480950"/>
                <a:gd name="connsiteX5" fmla="*/ 0 w 688769"/>
                <a:gd name="connsiteY5" fmla="*/ 380010 h 480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8769" h="480950">
                  <a:moveTo>
                    <a:pt x="0" y="380010"/>
                  </a:moveTo>
                  <a:lnTo>
                    <a:pt x="0" y="380010"/>
                  </a:lnTo>
                  <a:lnTo>
                    <a:pt x="688769" y="0"/>
                  </a:lnTo>
                  <a:lnTo>
                    <a:pt x="688769" y="83127"/>
                  </a:lnTo>
                  <a:lnTo>
                    <a:pt x="29688" y="480950"/>
                  </a:lnTo>
                  <a:lnTo>
                    <a:pt x="0" y="38001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5094805" y="3586753"/>
            <a:ext cx="1031756" cy="1080000"/>
            <a:chOff x="4593021" y="1996966"/>
            <a:chExt cx="1294777" cy="1502979"/>
          </a:xfrm>
        </p:grpSpPr>
        <p:sp>
          <p:nvSpPr>
            <p:cNvPr id="2" name="Rounded Rectangle 1"/>
            <p:cNvSpPr/>
            <p:nvPr/>
          </p:nvSpPr>
          <p:spPr>
            <a:xfrm>
              <a:off x="4593021" y="1996966"/>
              <a:ext cx="1209263" cy="1502979"/>
            </a:xfrm>
            <a:prstGeom prst="roundRect">
              <a:avLst>
                <a:gd name="adj" fmla="val 5561"/>
              </a:avLst>
            </a:prstGeom>
            <a:solidFill>
              <a:srgbClr val="F7F7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4674208" y="2104782"/>
              <a:ext cx="1213590" cy="1273510"/>
            </a:xfrm>
            <a:prstGeom prst="roundRect">
              <a:avLst>
                <a:gd name="adj" fmla="val 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Tensors</a:t>
              </a:r>
            </a:p>
          </p:txBody>
        </p:sp>
      </p:grpSp>
      <p:grpSp>
        <p:nvGrpSpPr>
          <p:cNvPr id="203" name="Group 202"/>
          <p:cNvGrpSpPr>
            <a:grpSpLocks noChangeAspect="1"/>
          </p:cNvGrpSpPr>
          <p:nvPr/>
        </p:nvGrpSpPr>
        <p:grpSpPr>
          <a:xfrm>
            <a:off x="10281141" y="5309241"/>
            <a:ext cx="1706468" cy="1080000"/>
            <a:chOff x="6886660" y="4086211"/>
            <a:chExt cx="4566867" cy="2890301"/>
          </a:xfrm>
        </p:grpSpPr>
        <p:sp>
          <p:nvSpPr>
            <p:cNvPr id="204" name="Rectangle 203"/>
            <p:cNvSpPr/>
            <p:nvPr/>
          </p:nvSpPr>
          <p:spPr>
            <a:xfrm>
              <a:off x="7114032" y="4096512"/>
              <a:ext cx="4114800" cy="2880000"/>
            </a:xfrm>
            <a:prstGeom prst="rect">
              <a:avLst/>
            </a:prstGeom>
            <a:solidFill>
              <a:srgbClr val="ECE1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8823960" y="4096512"/>
              <a:ext cx="694944" cy="2880000"/>
            </a:xfrm>
            <a:prstGeom prst="rect">
              <a:avLst/>
            </a:prstGeom>
            <a:solidFill>
              <a:srgbClr val="EBC7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9153432" y="4096512"/>
              <a:ext cx="36000" cy="2880000"/>
            </a:xfrm>
            <a:prstGeom prst="rect">
              <a:avLst/>
            </a:prstGeom>
            <a:solidFill>
              <a:srgbClr val="C5A4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grpSp>
          <p:nvGrpSpPr>
            <p:cNvPr id="207" name="Group 206"/>
            <p:cNvGrpSpPr>
              <a:grpSpLocks noChangeAspect="1"/>
            </p:cNvGrpSpPr>
            <p:nvPr/>
          </p:nvGrpSpPr>
          <p:grpSpPr>
            <a:xfrm>
              <a:off x="9756396" y="6304312"/>
              <a:ext cx="360000" cy="360000"/>
              <a:chOff x="12563856" y="1481328"/>
              <a:chExt cx="1800000" cy="1800000"/>
            </a:xfrm>
          </p:grpSpPr>
          <p:sp>
            <p:nvSpPr>
              <p:cNvPr id="219" name="Rounded Rectangle 218"/>
              <p:cNvSpPr/>
              <p:nvPr/>
            </p:nvSpPr>
            <p:spPr>
              <a:xfrm>
                <a:off x="12563856" y="1481328"/>
                <a:ext cx="1800000" cy="1800000"/>
              </a:xfrm>
              <a:prstGeom prst="roundRect">
                <a:avLst>
                  <a:gd name="adj" fmla="val 7523"/>
                </a:avLst>
              </a:prstGeom>
              <a:noFill/>
              <a:ln w="12700">
                <a:solidFill>
                  <a:srgbClr val="5E52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20" name="Rectangle 219"/>
              <p:cNvSpPr/>
              <p:nvPr/>
            </p:nvSpPr>
            <p:spPr>
              <a:xfrm>
                <a:off x="12695760" y="2999232"/>
                <a:ext cx="1536192" cy="146304"/>
              </a:xfrm>
              <a:prstGeom prst="rect">
                <a:avLst/>
              </a:prstGeom>
              <a:solidFill>
                <a:srgbClr val="5E52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21" name="Freeform 220"/>
              <p:cNvSpPr/>
              <p:nvPr/>
            </p:nvSpPr>
            <p:spPr>
              <a:xfrm>
                <a:off x="12829534" y="1656132"/>
                <a:ext cx="442800" cy="1489404"/>
              </a:xfrm>
              <a:custGeom>
                <a:avLst/>
                <a:gdLst>
                  <a:gd name="connsiteX0" fmla="*/ 221400 w 442800"/>
                  <a:gd name="connsiteY0" fmla="*/ 0 h 1489404"/>
                  <a:gd name="connsiteX1" fmla="*/ 442800 w 442800"/>
                  <a:gd name="connsiteY1" fmla="*/ 384048 h 1489404"/>
                  <a:gd name="connsiteX2" fmla="*/ 321498 w 442800"/>
                  <a:gd name="connsiteY2" fmla="*/ 384048 h 1489404"/>
                  <a:gd name="connsiteX3" fmla="*/ 321498 w 442800"/>
                  <a:gd name="connsiteY3" fmla="*/ 1489404 h 1489404"/>
                  <a:gd name="connsiteX4" fmla="*/ 121302 w 442800"/>
                  <a:gd name="connsiteY4" fmla="*/ 1489404 h 1489404"/>
                  <a:gd name="connsiteX5" fmla="*/ 121302 w 442800"/>
                  <a:gd name="connsiteY5" fmla="*/ 384048 h 1489404"/>
                  <a:gd name="connsiteX6" fmla="*/ 0 w 442800"/>
                  <a:gd name="connsiteY6" fmla="*/ 384048 h 1489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2800" h="1489404">
                    <a:moveTo>
                      <a:pt x="221400" y="0"/>
                    </a:moveTo>
                    <a:lnTo>
                      <a:pt x="442800" y="384048"/>
                    </a:lnTo>
                    <a:lnTo>
                      <a:pt x="321498" y="384048"/>
                    </a:lnTo>
                    <a:lnTo>
                      <a:pt x="321498" y="1489404"/>
                    </a:lnTo>
                    <a:lnTo>
                      <a:pt x="121302" y="1489404"/>
                    </a:lnTo>
                    <a:lnTo>
                      <a:pt x="121302" y="384048"/>
                    </a:lnTo>
                    <a:lnTo>
                      <a:pt x="0" y="384048"/>
                    </a:lnTo>
                    <a:close/>
                  </a:path>
                </a:pathLst>
              </a:custGeom>
              <a:solidFill>
                <a:srgbClr val="5E52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22" name="Freeform 221"/>
              <p:cNvSpPr/>
              <p:nvPr/>
            </p:nvSpPr>
            <p:spPr>
              <a:xfrm>
                <a:off x="13657623" y="1656132"/>
                <a:ext cx="442800" cy="1489404"/>
              </a:xfrm>
              <a:custGeom>
                <a:avLst/>
                <a:gdLst>
                  <a:gd name="connsiteX0" fmla="*/ 221400 w 442800"/>
                  <a:gd name="connsiteY0" fmla="*/ 0 h 1489404"/>
                  <a:gd name="connsiteX1" fmla="*/ 442800 w 442800"/>
                  <a:gd name="connsiteY1" fmla="*/ 384048 h 1489404"/>
                  <a:gd name="connsiteX2" fmla="*/ 321498 w 442800"/>
                  <a:gd name="connsiteY2" fmla="*/ 384048 h 1489404"/>
                  <a:gd name="connsiteX3" fmla="*/ 321498 w 442800"/>
                  <a:gd name="connsiteY3" fmla="*/ 1489404 h 1489404"/>
                  <a:gd name="connsiteX4" fmla="*/ 121302 w 442800"/>
                  <a:gd name="connsiteY4" fmla="*/ 1489404 h 1489404"/>
                  <a:gd name="connsiteX5" fmla="*/ 121302 w 442800"/>
                  <a:gd name="connsiteY5" fmla="*/ 384048 h 1489404"/>
                  <a:gd name="connsiteX6" fmla="*/ 0 w 442800"/>
                  <a:gd name="connsiteY6" fmla="*/ 384048 h 1489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2800" h="1489404">
                    <a:moveTo>
                      <a:pt x="221400" y="0"/>
                    </a:moveTo>
                    <a:lnTo>
                      <a:pt x="442800" y="384048"/>
                    </a:lnTo>
                    <a:lnTo>
                      <a:pt x="321498" y="384048"/>
                    </a:lnTo>
                    <a:lnTo>
                      <a:pt x="321498" y="1489404"/>
                    </a:lnTo>
                    <a:lnTo>
                      <a:pt x="121302" y="1489404"/>
                    </a:lnTo>
                    <a:lnTo>
                      <a:pt x="121302" y="384048"/>
                    </a:lnTo>
                    <a:lnTo>
                      <a:pt x="0" y="384048"/>
                    </a:lnTo>
                    <a:close/>
                  </a:path>
                </a:pathLst>
              </a:custGeom>
              <a:solidFill>
                <a:srgbClr val="5E52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208" name="Group 207"/>
            <p:cNvGrpSpPr>
              <a:grpSpLocks noChangeAspect="1"/>
            </p:cNvGrpSpPr>
            <p:nvPr/>
          </p:nvGrpSpPr>
          <p:grpSpPr>
            <a:xfrm>
              <a:off x="10193453" y="6304312"/>
              <a:ext cx="360000" cy="360000"/>
              <a:chOff x="12761724" y="3281328"/>
              <a:chExt cx="1800000" cy="1800000"/>
            </a:xfrm>
          </p:grpSpPr>
          <p:sp>
            <p:nvSpPr>
              <p:cNvPr id="217" name="Rounded Rectangle 216"/>
              <p:cNvSpPr/>
              <p:nvPr/>
            </p:nvSpPr>
            <p:spPr>
              <a:xfrm>
                <a:off x="12761724" y="3281328"/>
                <a:ext cx="1800000" cy="1800000"/>
              </a:xfrm>
              <a:prstGeom prst="roundRect">
                <a:avLst>
                  <a:gd name="adj" fmla="val 7523"/>
                </a:avLst>
              </a:prstGeom>
              <a:noFill/>
              <a:ln w="12700">
                <a:solidFill>
                  <a:srgbClr val="5E52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18" name="Freeform 217"/>
              <p:cNvSpPr>
                <a:spLocks noChangeAspect="1"/>
              </p:cNvSpPr>
              <p:nvPr/>
            </p:nvSpPr>
            <p:spPr>
              <a:xfrm>
                <a:off x="13091196" y="3530252"/>
                <a:ext cx="1147343" cy="1302152"/>
              </a:xfrm>
              <a:custGeom>
                <a:avLst/>
                <a:gdLst>
                  <a:gd name="connsiteX0" fmla="*/ 917877 w 1147343"/>
                  <a:gd name="connsiteY0" fmla="*/ 615574 h 1302152"/>
                  <a:gd name="connsiteX1" fmla="*/ 917877 w 1147343"/>
                  <a:gd name="connsiteY1" fmla="*/ 615575 h 1302152"/>
                  <a:gd name="connsiteX2" fmla="*/ 917876 w 1147343"/>
                  <a:gd name="connsiteY2" fmla="*/ 615575 h 1302152"/>
                  <a:gd name="connsiteX3" fmla="*/ 573671 w 1147343"/>
                  <a:gd name="connsiteY3" fmla="*/ 0 h 1302152"/>
                  <a:gd name="connsiteX4" fmla="*/ 588071 w 1147343"/>
                  <a:gd name="connsiteY4" fmla="*/ 14400 h 1302152"/>
                  <a:gd name="connsiteX5" fmla="*/ 588071 w 1147343"/>
                  <a:gd name="connsiteY5" fmla="*/ 129606 h 1302152"/>
                  <a:gd name="connsiteX6" fmla="*/ 675877 w 1147343"/>
                  <a:gd name="connsiteY6" fmla="*/ 136587 h 1302152"/>
                  <a:gd name="connsiteX7" fmla="*/ 1139316 w 1147343"/>
                  <a:gd name="connsiteY7" fmla="*/ 543821 h 1302152"/>
                  <a:gd name="connsiteX8" fmla="*/ 1147343 w 1147343"/>
                  <a:gd name="connsiteY8" fmla="*/ 615555 h 1302152"/>
                  <a:gd name="connsiteX9" fmla="*/ 1138329 w 1147343"/>
                  <a:gd name="connsiteY9" fmla="*/ 570911 h 1302152"/>
                  <a:gd name="connsiteX10" fmla="*/ 1032611 w 1147343"/>
                  <a:gd name="connsiteY10" fmla="*/ 500836 h 1302152"/>
                  <a:gd name="connsiteX11" fmla="*/ 926893 w 1147343"/>
                  <a:gd name="connsiteY11" fmla="*/ 570911 h 1302152"/>
                  <a:gd name="connsiteX12" fmla="*/ 917876 w 1147343"/>
                  <a:gd name="connsiteY12" fmla="*/ 615569 h 1302152"/>
                  <a:gd name="connsiteX13" fmla="*/ 908860 w 1147343"/>
                  <a:gd name="connsiteY13" fmla="*/ 570912 h 1302152"/>
                  <a:gd name="connsiteX14" fmla="*/ 803142 w 1147343"/>
                  <a:gd name="connsiteY14" fmla="*/ 500837 h 1302152"/>
                  <a:gd name="connsiteX15" fmla="*/ 697423 w 1147343"/>
                  <a:gd name="connsiteY15" fmla="*/ 570912 h 1302152"/>
                  <a:gd name="connsiteX16" fmla="*/ 688407 w 1147343"/>
                  <a:gd name="connsiteY16" fmla="*/ 615570 h 1302152"/>
                  <a:gd name="connsiteX17" fmla="*/ 679392 w 1147343"/>
                  <a:gd name="connsiteY17" fmla="*/ 570913 h 1302152"/>
                  <a:gd name="connsiteX18" fmla="*/ 607791 w 1147343"/>
                  <a:gd name="connsiteY18" fmla="*/ 505997 h 1302152"/>
                  <a:gd name="connsiteX19" fmla="*/ 586271 w 1147343"/>
                  <a:gd name="connsiteY19" fmla="*/ 502743 h 1302152"/>
                  <a:gd name="connsiteX20" fmla="*/ 586271 w 1147343"/>
                  <a:gd name="connsiteY20" fmla="*/ 1174766 h 1302152"/>
                  <a:gd name="connsiteX21" fmla="*/ 585614 w 1147343"/>
                  <a:gd name="connsiteY21" fmla="*/ 1175424 h 1302152"/>
                  <a:gd name="connsiteX22" fmla="*/ 585614 w 1147343"/>
                  <a:gd name="connsiteY22" fmla="*/ 1211324 h 1302152"/>
                  <a:gd name="connsiteX23" fmla="*/ 494786 w 1147343"/>
                  <a:gd name="connsiteY23" fmla="*/ 1302152 h 1302152"/>
                  <a:gd name="connsiteX24" fmla="*/ 490985 w 1147343"/>
                  <a:gd name="connsiteY24" fmla="*/ 1302152 h 1302152"/>
                  <a:gd name="connsiteX25" fmla="*/ 400157 w 1147343"/>
                  <a:gd name="connsiteY25" fmla="*/ 1211324 h 1302152"/>
                  <a:gd name="connsiteX26" fmla="*/ 400157 w 1147343"/>
                  <a:gd name="connsiteY26" fmla="*/ 1136316 h 1302152"/>
                  <a:gd name="connsiteX27" fmla="*/ 400157 w 1147343"/>
                  <a:gd name="connsiteY27" fmla="*/ 1120497 h 1302152"/>
                  <a:gd name="connsiteX28" fmla="*/ 400157 w 1147343"/>
                  <a:gd name="connsiteY28" fmla="*/ 1085916 h 1302152"/>
                  <a:gd name="connsiteX29" fmla="*/ 410957 w 1147343"/>
                  <a:gd name="connsiteY29" fmla="*/ 1075116 h 1302152"/>
                  <a:gd name="connsiteX30" fmla="*/ 421757 w 1147343"/>
                  <a:gd name="connsiteY30" fmla="*/ 1085916 h 1302152"/>
                  <a:gd name="connsiteX31" fmla="*/ 421757 w 1147343"/>
                  <a:gd name="connsiteY31" fmla="*/ 1136316 h 1302152"/>
                  <a:gd name="connsiteX32" fmla="*/ 420885 w 1147343"/>
                  <a:gd name="connsiteY32" fmla="*/ 1137188 h 1302152"/>
                  <a:gd name="connsiteX33" fmla="*/ 420885 w 1147343"/>
                  <a:gd name="connsiteY33" fmla="*/ 1203462 h 1302152"/>
                  <a:gd name="connsiteX34" fmla="*/ 492885 w 1147343"/>
                  <a:gd name="connsiteY34" fmla="*/ 1275462 h 1302152"/>
                  <a:gd name="connsiteX35" fmla="*/ 564885 w 1147343"/>
                  <a:gd name="connsiteY35" fmla="*/ 1203462 h 1302152"/>
                  <a:gd name="connsiteX36" fmla="*/ 564885 w 1147343"/>
                  <a:gd name="connsiteY36" fmla="*/ 1174980 h 1302152"/>
                  <a:gd name="connsiteX37" fmla="*/ 564671 w 1147343"/>
                  <a:gd name="connsiteY37" fmla="*/ 1174766 h 1302152"/>
                  <a:gd name="connsiteX38" fmla="*/ 564671 w 1147343"/>
                  <a:gd name="connsiteY38" fmla="*/ 502199 h 1302152"/>
                  <a:gd name="connsiteX39" fmla="*/ 539555 w 1147343"/>
                  <a:gd name="connsiteY39" fmla="*/ 505997 h 1302152"/>
                  <a:gd name="connsiteX40" fmla="*/ 467955 w 1147343"/>
                  <a:gd name="connsiteY40" fmla="*/ 570913 h 1302152"/>
                  <a:gd name="connsiteX41" fmla="*/ 458938 w 1147343"/>
                  <a:gd name="connsiteY41" fmla="*/ 615571 h 1302152"/>
                  <a:gd name="connsiteX42" fmla="*/ 449923 w 1147343"/>
                  <a:gd name="connsiteY42" fmla="*/ 570914 h 1302152"/>
                  <a:gd name="connsiteX43" fmla="*/ 344204 w 1147343"/>
                  <a:gd name="connsiteY43" fmla="*/ 500839 h 1302152"/>
                  <a:gd name="connsiteX44" fmla="*/ 238486 w 1147343"/>
                  <a:gd name="connsiteY44" fmla="*/ 570914 h 1302152"/>
                  <a:gd name="connsiteX45" fmla="*/ 229469 w 1147343"/>
                  <a:gd name="connsiteY45" fmla="*/ 615572 h 1302152"/>
                  <a:gd name="connsiteX46" fmla="*/ 220454 w 1147343"/>
                  <a:gd name="connsiteY46" fmla="*/ 570915 h 1302152"/>
                  <a:gd name="connsiteX47" fmla="*/ 114735 w 1147343"/>
                  <a:gd name="connsiteY47" fmla="*/ 500840 h 1302152"/>
                  <a:gd name="connsiteX48" fmla="*/ 0 w 1147343"/>
                  <a:gd name="connsiteY48" fmla="*/ 615575 h 1302152"/>
                  <a:gd name="connsiteX49" fmla="*/ 8029 w 1147343"/>
                  <a:gd name="connsiteY49" fmla="*/ 543821 h 1302152"/>
                  <a:gd name="connsiteX50" fmla="*/ 471467 w 1147343"/>
                  <a:gd name="connsiteY50" fmla="*/ 136587 h 1302152"/>
                  <a:gd name="connsiteX51" fmla="*/ 559271 w 1147343"/>
                  <a:gd name="connsiteY51" fmla="*/ 129607 h 1302152"/>
                  <a:gd name="connsiteX52" fmla="*/ 559271 w 1147343"/>
                  <a:gd name="connsiteY52" fmla="*/ 14400 h 1302152"/>
                  <a:gd name="connsiteX53" fmla="*/ 573671 w 1147343"/>
                  <a:gd name="connsiteY53" fmla="*/ 0 h 130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1147343" h="1302152">
                    <a:moveTo>
                      <a:pt x="917877" y="615574"/>
                    </a:moveTo>
                    <a:lnTo>
                      <a:pt x="917877" y="615575"/>
                    </a:lnTo>
                    <a:lnTo>
                      <a:pt x="917876" y="615575"/>
                    </a:lnTo>
                    <a:close/>
                    <a:moveTo>
                      <a:pt x="573671" y="0"/>
                    </a:moveTo>
                    <a:cubicBezTo>
                      <a:pt x="581624" y="0"/>
                      <a:pt x="588071" y="6447"/>
                      <a:pt x="588071" y="14400"/>
                    </a:cubicBezTo>
                    <a:lnTo>
                      <a:pt x="588071" y="129606"/>
                    </a:lnTo>
                    <a:lnTo>
                      <a:pt x="675877" y="136587"/>
                    </a:lnTo>
                    <a:cubicBezTo>
                      <a:pt x="908090" y="173958"/>
                      <a:pt x="1092209" y="336406"/>
                      <a:pt x="1139316" y="543821"/>
                    </a:cubicBezTo>
                    <a:lnTo>
                      <a:pt x="1147343" y="615555"/>
                    </a:lnTo>
                    <a:lnTo>
                      <a:pt x="1138329" y="570911"/>
                    </a:lnTo>
                    <a:cubicBezTo>
                      <a:pt x="1120912" y="529731"/>
                      <a:pt x="1080136" y="500836"/>
                      <a:pt x="1032611" y="500836"/>
                    </a:cubicBezTo>
                    <a:cubicBezTo>
                      <a:pt x="985086" y="500836"/>
                      <a:pt x="944310" y="529731"/>
                      <a:pt x="926893" y="570911"/>
                    </a:cubicBezTo>
                    <a:lnTo>
                      <a:pt x="917876" y="615569"/>
                    </a:lnTo>
                    <a:lnTo>
                      <a:pt x="908860" y="570912"/>
                    </a:lnTo>
                    <a:cubicBezTo>
                      <a:pt x="891443" y="529732"/>
                      <a:pt x="850667" y="500837"/>
                      <a:pt x="803142" y="500837"/>
                    </a:cubicBezTo>
                    <a:cubicBezTo>
                      <a:pt x="755617" y="500837"/>
                      <a:pt x="714841" y="529732"/>
                      <a:pt x="697423" y="570912"/>
                    </a:cubicBezTo>
                    <a:lnTo>
                      <a:pt x="688407" y="615570"/>
                    </a:lnTo>
                    <a:lnTo>
                      <a:pt x="679392" y="570913"/>
                    </a:lnTo>
                    <a:cubicBezTo>
                      <a:pt x="666328" y="540028"/>
                      <a:pt x="640126" y="516054"/>
                      <a:pt x="607791" y="505997"/>
                    </a:cubicBezTo>
                    <a:lnTo>
                      <a:pt x="586271" y="502743"/>
                    </a:lnTo>
                    <a:lnTo>
                      <a:pt x="586271" y="1174766"/>
                    </a:lnTo>
                    <a:lnTo>
                      <a:pt x="585614" y="1175424"/>
                    </a:lnTo>
                    <a:lnTo>
                      <a:pt x="585614" y="1211324"/>
                    </a:lnTo>
                    <a:cubicBezTo>
                      <a:pt x="585614" y="1261487"/>
                      <a:pt x="544949" y="1302152"/>
                      <a:pt x="494786" y="1302152"/>
                    </a:cubicBezTo>
                    <a:lnTo>
                      <a:pt x="490985" y="1302152"/>
                    </a:lnTo>
                    <a:cubicBezTo>
                      <a:pt x="440822" y="1302152"/>
                      <a:pt x="400157" y="1261487"/>
                      <a:pt x="400157" y="1211324"/>
                    </a:cubicBezTo>
                    <a:lnTo>
                      <a:pt x="400157" y="1136316"/>
                    </a:lnTo>
                    <a:lnTo>
                      <a:pt x="400157" y="1120497"/>
                    </a:lnTo>
                    <a:lnTo>
                      <a:pt x="400157" y="1085916"/>
                    </a:lnTo>
                    <a:cubicBezTo>
                      <a:pt x="400157" y="1079951"/>
                      <a:pt x="404992" y="1075116"/>
                      <a:pt x="410957" y="1075116"/>
                    </a:cubicBezTo>
                    <a:cubicBezTo>
                      <a:pt x="416922" y="1075116"/>
                      <a:pt x="421757" y="1079951"/>
                      <a:pt x="421757" y="1085916"/>
                    </a:cubicBezTo>
                    <a:lnTo>
                      <a:pt x="421757" y="1136316"/>
                    </a:lnTo>
                    <a:lnTo>
                      <a:pt x="420885" y="1137188"/>
                    </a:lnTo>
                    <a:lnTo>
                      <a:pt x="420885" y="1203462"/>
                    </a:lnTo>
                    <a:cubicBezTo>
                      <a:pt x="420885" y="1243227"/>
                      <a:pt x="453120" y="1275462"/>
                      <a:pt x="492885" y="1275462"/>
                    </a:cubicBezTo>
                    <a:cubicBezTo>
                      <a:pt x="532650" y="1275462"/>
                      <a:pt x="564885" y="1243227"/>
                      <a:pt x="564885" y="1203462"/>
                    </a:cubicBezTo>
                    <a:lnTo>
                      <a:pt x="564885" y="1174980"/>
                    </a:lnTo>
                    <a:lnTo>
                      <a:pt x="564671" y="1174766"/>
                    </a:lnTo>
                    <a:lnTo>
                      <a:pt x="564671" y="502199"/>
                    </a:lnTo>
                    <a:lnTo>
                      <a:pt x="539555" y="505997"/>
                    </a:lnTo>
                    <a:cubicBezTo>
                      <a:pt x="507221" y="516054"/>
                      <a:pt x="481018" y="540028"/>
                      <a:pt x="467955" y="570913"/>
                    </a:cubicBezTo>
                    <a:lnTo>
                      <a:pt x="458938" y="615571"/>
                    </a:lnTo>
                    <a:lnTo>
                      <a:pt x="449923" y="570914"/>
                    </a:lnTo>
                    <a:cubicBezTo>
                      <a:pt x="432505" y="529734"/>
                      <a:pt x="391729" y="500839"/>
                      <a:pt x="344204" y="500839"/>
                    </a:cubicBezTo>
                    <a:cubicBezTo>
                      <a:pt x="296680" y="500839"/>
                      <a:pt x="255903" y="529734"/>
                      <a:pt x="238486" y="570914"/>
                    </a:cubicBezTo>
                    <a:lnTo>
                      <a:pt x="229469" y="615572"/>
                    </a:lnTo>
                    <a:lnTo>
                      <a:pt x="220454" y="570915"/>
                    </a:lnTo>
                    <a:cubicBezTo>
                      <a:pt x="203036" y="529735"/>
                      <a:pt x="162260" y="500840"/>
                      <a:pt x="114735" y="500840"/>
                    </a:cubicBezTo>
                    <a:cubicBezTo>
                      <a:pt x="51369" y="500840"/>
                      <a:pt x="0" y="552209"/>
                      <a:pt x="0" y="615575"/>
                    </a:cubicBezTo>
                    <a:lnTo>
                      <a:pt x="8029" y="543821"/>
                    </a:lnTo>
                    <a:cubicBezTo>
                      <a:pt x="55136" y="336406"/>
                      <a:pt x="239255" y="173958"/>
                      <a:pt x="471467" y="136587"/>
                    </a:cubicBezTo>
                    <a:lnTo>
                      <a:pt x="559271" y="129607"/>
                    </a:lnTo>
                    <a:lnTo>
                      <a:pt x="559271" y="14400"/>
                    </a:lnTo>
                    <a:cubicBezTo>
                      <a:pt x="559271" y="6447"/>
                      <a:pt x="565718" y="0"/>
                      <a:pt x="573671" y="0"/>
                    </a:cubicBezTo>
                    <a:close/>
                  </a:path>
                </a:pathLst>
              </a:custGeom>
              <a:solidFill>
                <a:srgbClr val="5E52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209" name="Group 208"/>
            <p:cNvGrpSpPr>
              <a:grpSpLocks noChangeAspect="1"/>
            </p:cNvGrpSpPr>
            <p:nvPr/>
          </p:nvGrpSpPr>
          <p:grpSpPr>
            <a:xfrm>
              <a:off x="10630510" y="6304312"/>
              <a:ext cx="360000" cy="360000"/>
              <a:chOff x="11821149" y="3383958"/>
              <a:chExt cx="1800000" cy="1800000"/>
            </a:xfrm>
          </p:grpSpPr>
          <p:sp>
            <p:nvSpPr>
              <p:cNvPr id="215" name="Rounded Rectangle 214"/>
              <p:cNvSpPr/>
              <p:nvPr/>
            </p:nvSpPr>
            <p:spPr>
              <a:xfrm>
                <a:off x="11821149" y="3383958"/>
                <a:ext cx="1800000" cy="1800000"/>
              </a:xfrm>
              <a:prstGeom prst="roundRect">
                <a:avLst>
                  <a:gd name="adj" fmla="val 7523"/>
                </a:avLst>
              </a:prstGeom>
              <a:noFill/>
              <a:ln w="12700">
                <a:solidFill>
                  <a:srgbClr val="5E52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16" name="Freeform 215"/>
              <p:cNvSpPr/>
              <p:nvPr/>
            </p:nvSpPr>
            <p:spPr>
              <a:xfrm rot="5400000">
                <a:off x="12094742" y="3929358"/>
                <a:ext cx="1252814" cy="709200"/>
              </a:xfrm>
              <a:custGeom>
                <a:avLst/>
                <a:gdLst>
                  <a:gd name="connsiteX0" fmla="*/ 0 w 1252814"/>
                  <a:gd name="connsiteY0" fmla="*/ 709200 h 709200"/>
                  <a:gd name="connsiteX1" fmla="*/ 0 w 1252814"/>
                  <a:gd name="connsiteY1" fmla="*/ 1711 h 709200"/>
                  <a:gd name="connsiteX2" fmla="*/ 348564 w 1252814"/>
                  <a:gd name="connsiteY2" fmla="*/ 1711 h 709200"/>
                  <a:gd name="connsiteX3" fmla="*/ 690046 w 1252814"/>
                  <a:gd name="connsiteY3" fmla="*/ 280027 h 709200"/>
                  <a:gd name="connsiteX4" fmla="*/ 693370 w 1252814"/>
                  <a:gd name="connsiteY4" fmla="*/ 312997 h 709200"/>
                  <a:gd name="connsiteX5" fmla="*/ 1166414 w 1252814"/>
                  <a:gd name="connsiteY5" fmla="*/ 312997 h 709200"/>
                  <a:gd name="connsiteX6" fmla="*/ 1166414 w 1252814"/>
                  <a:gd name="connsiteY6" fmla="*/ 43200 h 709200"/>
                  <a:gd name="connsiteX7" fmla="*/ 1209614 w 1252814"/>
                  <a:gd name="connsiteY7" fmla="*/ 0 h 709200"/>
                  <a:gd name="connsiteX8" fmla="*/ 1252814 w 1252814"/>
                  <a:gd name="connsiteY8" fmla="*/ 43200 h 709200"/>
                  <a:gd name="connsiteX9" fmla="*/ 1252814 w 1252814"/>
                  <a:gd name="connsiteY9" fmla="*/ 666000 h 709200"/>
                  <a:gd name="connsiteX10" fmla="*/ 1209614 w 1252814"/>
                  <a:gd name="connsiteY10" fmla="*/ 709200 h 709200"/>
                  <a:gd name="connsiteX11" fmla="*/ 1166414 w 1252814"/>
                  <a:gd name="connsiteY11" fmla="*/ 666000 h 709200"/>
                  <a:gd name="connsiteX12" fmla="*/ 1166414 w 1252814"/>
                  <a:gd name="connsiteY12" fmla="*/ 397915 h 709200"/>
                  <a:gd name="connsiteX13" fmla="*/ 693370 w 1252814"/>
                  <a:gd name="connsiteY13" fmla="*/ 397915 h 709200"/>
                  <a:gd name="connsiteX14" fmla="*/ 690046 w 1252814"/>
                  <a:gd name="connsiteY14" fmla="*/ 430884 h 709200"/>
                  <a:gd name="connsiteX15" fmla="*/ 348564 w 1252814"/>
                  <a:gd name="connsiteY15" fmla="*/ 709200 h 70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52814" h="709200">
                    <a:moveTo>
                      <a:pt x="0" y="709200"/>
                    </a:moveTo>
                    <a:lnTo>
                      <a:pt x="0" y="1711"/>
                    </a:lnTo>
                    <a:lnTo>
                      <a:pt x="348564" y="1711"/>
                    </a:lnTo>
                    <a:cubicBezTo>
                      <a:pt x="517007" y="1711"/>
                      <a:pt x="657544" y="121192"/>
                      <a:pt x="690046" y="280027"/>
                    </a:cubicBezTo>
                    <a:lnTo>
                      <a:pt x="693370" y="312997"/>
                    </a:lnTo>
                    <a:lnTo>
                      <a:pt x="1166414" y="312997"/>
                    </a:lnTo>
                    <a:lnTo>
                      <a:pt x="1166414" y="43200"/>
                    </a:lnTo>
                    <a:cubicBezTo>
                      <a:pt x="1166414" y="19341"/>
                      <a:pt x="1185755" y="0"/>
                      <a:pt x="1209614" y="0"/>
                    </a:cubicBezTo>
                    <a:cubicBezTo>
                      <a:pt x="1233473" y="0"/>
                      <a:pt x="1252814" y="19341"/>
                      <a:pt x="1252814" y="43200"/>
                    </a:cubicBezTo>
                    <a:lnTo>
                      <a:pt x="1252814" y="666000"/>
                    </a:lnTo>
                    <a:cubicBezTo>
                      <a:pt x="1252814" y="689859"/>
                      <a:pt x="1233473" y="709200"/>
                      <a:pt x="1209614" y="709200"/>
                    </a:cubicBezTo>
                    <a:cubicBezTo>
                      <a:pt x="1185755" y="709200"/>
                      <a:pt x="1166414" y="689859"/>
                      <a:pt x="1166414" y="666000"/>
                    </a:cubicBezTo>
                    <a:lnTo>
                      <a:pt x="1166414" y="397915"/>
                    </a:lnTo>
                    <a:lnTo>
                      <a:pt x="693370" y="397915"/>
                    </a:lnTo>
                    <a:lnTo>
                      <a:pt x="690046" y="430884"/>
                    </a:lnTo>
                    <a:cubicBezTo>
                      <a:pt x="657544" y="589719"/>
                      <a:pt x="517007" y="709200"/>
                      <a:pt x="348564" y="709200"/>
                    </a:cubicBezTo>
                    <a:close/>
                  </a:path>
                </a:pathLst>
              </a:custGeom>
              <a:solidFill>
                <a:srgbClr val="5E52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210" name="Group 209"/>
            <p:cNvGrpSpPr>
              <a:grpSpLocks noChangeAspect="1"/>
            </p:cNvGrpSpPr>
            <p:nvPr/>
          </p:nvGrpSpPr>
          <p:grpSpPr>
            <a:xfrm>
              <a:off x="7331824" y="5899749"/>
              <a:ext cx="1188720" cy="809897"/>
              <a:chOff x="13079122" y="5251269"/>
              <a:chExt cx="1188720" cy="809897"/>
            </a:xfrm>
          </p:grpSpPr>
          <p:sp>
            <p:nvSpPr>
              <p:cNvPr id="213" name="Rectangle 212"/>
              <p:cNvSpPr/>
              <p:nvPr/>
            </p:nvSpPr>
            <p:spPr>
              <a:xfrm>
                <a:off x="13079122" y="5251269"/>
                <a:ext cx="1188720" cy="809897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14" name="Freeform 213"/>
              <p:cNvSpPr>
                <a:spLocks noChangeAspect="1"/>
              </p:cNvSpPr>
              <p:nvPr/>
            </p:nvSpPr>
            <p:spPr>
              <a:xfrm>
                <a:off x="13267817" y="5386217"/>
                <a:ext cx="811330" cy="540000"/>
              </a:xfrm>
              <a:custGeom>
                <a:avLst/>
                <a:gdLst>
                  <a:gd name="connsiteX0" fmla="*/ 1501370 w 1609370"/>
                  <a:gd name="connsiteY0" fmla="*/ 0 h 1071154"/>
                  <a:gd name="connsiteX1" fmla="*/ 1609370 w 1609370"/>
                  <a:gd name="connsiteY1" fmla="*/ 0 h 1071154"/>
                  <a:gd name="connsiteX2" fmla="*/ 1609370 w 1609370"/>
                  <a:gd name="connsiteY2" fmla="*/ 1071154 h 1071154"/>
                  <a:gd name="connsiteX3" fmla="*/ 1501370 w 1609370"/>
                  <a:gd name="connsiteY3" fmla="*/ 1071154 h 1071154"/>
                  <a:gd name="connsiteX4" fmla="*/ 1375614 w 1609370"/>
                  <a:gd name="connsiteY4" fmla="*/ 0 h 1071154"/>
                  <a:gd name="connsiteX5" fmla="*/ 1404414 w 1609370"/>
                  <a:gd name="connsiteY5" fmla="*/ 0 h 1071154"/>
                  <a:gd name="connsiteX6" fmla="*/ 1404414 w 1609370"/>
                  <a:gd name="connsiteY6" fmla="*/ 1071154 h 1071154"/>
                  <a:gd name="connsiteX7" fmla="*/ 1375614 w 1609370"/>
                  <a:gd name="connsiteY7" fmla="*/ 1071154 h 1071154"/>
                  <a:gd name="connsiteX8" fmla="*/ 1188658 w 1609370"/>
                  <a:gd name="connsiteY8" fmla="*/ 0 h 1071154"/>
                  <a:gd name="connsiteX9" fmla="*/ 1278658 w 1609370"/>
                  <a:gd name="connsiteY9" fmla="*/ 0 h 1071154"/>
                  <a:gd name="connsiteX10" fmla="*/ 1278658 w 1609370"/>
                  <a:gd name="connsiteY10" fmla="*/ 1071154 h 1071154"/>
                  <a:gd name="connsiteX11" fmla="*/ 1188658 w 1609370"/>
                  <a:gd name="connsiteY11" fmla="*/ 1071154 h 1071154"/>
                  <a:gd name="connsiteX12" fmla="*/ 1041302 w 1609370"/>
                  <a:gd name="connsiteY12" fmla="*/ 0 h 1071154"/>
                  <a:gd name="connsiteX13" fmla="*/ 1091702 w 1609370"/>
                  <a:gd name="connsiteY13" fmla="*/ 0 h 1071154"/>
                  <a:gd name="connsiteX14" fmla="*/ 1091702 w 1609370"/>
                  <a:gd name="connsiteY14" fmla="*/ 1071154 h 1071154"/>
                  <a:gd name="connsiteX15" fmla="*/ 1041302 w 1609370"/>
                  <a:gd name="connsiteY15" fmla="*/ 1071154 h 1071154"/>
                  <a:gd name="connsiteX16" fmla="*/ 872346 w 1609370"/>
                  <a:gd name="connsiteY16" fmla="*/ 0 h 1071154"/>
                  <a:gd name="connsiteX17" fmla="*/ 944346 w 1609370"/>
                  <a:gd name="connsiteY17" fmla="*/ 0 h 1071154"/>
                  <a:gd name="connsiteX18" fmla="*/ 944346 w 1609370"/>
                  <a:gd name="connsiteY18" fmla="*/ 1071154 h 1071154"/>
                  <a:gd name="connsiteX19" fmla="*/ 872346 w 1609370"/>
                  <a:gd name="connsiteY19" fmla="*/ 1071154 h 1071154"/>
                  <a:gd name="connsiteX20" fmla="*/ 721390 w 1609370"/>
                  <a:gd name="connsiteY20" fmla="*/ 0 h 1071154"/>
                  <a:gd name="connsiteX21" fmla="*/ 775390 w 1609370"/>
                  <a:gd name="connsiteY21" fmla="*/ 0 h 1071154"/>
                  <a:gd name="connsiteX22" fmla="*/ 775390 w 1609370"/>
                  <a:gd name="connsiteY22" fmla="*/ 1071154 h 1071154"/>
                  <a:gd name="connsiteX23" fmla="*/ 721390 w 1609370"/>
                  <a:gd name="connsiteY23" fmla="*/ 1071154 h 1071154"/>
                  <a:gd name="connsiteX24" fmla="*/ 516434 w 1609370"/>
                  <a:gd name="connsiteY24" fmla="*/ 0 h 1071154"/>
                  <a:gd name="connsiteX25" fmla="*/ 624434 w 1609370"/>
                  <a:gd name="connsiteY25" fmla="*/ 0 h 1071154"/>
                  <a:gd name="connsiteX26" fmla="*/ 624434 w 1609370"/>
                  <a:gd name="connsiteY26" fmla="*/ 1071154 h 1071154"/>
                  <a:gd name="connsiteX27" fmla="*/ 516434 w 1609370"/>
                  <a:gd name="connsiteY27" fmla="*/ 1071154 h 1071154"/>
                  <a:gd name="connsiteX28" fmla="*/ 383478 w 1609370"/>
                  <a:gd name="connsiteY28" fmla="*/ 0 h 1071154"/>
                  <a:gd name="connsiteX29" fmla="*/ 419478 w 1609370"/>
                  <a:gd name="connsiteY29" fmla="*/ 0 h 1071154"/>
                  <a:gd name="connsiteX30" fmla="*/ 419478 w 1609370"/>
                  <a:gd name="connsiteY30" fmla="*/ 1071154 h 1071154"/>
                  <a:gd name="connsiteX31" fmla="*/ 383478 w 1609370"/>
                  <a:gd name="connsiteY31" fmla="*/ 1071154 h 1071154"/>
                  <a:gd name="connsiteX32" fmla="*/ 214522 w 1609370"/>
                  <a:gd name="connsiteY32" fmla="*/ 0 h 1071154"/>
                  <a:gd name="connsiteX33" fmla="*/ 286522 w 1609370"/>
                  <a:gd name="connsiteY33" fmla="*/ 0 h 1071154"/>
                  <a:gd name="connsiteX34" fmla="*/ 286522 w 1609370"/>
                  <a:gd name="connsiteY34" fmla="*/ 1071154 h 1071154"/>
                  <a:gd name="connsiteX35" fmla="*/ 214522 w 1609370"/>
                  <a:gd name="connsiteY35" fmla="*/ 1071154 h 1071154"/>
                  <a:gd name="connsiteX36" fmla="*/ 0 w 1609370"/>
                  <a:gd name="connsiteY36" fmla="*/ 0 h 1071154"/>
                  <a:gd name="connsiteX37" fmla="*/ 117566 w 1609370"/>
                  <a:gd name="connsiteY37" fmla="*/ 0 h 1071154"/>
                  <a:gd name="connsiteX38" fmla="*/ 117566 w 1609370"/>
                  <a:gd name="connsiteY38" fmla="*/ 1071154 h 1071154"/>
                  <a:gd name="connsiteX39" fmla="*/ 0 w 1609370"/>
                  <a:gd name="connsiteY39" fmla="*/ 1071154 h 1071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609370" h="1071154">
                    <a:moveTo>
                      <a:pt x="1501370" y="0"/>
                    </a:moveTo>
                    <a:lnTo>
                      <a:pt x="1609370" y="0"/>
                    </a:lnTo>
                    <a:lnTo>
                      <a:pt x="1609370" y="1071154"/>
                    </a:lnTo>
                    <a:lnTo>
                      <a:pt x="1501370" y="1071154"/>
                    </a:lnTo>
                    <a:close/>
                    <a:moveTo>
                      <a:pt x="1375614" y="0"/>
                    </a:moveTo>
                    <a:lnTo>
                      <a:pt x="1404414" y="0"/>
                    </a:lnTo>
                    <a:lnTo>
                      <a:pt x="1404414" y="1071154"/>
                    </a:lnTo>
                    <a:lnTo>
                      <a:pt x="1375614" y="1071154"/>
                    </a:lnTo>
                    <a:close/>
                    <a:moveTo>
                      <a:pt x="1188658" y="0"/>
                    </a:moveTo>
                    <a:lnTo>
                      <a:pt x="1278658" y="0"/>
                    </a:lnTo>
                    <a:lnTo>
                      <a:pt x="1278658" y="1071154"/>
                    </a:lnTo>
                    <a:lnTo>
                      <a:pt x="1188658" y="1071154"/>
                    </a:lnTo>
                    <a:close/>
                    <a:moveTo>
                      <a:pt x="1041302" y="0"/>
                    </a:moveTo>
                    <a:lnTo>
                      <a:pt x="1091702" y="0"/>
                    </a:lnTo>
                    <a:lnTo>
                      <a:pt x="1091702" y="1071154"/>
                    </a:lnTo>
                    <a:lnTo>
                      <a:pt x="1041302" y="1071154"/>
                    </a:lnTo>
                    <a:close/>
                    <a:moveTo>
                      <a:pt x="872346" y="0"/>
                    </a:moveTo>
                    <a:lnTo>
                      <a:pt x="944346" y="0"/>
                    </a:lnTo>
                    <a:lnTo>
                      <a:pt x="944346" y="1071154"/>
                    </a:lnTo>
                    <a:lnTo>
                      <a:pt x="872346" y="1071154"/>
                    </a:lnTo>
                    <a:close/>
                    <a:moveTo>
                      <a:pt x="721390" y="0"/>
                    </a:moveTo>
                    <a:lnTo>
                      <a:pt x="775390" y="0"/>
                    </a:lnTo>
                    <a:lnTo>
                      <a:pt x="775390" y="1071154"/>
                    </a:lnTo>
                    <a:lnTo>
                      <a:pt x="721390" y="1071154"/>
                    </a:lnTo>
                    <a:close/>
                    <a:moveTo>
                      <a:pt x="516434" y="0"/>
                    </a:moveTo>
                    <a:lnTo>
                      <a:pt x="624434" y="0"/>
                    </a:lnTo>
                    <a:lnTo>
                      <a:pt x="624434" y="1071154"/>
                    </a:lnTo>
                    <a:lnTo>
                      <a:pt x="516434" y="1071154"/>
                    </a:lnTo>
                    <a:close/>
                    <a:moveTo>
                      <a:pt x="383478" y="0"/>
                    </a:moveTo>
                    <a:lnTo>
                      <a:pt x="419478" y="0"/>
                    </a:lnTo>
                    <a:lnTo>
                      <a:pt x="419478" y="1071154"/>
                    </a:lnTo>
                    <a:lnTo>
                      <a:pt x="383478" y="1071154"/>
                    </a:lnTo>
                    <a:close/>
                    <a:moveTo>
                      <a:pt x="214522" y="0"/>
                    </a:moveTo>
                    <a:lnTo>
                      <a:pt x="286522" y="0"/>
                    </a:lnTo>
                    <a:lnTo>
                      <a:pt x="286522" y="1071154"/>
                    </a:lnTo>
                    <a:lnTo>
                      <a:pt x="214522" y="1071154"/>
                    </a:lnTo>
                    <a:close/>
                    <a:moveTo>
                      <a:pt x="0" y="0"/>
                    </a:moveTo>
                    <a:lnTo>
                      <a:pt x="117566" y="0"/>
                    </a:lnTo>
                    <a:lnTo>
                      <a:pt x="117566" y="1071154"/>
                    </a:lnTo>
                    <a:lnTo>
                      <a:pt x="0" y="1071154"/>
                    </a:lnTo>
                    <a:close/>
                  </a:path>
                </a:pathLst>
              </a:custGeom>
              <a:solidFill>
                <a:srgbClr val="4B4B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</p:grpSp>
        <p:sp>
          <p:nvSpPr>
            <p:cNvPr id="211" name="Rectangle 210"/>
            <p:cNvSpPr/>
            <p:nvPr/>
          </p:nvSpPr>
          <p:spPr>
            <a:xfrm rot="10177283">
              <a:off x="11381527" y="4086211"/>
              <a:ext cx="72000" cy="2052000"/>
            </a:xfrm>
            <a:prstGeom prst="rect">
              <a:avLst/>
            </a:prstGeom>
            <a:solidFill>
              <a:srgbClr val="ECE1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12" name="Rectangle 211"/>
            <p:cNvSpPr/>
            <p:nvPr/>
          </p:nvSpPr>
          <p:spPr>
            <a:xfrm rot="11422717" flipH="1">
              <a:off x="6886660" y="4086211"/>
              <a:ext cx="72000" cy="2052000"/>
            </a:xfrm>
            <a:prstGeom prst="rect">
              <a:avLst/>
            </a:prstGeom>
            <a:solidFill>
              <a:srgbClr val="ECE1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4840941" y="4723728"/>
            <a:ext cx="4783548" cy="622414"/>
          </a:xfrm>
          <a:prstGeom prst="roundRect">
            <a:avLst>
              <a:gd name="adj" fmla="val 50000"/>
            </a:avLst>
          </a:prstGeom>
          <a:noFill/>
          <a:ln w="152400">
            <a:solidFill>
              <a:srgbClr val="C9D3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Rectangle 252"/>
          <p:cNvSpPr/>
          <p:nvPr/>
        </p:nvSpPr>
        <p:spPr>
          <a:xfrm>
            <a:off x="5611775" y="361894"/>
            <a:ext cx="91689" cy="876825"/>
          </a:xfrm>
          <a:prstGeom prst="rect">
            <a:avLst/>
          </a:prstGeom>
          <a:solidFill>
            <a:srgbClr val="7F7C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54" name="Oval 253"/>
          <p:cNvSpPr/>
          <p:nvPr/>
        </p:nvSpPr>
        <p:spPr>
          <a:xfrm>
            <a:off x="5474305" y="1172091"/>
            <a:ext cx="366629" cy="366629"/>
          </a:xfrm>
          <a:prstGeom prst="ellipse">
            <a:avLst/>
          </a:prstGeom>
          <a:solidFill>
            <a:srgbClr val="555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</a:endParaRPr>
          </a:p>
        </p:txBody>
      </p:sp>
      <p:grpSp>
        <p:nvGrpSpPr>
          <p:cNvPr id="255" name="Group 254"/>
          <p:cNvGrpSpPr/>
          <p:nvPr/>
        </p:nvGrpSpPr>
        <p:grpSpPr>
          <a:xfrm>
            <a:off x="5152109" y="1473774"/>
            <a:ext cx="1010965" cy="259788"/>
            <a:chOff x="11393424" y="6217920"/>
            <a:chExt cx="1115568" cy="621792"/>
          </a:xfrm>
        </p:grpSpPr>
        <p:sp>
          <p:nvSpPr>
            <p:cNvPr id="260" name="Trapezoid 259"/>
            <p:cNvSpPr/>
            <p:nvPr/>
          </p:nvSpPr>
          <p:spPr>
            <a:xfrm>
              <a:off x="11393424" y="6217920"/>
              <a:ext cx="1115568" cy="310896"/>
            </a:xfrm>
            <a:prstGeom prst="trapezoid">
              <a:avLst/>
            </a:prstGeom>
            <a:solidFill>
              <a:srgbClr val="A09D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61" name="Trapezoid 260"/>
            <p:cNvSpPr/>
            <p:nvPr/>
          </p:nvSpPr>
          <p:spPr>
            <a:xfrm flipV="1">
              <a:off x="11393424" y="6528816"/>
              <a:ext cx="1115568" cy="310896"/>
            </a:xfrm>
            <a:prstGeom prst="trapezoid">
              <a:avLst/>
            </a:prstGeom>
            <a:solidFill>
              <a:srgbClr val="5553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256" name="Group 255"/>
          <p:cNvGrpSpPr/>
          <p:nvPr/>
        </p:nvGrpSpPr>
        <p:grpSpPr>
          <a:xfrm>
            <a:off x="5152109" y="1733562"/>
            <a:ext cx="1010965" cy="259788"/>
            <a:chOff x="11393424" y="6217920"/>
            <a:chExt cx="1115568" cy="621792"/>
          </a:xfrm>
        </p:grpSpPr>
        <p:sp>
          <p:nvSpPr>
            <p:cNvPr id="258" name="Trapezoid 257"/>
            <p:cNvSpPr/>
            <p:nvPr/>
          </p:nvSpPr>
          <p:spPr>
            <a:xfrm>
              <a:off x="11393424" y="6217920"/>
              <a:ext cx="1115568" cy="310896"/>
            </a:xfrm>
            <a:prstGeom prst="trapezoid">
              <a:avLst/>
            </a:prstGeom>
            <a:solidFill>
              <a:srgbClr val="A09D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/>
                  </a:solidFill>
                </a:rPr>
                <a:t>CPU</a:t>
              </a:r>
            </a:p>
          </p:txBody>
        </p:sp>
        <p:sp>
          <p:nvSpPr>
            <p:cNvPr id="259" name="Trapezoid 258"/>
            <p:cNvSpPr/>
            <p:nvPr/>
          </p:nvSpPr>
          <p:spPr>
            <a:xfrm flipV="1">
              <a:off x="11393424" y="6528816"/>
              <a:ext cx="1115568" cy="310896"/>
            </a:xfrm>
            <a:prstGeom prst="trapezoid">
              <a:avLst/>
            </a:prstGeom>
            <a:solidFill>
              <a:srgbClr val="5553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257" name="Oval 256"/>
          <p:cNvSpPr/>
          <p:nvPr/>
        </p:nvSpPr>
        <p:spPr>
          <a:xfrm>
            <a:off x="5610683" y="1309015"/>
            <a:ext cx="92781" cy="92781"/>
          </a:xfrm>
          <a:prstGeom prst="ellipse">
            <a:avLst/>
          </a:prstGeom>
          <a:solidFill>
            <a:srgbClr val="FA8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359268" y="4646969"/>
            <a:ext cx="782198" cy="777246"/>
            <a:chOff x="2530468" y="3805774"/>
            <a:chExt cx="782198" cy="777246"/>
          </a:xfrm>
        </p:grpSpPr>
        <p:sp>
          <p:nvSpPr>
            <p:cNvPr id="266" name="Freeform 265"/>
            <p:cNvSpPr/>
            <p:nvPr/>
          </p:nvSpPr>
          <p:spPr>
            <a:xfrm rot="16200000">
              <a:off x="2532944" y="3803298"/>
              <a:ext cx="777246" cy="782198"/>
            </a:xfrm>
            <a:custGeom>
              <a:avLst/>
              <a:gdLst>
                <a:gd name="connsiteX0" fmla="*/ 788263 w 788263"/>
                <a:gd name="connsiteY0" fmla="*/ 391099 h 782198"/>
                <a:gd name="connsiteX1" fmla="*/ 788263 w 788263"/>
                <a:gd name="connsiteY1" fmla="*/ 782198 h 782198"/>
                <a:gd name="connsiteX2" fmla="*/ 650404 w 788263"/>
                <a:gd name="connsiteY2" fmla="*/ 782198 h 782198"/>
                <a:gd name="connsiteX3" fmla="*/ 374577 w 788263"/>
                <a:gd name="connsiteY3" fmla="*/ 444087 h 782198"/>
                <a:gd name="connsiteX4" fmla="*/ 159415 w 788263"/>
                <a:gd name="connsiteY4" fmla="*/ 782198 h 782198"/>
                <a:gd name="connsiteX5" fmla="*/ 0 w 788263"/>
                <a:gd name="connsiteY5" fmla="*/ 782198 h 782198"/>
                <a:gd name="connsiteX6" fmla="*/ 0 w 788263"/>
                <a:gd name="connsiteY6" fmla="*/ 391099 h 782198"/>
                <a:gd name="connsiteX7" fmla="*/ 391099 w 788263"/>
                <a:gd name="connsiteY7" fmla="*/ 0 h 782198"/>
                <a:gd name="connsiteX8" fmla="*/ 397164 w 788263"/>
                <a:gd name="connsiteY8" fmla="*/ 0 h 782198"/>
                <a:gd name="connsiteX9" fmla="*/ 788263 w 788263"/>
                <a:gd name="connsiteY9" fmla="*/ 391099 h 782198"/>
                <a:gd name="connsiteX0" fmla="*/ 788263 w 788263"/>
                <a:gd name="connsiteY0" fmla="*/ 391099 h 782198"/>
                <a:gd name="connsiteX1" fmla="*/ 788263 w 788263"/>
                <a:gd name="connsiteY1" fmla="*/ 782198 h 782198"/>
                <a:gd name="connsiteX2" fmla="*/ 650404 w 788263"/>
                <a:gd name="connsiteY2" fmla="*/ 782198 h 782198"/>
                <a:gd name="connsiteX3" fmla="*/ 374574 w 788263"/>
                <a:gd name="connsiteY3" fmla="*/ 576293 h 782198"/>
                <a:gd name="connsiteX4" fmla="*/ 159415 w 788263"/>
                <a:gd name="connsiteY4" fmla="*/ 782198 h 782198"/>
                <a:gd name="connsiteX5" fmla="*/ 0 w 788263"/>
                <a:gd name="connsiteY5" fmla="*/ 782198 h 782198"/>
                <a:gd name="connsiteX6" fmla="*/ 0 w 788263"/>
                <a:gd name="connsiteY6" fmla="*/ 391099 h 782198"/>
                <a:gd name="connsiteX7" fmla="*/ 391099 w 788263"/>
                <a:gd name="connsiteY7" fmla="*/ 0 h 782198"/>
                <a:gd name="connsiteX8" fmla="*/ 397164 w 788263"/>
                <a:gd name="connsiteY8" fmla="*/ 0 h 782198"/>
                <a:gd name="connsiteX9" fmla="*/ 788263 w 788263"/>
                <a:gd name="connsiteY9" fmla="*/ 391099 h 78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8263" h="782198">
                  <a:moveTo>
                    <a:pt x="788263" y="391099"/>
                  </a:moveTo>
                  <a:lnTo>
                    <a:pt x="788263" y="782198"/>
                  </a:lnTo>
                  <a:lnTo>
                    <a:pt x="650404" y="782198"/>
                  </a:lnTo>
                  <a:lnTo>
                    <a:pt x="374574" y="576293"/>
                  </a:lnTo>
                  <a:lnTo>
                    <a:pt x="159415" y="782198"/>
                  </a:lnTo>
                  <a:lnTo>
                    <a:pt x="0" y="782198"/>
                  </a:lnTo>
                  <a:lnTo>
                    <a:pt x="0" y="391099"/>
                  </a:lnTo>
                  <a:cubicBezTo>
                    <a:pt x="0" y="175101"/>
                    <a:pt x="175101" y="0"/>
                    <a:pt x="391099" y="0"/>
                  </a:cubicBezTo>
                  <a:lnTo>
                    <a:pt x="397164" y="0"/>
                  </a:lnTo>
                  <a:cubicBezTo>
                    <a:pt x="613162" y="0"/>
                    <a:pt x="788263" y="175101"/>
                    <a:pt x="788263" y="391099"/>
                  </a:cubicBezTo>
                  <a:close/>
                </a:path>
              </a:pathLst>
            </a:custGeom>
            <a:solidFill>
              <a:srgbClr val="99A9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672718" y="3920211"/>
              <a:ext cx="547058" cy="54705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76200">
              <a:solidFill>
                <a:srgbClr val="605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ound Same Side Corner Rectangle 11"/>
          <p:cNvSpPr/>
          <p:nvPr/>
        </p:nvSpPr>
        <p:spPr>
          <a:xfrm rot="16200000">
            <a:off x="4139824" y="5500388"/>
            <a:ext cx="755494" cy="600522"/>
          </a:xfrm>
          <a:prstGeom prst="round2SameRect">
            <a:avLst/>
          </a:prstGeom>
          <a:solidFill>
            <a:srgbClr val="C9D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8" name="Group 267"/>
          <p:cNvGrpSpPr/>
          <p:nvPr/>
        </p:nvGrpSpPr>
        <p:grpSpPr>
          <a:xfrm flipH="1">
            <a:off x="8944968" y="4646968"/>
            <a:ext cx="782198" cy="777246"/>
            <a:chOff x="2530468" y="3805774"/>
            <a:chExt cx="782198" cy="777246"/>
          </a:xfrm>
        </p:grpSpPr>
        <p:sp>
          <p:nvSpPr>
            <p:cNvPr id="269" name="Freeform 268"/>
            <p:cNvSpPr/>
            <p:nvPr/>
          </p:nvSpPr>
          <p:spPr>
            <a:xfrm rot="16200000">
              <a:off x="2532944" y="3803298"/>
              <a:ext cx="777246" cy="782198"/>
            </a:xfrm>
            <a:custGeom>
              <a:avLst/>
              <a:gdLst>
                <a:gd name="connsiteX0" fmla="*/ 788263 w 788263"/>
                <a:gd name="connsiteY0" fmla="*/ 391099 h 782198"/>
                <a:gd name="connsiteX1" fmla="*/ 788263 w 788263"/>
                <a:gd name="connsiteY1" fmla="*/ 782198 h 782198"/>
                <a:gd name="connsiteX2" fmla="*/ 650404 w 788263"/>
                <a:gd name="connsiteY2" fmla="*/ 782198 h 782198"/>
                <a:gd name="connsiteX3" fmla="*/ 374577 w 788263"/>
                <a:gd name="connsiteY3" fmla="*/ 444087 h 782198"/>
                <a:gd name="connsiteX4" fmla="*/ 159415 w 788263"/>
                <a:gd name="connsiteY4" fmla="*/ 782198 h 782198"/>
                <a:gd name="connsiteX5" fmla="*/ 0 w 788263"/>
                <a:gd name="connsiteY5" fmla="*/ 782198 h 782198"/>
                <a:gd name="connsiteX6" fmla="*/ 0 w 788263"/>
                <a:gd name="connsiteY6" fmla="*/ 391099 h 782198"/>
                <a:gd name="connsiteX7" fmla="*/ 391099 w 788263"/>
                <a:gd name="connsiteY7" fmla="*/ 0 h 782198"/>
                <a:gd name="connsiteX8" fmla="*/ 397164 w 788263"/>
                <a:gd name="connsiteY8" fmla="*/ 0 h 782198"/>
                <a:gd name="connsiteX9" fmla="*/ 788263 w 788263"/>
                <a:gd name="connsiteY9" fmla="*/ 391099 h 782198"/>
                <a:gd name="connsiteX0" fmla="*/ 788263 w 788263"/>
                <a:gd name="connsiteY0" fmla="*/ 391099 h 782198"/>
                <a:gd name="connsiteX1" fmla="*/ 788263 w 788263"/>
                <a:gd name="connsiteY1" fmla="*/ 782198 h 782198"/>
                <a:gd name="connsiteX2" fmla="*/ 650404 w 788263"/>
                <a:gd name="connsiteY2" fmla="*/ 782198 h 782198"/>
                <a:gd name="connsiteX3" fmla="*/ 374574 w 788263"/>
                <a:gd name="connsiteY3" fmla="*/ 576293 h 782198"/>
                <a:gd name="connsiteX4" fmla="*/ 159415 w 788263"/>
                <a:gd name="connsiteY4" fmla="*/ 782198 h 782198"/>
                <a:gd name="connsiteX5" fmla="*/ 0 w 788263"/>
                <a:gd name="connsiteY5" fmla="*/ 782198 h 782198"/>
                <a:gd name="connsiteX6" fmla="*/ 0 w 788263"/>
                <a:gd name="connsiteY6" fmla="*/ 391099 h 782198"/>
                <a:gd name="connsiteX7" fmla="*/ 391099 w 788263"/>
                <a:gd name="connsiteY7" fmla="*/ 0 h 782198"/>
                <a:gd name="connsiteX8" fmla="*/ 397164 w 788263"/>
                <a:gd name="connsiteY8" fmla="*/ 0 h 782198"/>
                <a:gd name="connsiteX9" fmla="*/ 788263 w 788263"/>
                <a:gd name="connsiteY9" fmla="*/ 391099 h 78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8263" h="782198">
                  <a:moveTo>
                    <a:pt x="788263" y="391099"/>
                  </a:moveTo>
                  <a:lnTo>
                    <a:pt x="788263" y="782198"/>
                  </a:lnTo>
                  <a:lnTo>
                    <a:pt x="650404" y="782198"/>
                  </a:lnTo>
                  <a:lnTo>
                    <a:pt x="374574" y="576293"/>
                  </a:lnTo>
                  <a:lnTo>
                    <a:pt x="159415" y="782198"/>
                  </a:lnTo>
                  <a:lnTo>
                    <a:pt x="0" y="782198"/>
                  </a:lnTo>
                  <a:lnTo>
                    <a:pt x="0" y="391099"/>
                  </a:lnTo>
                  <a:cubicBezTo>
                    <a:pt x="0" y="175101"/>
                    <a:pt x="175101" y="0"/>
                    <a:pt x="391099" y="0"/>
                  </a:cubicBezTo>
                  <a:lnTo>
                    <a:pt x="397164" y="0"/>
                  </a:lnTo>
                  <a:cubicBezTo>
                    <a:pt x="613162" y="0"/>
                    <a:pt x="788263" y="175101"/>
                    <a:pt x="788263" y="391099"/>
                  </a:cubicBezTo>
                  <a:close/>
                </a:path>
              </a:pathLst>
            </a:custGeom>
            <a:solidFill>
              <a:srgbClr val="99A9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/>
            <p:nvPr/>
          </p:nvSpPr>
          <p:spPr>
            <a:xfrm>
              <a:off x="2672718" y="3920211"/>
              <a:ext cx="547058" cy="54705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76200">
              <a:solidFill>
                <a:srgbClr val="605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9311387" y="5308463"/>
            <a:ext cx="45719" cy="1476000"/>
          </a:xfrm>
          <a:prstGeom prst="rect">
            <a:avLst/>
          </a:prstGeom>
          <a:solidFill>
            <a:srgbClr val="555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 Same Side Corner Rectangle 17"/>
          <p:cNvSpPr/>
          <p:nvPr/>
        </p:nvSpPr>
        <p:spPr>
          <a:xfrm>
            <a:off x="4359246" y="6768998"/>
            <a:ext cx="862527" cy="8768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555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Round Same Side Corner Rectangle 272"/>
          <p:cNvSpPr/>
          <p:nvPr/>
        </p:nvSpPr>
        <p:spPr>
          <a:xfrm>
            <a:off x="8902982" y="6768998"/>
            <a:ext cx="862527" cy="8768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555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3760634" y="5156344"/>
            <a:ext cx="1485090" cy="942148"/>
            <a:chOff x="1931834" y="4315149"/>
            <a:chExt cx="1485090" cy="942148"/>
          </a:xfrm>
        </p:grpSpPr>
        <p:sp>
          <p:nvSpPr>
            <p:cNvPr id="13" name="Trapezoid 12"/>
            <p:cNvSpPr/>
            <p:nvPr/>
          </p:nvSpPr>
          <p:spPr>
            <a:xfrm rot="18539173">
              <a:off x="2272665" y="4229409"/>
              <a:ext cx="139999" cy="821662"/>
            </a:xfrm>
            <a:prstGeom prst="trapezoid">
              <a:avLst/>
            </a:prstGeom>
            <a:solidFill>
              <a:srgbClr val="A09D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530446" y="4777877"/>
              <a:ext cx="252000" cy="252000"/>
            </a:xfrm>
            <a:prstGeom prst="ellipse">
              <a:avLst/>
            </a:prstGeom>
            <a:solidFill>
              <a:srgbClr val="5553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/>
            <p:nvPr/>
          </p:nvSpPr>
          <p:spPr>
            <a:xfrm>
              <a:off x="1958373" y="4315149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/>
            <p:nvPr/>
          </p:nvSpPr>
          <p:spPr>
            <a:xfrm>
              <a:off x="2616425" y="4867877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Trapezoid 274"/>
            <p:cNvSpPr/>
            <p:nvPr/>
          </p:nvSpPr>
          <p:spPr>
            <a:xfrm rot="18539173">
              <a:off x="2936093" y="4776467"/>
              <a:ext cx="139999" cy="821662"/>
            </a:xfrm>
            <a:prstGeom prst="trapezoid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6" name="Freeform 9"/>
          <p:cNvSpPr>
            <a:spLocks noChangeAspect="1" noEditPoints="1"/>
          </p:cNvSpPr>
          <p:nvPr/>
        </p:nvSpPr>
        <p:spPr bwMode="auto">
          <a:xfrm>
            <a:off x="5332105" y="4837679"/>
            <a:ext cx="380377" cy="386415"/>
          </a:xfrm>
          <a:custGeom>
            <a:avLst/>
            <a:gdLst>
              <a:gd name="T0" fmla="*/ 230 w 261"/>
              <a:gd name="T1" fmla="*/ 147 h 267"/>
              <a:gd name="T2" fmla="*/ 231 w 261"/>
              <a:gd name="T3" fmla="*/ 134 h 267"/>
              <a:gd name="T4" fmla="*/ 230 w 261"/>
              <a:gd name="T5" fmla="*/ 121 h 267"/>
              <a:gd name="T6" fmla="*/ 258 w 261"/>
              <a:gd name="T7" fmla="*/ 99 h 267"/>
              <a:gd name="T8" fmla="*/ 259 w 261"/>
              <a:gd name="T9" fmla="*/ 90 h 267"/>
              <a:gd name="T10" fmla="*/ 233 w 261"/>
              <a:gd name="T11" fmla="*/ 44 h 267"/>
              <a:gd name="T12" fmla="*/ 225 w 261"/>
              <a:gd name="T13" fmla="*/ 41 h 267"/>
              <a:gd name="T14" fmla="*/ 191 w 261"/>
              <a:gd name="T15" fmla="*/ 54 h 267"/>
              <a:gd name="T16" fmla="*/ 169 w 261"/>
              <a:gd name="T17" fmla="*/ 41 h 267"/>
              <a:gd name="T18" fmla="*/ 164 w 261"/>
              <a:gd name="T19" fmla="*/ 6 h 267"/>
              <a:gd name="T20" fmla="*/ 157 w 261"/>
              <a:gd name="T21" fmla="*/ 0 h 267"/>
              <a:gd name="T22" fmla="*/ 104 w 261"/>
              <a:gd name="T23" fmla="*/ 0 h 267"/>
              <a:gd name="T24" fmla="*/ 97 w 261"/>
              <a:gd name="T25" fmla="*/ 6 h 267"/>
              <a:gd name="T26" fmla="*/ 92 w 261"/>
              <a:gd name="T27" fmla="*/ 41 h 267"/>
              <a:gd name="T28" fmla="*/ 70 w 261"/>
              <a:gd name="T29" fmla="*/ 54 h 267"/>
              <a:gd name="T30" fmla="*/ 37 w 261"/>
              <a:gd name="T31" fmla="*/ 41 h 267"/>
              <a:gd name="T32" fmla="*/ 29 w 261"/>
              <a:gd name="T33" fmla="*/ 44 h 267"/>
              <a:gd name="T34" fmla="*/ 2 w 261"/>
              <a:gd name="T35" fmla="*/ 90 h 267"/>
              <a:gd name="T36" fmla="*/ 3 w 261"/>
              <a:gd name="T37" fmla="*/ 99 h 267"/>
              <a:gd name="T38" fmla="*/ 32 w 261"/>
              <a:gd name="T39" fmla="*/ 121 h 267"/>
              <a:gd name="T40" fmla="*/ 31 w 261"/>
              <a:gd name="T41" fmla="*/ 134 h 267"/>
              <a:gd name="T42" fmla="*/ 32 w 261"/>
              <a:gd name="T43" fmla="*/ 147 h 267"/>
              <a:gd name="T44" fmla="*/ 3 w 261"/>
              <a:gd name="T45" fmla="*/ 169 h 267"/>
              <a:gd name="T46" fmla="*/ 2 w 261"/>
              <a:gd name="T47" fmla="*/ 177 h 267"/>
              <a:gd name="T48" fmla="*/ 29 w 261"/>
              <a:gd name="T49" fmla="*/ 223 h 267"/>
              <a:gd name="T50" fmla="*/ 37 w 261"/>
              <a:gd name="T51" fmla="*/ 226 h 267"/>
              <a:gd name="T52" fmla="*/ 70 w 261"/>
              <a:gd name="T53" fmla="*/ 213 h 267"/>
              <a:gd name="T54" fmla="*/ 92 w 261"/>
              <a:gd name="T55" fmla="*/ 226 h 267"/>
              <a:gd name="T56" fmla="*/ 97 w 261"/>
              <a:gd name="T57" fmla="*/ 261 h 267"/>
              <a:gd name="T58" fmla="*/ 104 w 261"/>
              <a:gd name="T59" fmla="*/ 267 h 267"/>
              <a:gd name="T60" fmla="*/ 157 w 261"/>
              <a:gd name="T61" fmla="*/ 267 h 267"/>
              <a:gd name="T62" fmla="*/ 164 w 261"/>
              <a:gd name="T63" fmla="*/ 261 h 267"/>
              <a:gd name="T64" fmla="*/ 169 w 261"/>
              <a:gd name="T65" fmla="*/ 226 h 267"/>
              <a:gd name="T66" fmla="*/ 191 w 261"/>
              <a:gd name="T67" fmla="*/ 213 h 267"/>
              <a:gd name="T68" fmla="*/ 225 w 261"/>
              <a:gd name="T69" fmla="*/ 226 h 267"/>
              <a:gd name="T70" fmla="*/ 233 w 261"/>
              <a:gd name="T71" fmla="*/ 223 h 267"/>
              <a:gd name="T72" fmla="*/ 259 w 261"/>
              <a:gd name="T73" fmla="*/ 177 h 267"/>
              <a:gd name="T74" fmla="*/ 258 w 261"/>
              <a:gd name="T75" fmla="*/ 169 h 267"/>
              <a:gd name="T76" fmla="*/ 230 w 261"/>
              <a:gd name="T77" fmla="*/ 147 h 267"/>
              <a:gd name="T78" fmla="*/ 230 w 261"/>
              <a:gd name="T79" fmla="*/ 147 h 267"/>
              <a:gd name="T80" fmla="*/ 131 w 261"/>
              <a:gd name="T81" fmla="*/ 180 h 267"/>
              <a:gd name="T82" fmla="*/ 84 w 261"/>
              <a:gd name="T83" fmla="*/ 134 h 267"/>
              <a:gd name="T84" fmla="*/ 131 w 261"/>
              <a:gd name="T85" fmla="*/ 87 h 267"/>
              <a:gd name="T86" fmla="*/ 177 w 261"/>
              <a:gd name="T87" fmla="*/ 134 h 267"/>
              <a:gd name="T88" fmla="*/ 131 w 261"/>
              <a:gd name="T89" fmla="*/ 180 h 267"/>
              <a:gd name="T90" fmla="*/ 131 w 261"/>
              <a:gd name="T91" fmla="*/ 180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1" h="267">
                <a:moveTo>
                  <a:pt x="230" y="147"/>
                </a:moveTo>
                <a:cubicBezTo>
                  <a:pt x="230" y="142"/>
                  <a:pt x="231" y="138"/>
                  <a:pt x="231" y="134"/>
                </a:cubicBezTo>
                <a:cubicBezTo>
                  <a:pt x="231" y="129"/>
                  <a:pt x="230" y="125"/>
                  <a:pt x="230" y="121"/>
                </a:cubicBezTo>
                <a:lnTo>
                  <a:pt x="258" y="99"/>
                </a:lnTo>
                <a:cubicBezTo>
                  <a:pt x="260" y="97"/>
                  <a:pt x="261" y="93"/>
                  <a:pt x="259" y="90"/>
                </a:cubicBezTo>
                <a:lnTo>
                  <a:pt x="233" y="44"/>
                </a:lnTo>
                <a:cubicBezTo>
                  <a:pt x="231" y="41"/>
                  <a:pt x="228" y="40"/>
                  <a:pt x="225" y="41"/>
                </a:cubicBezTo>
                <a:lnTo>
                  <a:pt x="191" y="54"/>
                </a:lnTo>
                <a:cubicBezTo>
                  <a:pt x="185" y="49"/>
                  <a:pt x="177" y="45"/>
                  <a:pt x="169" y="41"/>
                </a:cubicBezTo>
                <a:lnTo>
                  <a:pt x="164" y="6"/>
                </a:lnTo>
                <a:cubicBezTo>
                  <a:pt x="163" y="3"/>
                  <a:pt x="161" y="0"/>
                  <a:pt x="157" y="0"/>
                </a:cubicBezTo>
                <a:lnTo>
                  <a:pt x="104" y="0"/>
                </a:lnTo>
                <a:cubicBezTo>
                  <a:pt x="101" y="0"/>
                  <a:pt x="98" y="3"/>
                  <a:pt x="97" y="6"/>
                </a:cubicBezTo>
                <a:lnTo>
                  <a:pt x="92" y="41"/>
                </a:lnTo>
                <a:cubicBezTo>
                  <a:pt x="84" y="45"/>
                  <a:pt x="77" y="49"/>
                  <a:pt x="70" y="54"/>
                </a:cubicBezTo>
                <a:lnTo>
                  <a:pt x="37" y="41"/>
                </a:lnTo>
                <a:cubicBezTo>
                  <a:pt x="34" y="40"/>
                  <a:pt x="30" y="41"/>
                  <a:pt x="29" y="44"/>
                </a:cubicBezTo>
                <a:lnTo>
                  <a:pt x="2" y="90"/>
                </a:lnTo>
                <a:cubicBezTo>
                  <a:pt x="0" y="93"/>
                  <a:pt x="1" y="97"/>
                  <a:pt x="3" y="99"/>
                </a:cubicBezTo>
                <a:lnTo>
                  <a:pt x="32" y="121"/>
                </a:lnTo>
                <a:cubicBezTo>
                  <a:pt x="31" y="125"/>
                  <a:pt x="31" y="129"/>
                  <a:pt x="31" y="134"/>
                </a:cubicBezTo>
                <a:cubicBezTo>
                  <a:pt x="31" y="138"/>
                  <a:pt x="31" y="142"/>
                  <a:pt x="32" y="147"/>
                </a:cubicBezTo>
                <a:lnTo>
                  <a:pt x="3" y="169"/>
                </a:lnTo>
                <a:cubicBezTo>
                  <a:pt x="1" y="171"/>
                  <a:pt x="0" y="174"/>
                  <a:pt x="2" y="177"/>
                </a:cubicBezTo>
                <a:lnTo>
                  <a:pt x="29" y="223"/>
                </a:lnTo>
                <a:cubicBezTo>
                  <a:pt x="30" y="226"/>
                  <a:pt x="34" y="227"/>
                  <a:pt x="37" y="226"/>
                </a:cubicBezTo>
                <a:lnTo>
                  <a:pt x="70" y="213"/>
                </a:lnTo>
                <a:cubicBezTo>
                  <a:pt x="77" y="218"/>
                  <a:pt x="84" y="223"/>
                  <a:pt x="92" y="226"/>
                </a:cubicBezTo>
                <a:lnTo>
                  <a:pt x="97" y="261"/>
                </a:lnTo>
                <a:cubicBezTo>
                  <a:pt x="98" y="265"/>
                  <a:pt x="101" y="267"/>
                  <a:pt x="104" y="267"/>
                </a:cubicBezTo>
                <a:lnTo>
                  <a:pt x="157" y="267"/>
                </a:lnTo>
                <a:cubicBezTo>
                  <a:pt x="161" y="267"/>
                  <a:pt x="163" y="265"/>
                  <a:pt x="164" y="261"/>
                </a:cubicBezTo>
                <a:lnTo>
                  <a:pt x="169" y="226"/>
                </a:lnTo>
                <a:cubicBezTo>
                  <a:pt x="177" y="223"/>
                  <a:pt x="185" y="218"/>
                  <a:pt x="191" y="213"/>
                </a:cubicBezTo>
                <a:lnTo>
                  <a:pt x="225" y="226"/>
                </a:lnTo>
                <a:cubicBezTo>
                  <a:pt x="228" y="228"/>
                  <a:pt x="231" y="226"/>
                  <a:pt x="233" y="223"/>
                </a:cubicBezTo>
                <a:lnTo>
                  <a:pt x="259" y="177"/>
                </a:lnTo>
                <a:cubicBezTo>
                  <a:pt x="261" y="174"/>
                  <a:pt x="260" y="171"/>
                  <a:pt x="258" y="169"/>
                </a:cubicBezTo>
                <a:lnTo>
                  <a:pt x="230" y="147"/>
                </a:lnTo>
                <a:lnTo>
                  <a:pt x="230" y="147"/>
                </a:lnTo>
                <a:close/>
                <a:moveTo>
                  <a:pt x="131" y="180"/>
                </a:moveTo>
                <a:cubicBezTo>
                  <a:pt x="105" y="180"/>
                  <a:pt x="84" y="159"/>
                  <a:pt x="84" y="134"/>
                </a:cubicBezTo>
                <a:cubicBezTo>
                  <a:pt x="84" y="108"/>
                  <a:pt x="105" y="87"/>
                  <a:pt x="131" y="87"/>
                </a:cubicBezTo>
                <a:cubicBezTo>
                  <a:pt x="156" y="87"/>
                  <a:pt x="177" y="108"/>
                  <a:pt x="177" y="134"/>
                </a:cubicBezTo>
                <a:cubicBezTo>
                  <a:pt x="177" y="159"/>
                  <a:pt x="156" y="180"/>
                  <a:pt x="131" y="180"/>
                </a:cubicBezTo>
                <a:lnTo>
                  <a:pt x="131" y="180"/>
                </a:lnTo>
                <a:close/>
              </a:path>
            </a:pathLst>
          </a:custGeom>
          <a:solidFill>
            <a:srgbClr val="C9D398"/>
          </a:solidFill>
          <a:ln>
            <a:noFill/>
          </a:ln>
          <a:extLst/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284" name="Freeform 9"/>
          <p:cNvSpPr>
            <a:spLocks noChangeAspect="1" noEditPoints="1"/>
          </p:cNvSpPr>
          <p:nvPr/>
        </p:nvSpPr>
        <p:spPr bwMode="auto">
          <a:xfrm>
            <a:off x="5764857" y="4837679"/>
            <a:ext cx="380377" cy="386415"/>
          </a:xfrm>
          <a:custGeom>
            <a:avLst/>
            <a:gdLst>
              <a:gd name="T0" fmla="*/ 230 w 261"/>
              <a:gd name="T1" fmla="*/ 147 h 267"/>
              <a:gd name="T2" fmla="*/ 231 w 261"/>
              <a:gd name="T3" fmla="*/ 134 h 267"/>
              <a:gd name="T4" fmla="*/ 230 w 261"/>
              <a:gd name="T5" fmla="*/ 121 h 267"/>
              <a:gd name="T6" fmla="*/ 258 w 261"/>
              <a:gd name="T7" fmla="*/ 99 h 267"/>
              <a:gd name="T8" fmla="*/ 259 w 261"/>
              <a:gd name="T9" fmla="*/ 90 h 267"/>
              <a:gd name="T10" fmla="*/ 233 w 261"/>
              <a:gd name="T11" fmla="*/ 44 h 267"/>
              <a:gd name="T12" fmla="*/ 225 w 261"/>
              <a:gd name="T13" fmla="*/ 41 h 267"/>
              <a:gd name="T14" fmla="*/ 191 w 261"/>
              <a:gd name="T15" fmla="*/ 54 h 267"/>
              <a:gd name="T16" fmla="*/ 169 w 261"/>
              <a:gd name="T17" fmla="*/ 41 h 267"/>
              <a:gd name="T18" fmla="*/ 164 w 261"/>
              <a:gd name="T19" fmla="*/ 6 h 267"/>
              <a:gd name="T20" fmla="*/ 157 w 261"/>
              <a:gd name="T21" fmla="*/ 0 h 267"/>
              <a:gd name="T22" fmla="*/ 104 w 261"/>
              <a:gd name="T23" fmla="*/ 0 h 267"/>
              <a:gd name="T24" fmla="*/ 97 w 261"/>
              <a:gd name="T25" fmla="*/ 6 h 267"/>
              <a:gd name="T26" fmla="*/ 92 w 261"/>
              <a:gd name="T27" fmla="*/ 41 h 267"/>
              <a:gd name="T28" fmla="*/ 70 w 261"/>
              <a:gd name="T29" fmla="*/ 54 h 267"/>
              <a:gd name="T30" fmla="*/ 37 w 261"/>
              <a:gd name="T31" fmla="*/ 41 h 267"/>
              <a:gd name="T32" fmla="*/ 29 w 261"/>
              <a:gd name="T33" fmla="*/ 44 h 267"/>
              <a:gd name="T34" fmla="*/ 2 w 261"/>
              <a:gd name="T35" fmla="*/ 90 h 267"/>
              <a:gd name="T36" fmla="*/ 3 w 261"/>
              <a:gd name="T37" fmla="*/ 99 h 267"/>
              <a:gd name="T38" fmla="*/ 32 w 261"/>
              <a:gd name="T39" fmla="*/ 121 h 267"/>
              <a:gd name="T40" fmla="*/ 31 w 261"/>
              <a:gd name="T41" fmla="*/ 134 h 267"/>
              <a:gd name="T42" fmla="*/ 32 w 261"/>
              <a:gd name="T43" fmla="*/ 147 h 267"/>
              <a:gd name="T44" fmla="*/ 3 w 261"/>
              <a:gd name="T45" fmla="*/ 169 h 267"/>
              <a:gd name="T46" fmla="*/ 2 w 261"/>
              <a:gd name="T47" fmla="*/ 177 h 267"/>
              <a:gd name="T48" fmla="*/ 29 w 261"/>
              <a:gd name="T49" fmla="*/ 223 h 267"/>
              <a:gd name="T50" fmla="*/ 37 w 261"/>
              <a:gd name="T51" fmla="*/ 226 h 267"/>
              <a:gd name="T52" fmla="*/ 70 w 261"/>
              <a:gd name="T53" fmla="*/ 213 h 267"/>
              <a:gd name="T54" fmla="*/ 92 w 261"/>
              <a:gd name="T55" fmla="*/ 226 h 267"/>
              <a:gd name="T56" fmla="*/ 97 w 261"/>
              <a:gd name="T57" fmla="*/ 261 h 267"/>
              <a:gd name="T58" fmla="*/ 104 w 261"/>
              <a:gd name="T59" fmla="*/ 267 h 267"/>
              <a:gd name="T60" fmla="*/ 157 w 261"/>
              <a:gd name="T61" fmla="*/ 267 h 267"/>
              <a:gd name="T62" fmla="*/ 164 w 261"/>
              <a:gd name="T63" fmla="*/ 261 h 267"/>
              <a:gd name="T64" fmla="*/ 169 w 261"/>
              <a:gd name="T65" fmla="*/ 226 h 267"/>
              <a:gd name="T66" fmla="*/ 191 w 261"/>
              <a:gd name="T67" fmla="*/ 213 h 267"/>
              <a:gd name="T68" fmla="*/ 225 w 261"/>
              <a:gd name="T69" fmla="*/ 226 h 267"/>
              <a:gd name="T70" fmla="*/ 233 w 261"/>
              <a:gd name="T71" fmla="*/ 223 h 267"/>
              <a:gd name="T72" fmla="*/ 259 w 261"/>
              <a:gd name="T73" fmla="*/ 177 h 267"/>
              <a:gd name="T74" fmla="*/ 258 w 261"/>
              <a:gd name="T75" fmla="*/ 169 h 267"/>
              <a:gd name="T76" fmla="*/ 230 w 261"/>
              <a:gd name="T77" fmla="*/ 147 h 267"/>
              <a:gd name="T78" fmla="*/ 230 w 261"/>
              <a:gd name="T79" fmla="*/ 147 h 267"/>
              <a:gd name="T80" fmla="*/ 131 w 261"/>
              <a:gd name="T81" fmla="*/ 180 h 267"/>
              <a:gd name="T82" fmla="*/ 84 w 261"/>
              <a:gd name="T83" fmla="*/ 134 h 267"/>
              <a:gd name="T84" fmla="*/ 131 w 261"/>
              <a:gd name="T85" fmla="*/ 87 h 267"/>
              <a:gd name="T86" fmla="*/ 177 w 261"/>
              <a:gd name="T87" fmla="*/ 134 h 267"/>
              <a:gd name="T88" fmla="*/ 131 w 261"/>
              <a:gd name="T89" fmla="*/ 180 h 267"/>
              <a:gd name="T90" fmla="*/ 131 w 261"/>
              <a:gd name="T91" fmla="*/ 180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1" h="267">
                <a:moveTo>
                  <a:pt x="230" y="147"/>
                </a:moveTo>
                <a:cubicBezTo>
                  <a:pt x="230" y="142"/>
                  <a:pt x="231" y="138"/>
                  <a:pt x="231" y="134"/>
                </a:cubicBezTo>
                <a:cubicBezTo>
                  <a:pt x="231" y="129"/>
                  <a:pt x="230" y="125"/>
                  <a:pt x="230" y="121"/>
                </a:cubicBezTo>
                <a:lnTo>
                  <a:pt x="258" y="99"/>
                </a:lnTo>
                <a:cubicBezTo>
                  <a:pt x="260" y="97"/>
                  <a:pt x="261" y="93"/>
                  <a:pt x="259" y="90"/>
                </a:cubicBezTo>
                <a:lnTo>
                  <a:pt x="233" y="44"/>
                </a:lnTo>
                <a:cubicBezTo>
                  <a:pt x="231" y="41"/>
                  <a:pt x="228" y="40"/>
                  <a:pt x="225" y="41"/>
                </a:cubicBezTo>
                <a:lnTo>
                  <a:pt x="191" y="54"/>
                </a:lnTo>
                <a:cubicBezTo>
                  <a:pt x="185" y="49"/>
                  <a:pt x="177" y="45"/>
                  <a:pt x="169" y="41"/>
                </a:cubicBezTo>
                <a:lnTo>
                  <a:pt x="164" y="6"/>
                </a:lnTo>
                <a:cubicBezTo>
                  <a:pt x="163" y="3"/>
                  <a:pt x="161" y="0"/>
                  <a:pt x="157" y="0"/>
                </a:cubicBezTo>
                <a:lnTo>
                  <a:pt x="104" y="0"/>
                </a:lnTo>
                <a:cubicBezTo>
                  <a:pt x="101" y="0"/>
                  <a:pt x="98" y="3"/>
                  <a:pt x="97" y="6"/>
                </a:cubicBezTo>
                <a:lnTo>
                  <a:pt x="92" y="41"/>
                </a:lnTo>
                <a:cubicBezTo>
                  <a:pt x="84" y="45"/>
                  <a:pt x="77" y="49"/>
                  <a:pt x="70" y="54"/>
                </a:cubicBezTo>
                <a:lnTo>
                  <a:pt x="37" y="41"/>
                </a:lnTo>
                <a:cubicBezTo>
                  <a:pt x="34" y="40"/>
                  <a:pt x="30" y="41"/>
                  <a:pt x="29" y="44"/>
                </a:cubicBezTo>
                <a:lnTo>
                  <a:pt x="2" y="90"/>
                </a:lnTo>
                <a:cubicBezTo>
                  <a:pt x="0" y="93"/>
                  <a:pt x="1" y="97"/>
                  <a:pt x="3" y="99"/>
                </a:cubicBezTo>
                <a:lnTo>
                  <a:pt x="32" y="121"/>
                </a:lnTo>
                <a:cubicBezTo>
                  <a:pt x="31" y="125"/>
                  <a:pt x="31" y="129"/>
                  <a:pt x="31" y="134"/>
                </a:cubicBezTo>
                <a:cubicBezTo>
                  <a:pt x="31" y="138"/>
                  <a:pt x="31" y="142"/>
                  <a:pt x="32" y="147"/>
                </a:cubicBezTo>
                <a:lnTo>
                  <a:pt x="3" y="169"/>
                </a:lnTo>
                <a:cubicBezTo>
                  <a:pt x="1" y="171"/>
                  <a:pt x="0" y="174"/>
                  <a:pt x="2" y="177"/>
                </a:cubicBezTo>
                <a:lnTo>
                  <a:pt x="29" y="223"/>
                </a:lnTo>
                <a:cubicBezTo>
                  <a:pt x="30" y="226"/>
                  <a:pt x="34" y="227"/>
                  <a:pt x="37" y="226"/>
                </a:cubicBezTo>
                <a:lnTo>
                  <a:pt x="70" y="213"/>
                </a:lnTo>
                <a:cubicBezTo>
                  <a:pt x="77" y="218"/>
                  <a:pt x="84" y="223"/>
                  <a:pt x="92" y="226"/>
                </a:cubicBezTo>
                <a:lnTo>
                  <a:pt x="97" y="261"/>
                </a:lnTo>
                <a:cubicBezTo>
                  <a:pt x="98" y="265"/>
                  <a:pt x="101" y="267"/>
                  <a:pt x="104" y="267"/>
                </a:cubicBezTo>
                <a:lnTo>
                  <a:pt x="157" y="267"/>
                </a:lnTo>
                <a:cubicBezTo>
                  <a:pt x="161" y="267"/>
                  <a:pt x="163" y="265"/>
                  <a:pt x="164" y="261"/>
                </a:cubicBezTo>
                <a:lnTo>
                  <a:pt x="169" y="226"/>
                </a:lnTo>
                <a:cubicBezTo>
                  <a:pt x="177" y="223"/>
                  <a:pt x="185" y="218"/>
                  <a:pt x="191" y="213"/>
                </a:cubicBezTo>
                <a:lnTo>
                  <a:pt x="225" y="226"/>
                </a:lnTo>
                <a:cubicBezTo>
                  <a:pt x="228" y="228"/>
                  <a:pt x="231" y="226"/>
                  <a:pt x="233" y="223"/>
                </a:cubicBezTo>
                <a:lnTo>
                  <a:pt x="259" y="177"/>
                </a:lnTo>
                <a:cubicBezTo>
                  <a:pt x="261" y="174"/>
                  <a:pt x="260" y="171"/>
                  <a:pt x="258" y="169"/>
                </a:cubicBezTo>
                <a:lnTo>
                  <a:pt x="230" y="147"/>
                </a:lnTo>
                <a:lnTo>
                  <a:pt x="230" y="147"/>
                </a:lnTo>
                <a:close/>
                <a:moveTo>
                  <a:pt x="131" y="180"/>
                </a:moveTo>
                <a:cubicBezTo>
                  <a:pt x="105" y="180"/>
                  <a:pt x="84" y="159"/>
                  <a:pt x="84" y="134"/>
                </a:cubicBezTo>
                <a:cubicBezTo>
                  <a:pt x="84" y="108"/>
                  <a:pt x="105" y="87"/>
                  <a:pt x="131" y="87"/>
                </a:cubicBezTo>
                <a:cubicBezTo>
                  <a:pt x="156" y="87"/>
                  <a:pt x="177" y="108"/>
                  <a:pt x="177" y="134"/>
                </a:cubicBezTo>
                <a:cubicBezTo>
                  <a:pt x="177" y="159"/>
                  <a:pt x="156" y="180"/>
                  <a:pt x="131" y="180"/>
                </a:cubicBezTo>
                <a:lnTo>
                  <a:pt x="131" y="180"/>
                </a:lnTo>
                <a:close/>
              </a:path>
            </a:pathLst>
          </a:custGeom>
          <a:solidFill>
            <a:srgbClr val="C9D398"/>
          </a:solidFill>
          <a:ln>
            <a:noFill/>
          </a:ln>
          <a:extLst/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285" name="Freeform 9"/>
          <p:cNvSpPr>
            <a:spLocks noChangeAspect="1" noEditPoints="1"/>
          </p:cNvSpPr>
          <p:nvPr/>
        </p:nvSpPr>
        <p:spPr bwMode="auto">
          <a:xfrm>
            <a:off x="6197609" y="4837679"/>
            <a:ext cx="380377" cy="386415"/>
          </a:xfrm>
          <a:custGeom>
            <a:avLst/>
            <a:gdLst>
              <a:gd name="T0" fmla="*/ 230 w 261"/>
              <a:gd name="T1" fmla="*/ 147 h 267"/>
              <a:gd name="T2" fmla="*/ 231 w 261"/>
              <a:gd name="T3" fmla="*/ 134 h 267"/>
              <a:gd name="T4" fmla="*/ 230 w 261"/>
              <a:gd name="T5" fmla="*/ 121 h 267"/>
              <a:gd name="T6" fmla="*/ 258 w 261"/>
              <a:gd name="T7" fmla="*/ 99 h 267"/>
              <a:gd name="T8" fmla="*/ 259 w 261"/>
              <a:gd name="T9" fmla="*/ 90 h 267"/>
              <a:gd name="T10" fmla="*/ 233 w 261"/>
              <a:gd name="T11" fmla="*/ 44 h 267"/>
              <a:gd name="T12" fmla="*/ 225 w 261"/>
              <a:gd name="T13" fmla="*/ 41 h 267"/>
              <a:gd name="T14" fmla="*/ 191 w 261"/>
              <a:gd name="T15" fmla="*/ 54 h 267"/>
              <a:gd name="T16" fmla="*/ 169 w 261"/>
              <a:gd name="T17" fmla="*/ 41 h 267"/>
              <a:gd name="T18" fmla="*/ 164 w 261"/>
              <a:gd name="T19" fmla="*/ 6 h 267"/>
              <a:gd name="T20" fmla="*/ 157 w 261"/>
              <a:gd name="T21" fmla="*/ 0 h 267"/>
              <a:gd name="T22" fmla="*/ 104 w 261"/>
              <a:gd name="T23" fmla="*/ 0 h 267"/>
              <a:gd name="T24" fmla="*/ 97 w 261"/>
              <a:gd name="T25" fmla="*/ 6 h 267"/>
              <a:gd name="T26" fmla="*/ 92 w 261"/>
              <a:gd name="T27" fmla="*/ 41 h 267"/>
              <a:gd name="T28" fmla="*/ 70 w 261"/>
              <a:gd name="T29" fmla="*/ 54 h 267"/>
              <a:gd name="T30" fmla="*/ 37 w 261"/>
              <a:gd name="T31" fmla="*/ 41 h 267"/>
              <a:gd name="T32" fmla="*/ 29 w 261"/>
              <a:gd name="T33" fmla="*/ 44 h 267"/>
              <a:gd name="T34" fmla="*/ 2 w 261"/>
              <a:gd name="T35" fmla="*/ 90 h 267"/>
              <a:gd name="T36" fmla="*/ 3 w 261"/>
              <a:gd name="T37" fmla="*/ 99 h 267"/>
              <a:gd name="T38" fmla="*/ 32 w 261"/>
              <a:gd name="T39" fmla="*/ 121 h 267"/>
              <a:gd name="T40" fmla="*/ 31 w 261"/>
              <a:gd name="T41" fmla="*/ 134 h 267"/>
              <a:gd name="T42" fmla="*/ 32 w 261"/>
              <a:gd name="T43" fmla="*/ 147 h 267"/>
              <a:gd name="T44" fmla="*/ 3 w 261"/>
              <a:gd name="T45" fmla="*/ 169 h 267"/>
              <a:gd name="T46" fmla="*/ 2 w 261"/>
              <a:gd name="T47" fmla="*/ 177 h 267"/>
              <a:gd name="T48" fmla="*/ 29 w 261"/>
              <a:gd name="T49" fmla="*/ 223 h 267"/>
              <a:gd name="T50" fmla="*/ 37 w 261"/>
              <a:gd name="T51" fmla="*/ 226 h 267"/>
              <a:gd name="T52" fmla="*/ 70 w 261"/>
              <a:gd name="T53" fmla="*/ 213 h 267"/>
              <a:gd name="T54" fmla="*/ 92 w 261"/>
              <a:gd name="T55" fmla="*/ 226 h 267"/>
              <a:gd name="T56" fmla="*/ 97 w 261"/>
              <a:gd name="T57" fmla="*/ 261 h 267"/>
              <a:gd name="T58" fmla="*/ 104 w 261"/>
              <a:gd name="T59" fmla="*/ 267 h 267"/>
              <a:gd name="T60" fmla="*/ 157 w 261"/>
              <a:gd name="T61" fmla="*/ 267 h 267"/>
              <a:gd name="T62" fmla="*/ 164 w 261"/>
              <a:gd name="T63" fmla="*/ 261 h 267"/>
              <a:gd name="T64" fmla="*/ 169 w 261"/>
              <a:gd name="T65" fmla="*/ 226 h 267"/>
              <a:gd name="T66" fmla="*/ 191 w 261"/>
              <a:gd name="T67" fmla="*/ 213 h 267"/>
              <a:gd name="T68" fmla="*/ 225 w 261"/>
              <a:gd name="T69" fmla="*/ 226 h 267"/>
              <a:gd name="T70" fmla="*/ 233 w 261"/>
              <a:gd name="T71" fmla="*/ 223 h 267"/>
              <a:gd name="T72" fmla="*/ 259 w 261"/>
              <a:gd name="T73" fmla="*/ 177 h 267"/>
              <a:gd name="T74" fmla="*/ 258 w 261"/>
              <a:gd name="T75" fmla="*/ 169 h 267"/>
              <a:gd name="T76" fmla="*/ 230 w 261"/>
              <a:gd name="T77" fmla="*/ 147 h 267"/>
              <a:gd name="T78" fmla="*/ 230 w 261"/>
              <a:gd name="T79" fmla="*/ 147 h 267"/>
              <a:gd name="T80" fmla="*/ 131 w 261"/>
              <a:gd name="T81" fmla="*/ 180 h 267"/>
              <a:gd name="T82" fmla="*/ 84 w 261"/>
              <a:gd name="T83" fmla="*/ 134 h 267"/>
              <a:gd name="T84" fmla="*/ 131 w 261"/>
              <a:gd name="T85" fmla="*/ 87 h 267"/>
              <a:gd name="T86" fmla="*/ 177 w 261"/>
              <a:gd name="T87" fmla="*/ 134 h 267"/>
              <a:gd name="T88" fmla="*/ 131 w 261"/>
              <a:gd name="T89" fmla="*/ 180 h 267"/>
              <a:gd name="T90" fmla="*/ 131 w 261"/>
              <a:gd name="T91" fmla="*/ 180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1" h="267">
                <a:moveTo>
                  <a:pt x="230" y="147"/>
                </a:moveTo>
                <a:cubicBezTo>
                  <a:pt x="230" y="142"/>
                  <a:pt x="231" y="138"/>
                  <a:pt x="231" y="134"/>
                </a:cubicBezTo>
                <a:cubicBezTo>
                  <a:pt x="231" y="129"/>
                  <a:pt x="230" y="125"/>
                  <a:pt x="230" y="121"/>
                </a:cubicBezTo>
                <a:lnTo>
                  <a:pt x="258" y="99"/>
                </a:lnTo>
                <a:cubicBezTo>
                  <a:pt x="260" y="97"/>
                  <a:pt x="261" y="93"/>
                  <a:pt x="259" y="90"/>
                </a:cubicBezTo>
                <a:lnTo>
                  <a:pt x="233" y="44"/>
                </a:lnTo>
                <a:cubicBezTo>
                  <a:pt x="231" y="41"/>
                  <a:pt x="228" y="40"/>
                  <a:pt x="225" y="41"/>
                </a:cubicBezTo>
                <a:lnTo>
                  <a:pt x="191" y="54"/>
                </a:lnTo>
                <a:cubicBezTo>
                  <a:pt x="185" y="49"/>
                  <a:pt x="177" y="45"/>
                  <a:pt x="169" y="41"/>
                </a:cubicBezTo>
                <a:lnTo>
                  <a:pt x="164" y="6"/>
                </a:lnTo>
                <a:cubicBezTo>
                  <a:pt x="163" y="3"/>
                  <a:pt x="161" y="0"/>
                  <a:pt x="157" y="0"/>
                </a:cubicBezTo>
                <a:lnTo>
                  <a:pt x="104" y="0"/>
                </a:lnTo>
                <a:cubicBezTo>
                  <a:pt x="101" y="0"/>
                  <a:pt x="98" y="3"/>
                  <a:pt x="97" y="6"/>
                </a:cubicBezTo>
                <a:lnTo>
                  <a:pt x="92" y="41"/>
                </a:lnTo>
                <a:cubicBezTo>
                  <a:pt x="84" y="45"/>
                  <a:pt x="77" y="49"/>
                  <a:pt x="70" y="54"/>
                </a:cubicBezTo>
                <a:lnTo>
                  <a:pt x="37" y="41"/>
                </a:lnTo>
                <a:cubicBezTo>
                  <a:pt x="34" y="40"/>
                  <a:pt x="30" y="41"/>
                  <a:pt x="29" y="44"/>
                </a:cubicBezTo>
                <a:lnTo>
                  <a:pt x="2" y="90"/>
                </a:lnTo>
                <a:cubicBezTo>
                  <a:pt x="0" y="93"/>
                  <a:pt x="1" y="97"/>
                  <a:pt x="3" y="99"/>
                </a:cubicBezTo>
                <a:lnTo>
                  <a:pt x="32" y="121"/>
                </a:lnTo>
                <a:cubicBezTo>
                  <a:pt x="31" y="125"/>
                  <a:pt x="31" y="129"/>
                  <a:pt x="31" y="134"/>
                </a:cubicBezTo>
                <a:cubicBezTo>
                  <a:pt x="31" y="138"/>
                  <a:pt x="31" y="142"/>
                  <a:pt x="32" y="147"/>
                </a:cubicBezTo>
                <a:lnTo>
                  <a:pt x="3" y="169"/>
                </a:lnTo>
                <a:cubicBezTo>
                  <a:pt x="1" y="171"/>
                  <a:pt x="0" y="174"/>
                  <a:pt x="2" y="177"/>
                </a:cubicBezTo>
                <a:lnTo>
                  <a:pt x="29" y="223"/>
                </a:lnTo>
                <a:cubicBezTo>
                  <a:pt x="30" y="226"/>
                  <a:pt x="34" y="227"/>
                  <a:pt x="37" y="226"/>
                </a:cubicBezTo>
                <a:lnTo>
                  <a:pt x="70" y="213"/>
                </a:lnTo>
                <a:cubicBezTo>
                  <a:pt x="77" y="218"/>
                  <a:pt x="84" y="223"/>
                  <a:pt x="92" y="226"/>
                </a:cubicBezTo>
                <a:lnTo>
                  <a:pt x="97" y="261"/>
                </a:lnTo>
                <a:cubicBezTo>
                  <a:pt x="98" y="265"/>
                  <a:pt x="101" y="267"/>
                  <a:pt x="104" y="267"/>
                </a:cubicBezTo>
                <a:lnTo>
                  <a:pt x="157" y="267"/>
                </a:lnTo>
                <a:cubicBezTo>
                  <a:pt x="161" y="267"/>
                  <a:pt x="163" y="265"/>
                  <a:pt x="164" y="261"/>
                </a:cubicBezTo>
                <a:lnTo>
                  <a:pt x="169" y="226"/>
                </a:lnTo>
                <a:cubicBezTo>
                  <a:pt x="177" y="223"/>
                  <a:pt x="185" y="218"/>
                  <a:pt x="191" y="213"/>
                </a:cubicBezTo>
                <a:lnTo>
                  <a:pt x="225" y="226"/>
                </a:lnTo>
                <a:cubicBezTo>
                  <a:pt x="228" y="228"/>
                  <a:pt x="231" y="226"/>
                  <a:pt x="233" y="223"/>
                </a:cubicBezTo>
                <a:lnTo>
                  <a:pt x="259" y="177"/>
                </a:lnTo>
                <a:cubicBezTo>
                  <a:pt x="261" y="174"/>
                  <a:pt x="260" y="171"/>
                  <a:pt x="258" y="169"/>
                </a:cubicBezTo>
                <a:lnTo>
                  <a:pt x="230" y="147"/>
                </a:lnTo>
                <a:lnTo>
                  <a:pt x="230" y="147"/>
                </a:lnTo>
                <a:close/>
                <a:moveTo>
                  <a:pt x="131" y="180"/>
                </a:moveTo>
                <a:cubicBezTo>
                  <a:pt x="105" y="180"/>
                  <a:pt x="84" y="159"/>
                  <a:pt x="84" y="134"/>
                </a:cubicBezTo>
                <a:cubicBezTo>
                  <a:pt x="84" y="108"/>
                  <a:pt x="105" y="87"/>
                  <a:pt x="131" y="87"/>
                </a:cubicBezTo>
                <a:cubicBezTo>
                  <a:pt x="156" y="87"/>
                  <a:pt x="177" y="108"/>
                  <a:pt x="177" y="134"/>
                </a:cubicBezTo>
                <a:cubicBezTo>
                  <a:pt x="177" y="159"/>
                  <a:pt x="156" y="180"/>
                  <a:pt x="131" y="180"/>
                </a:cubicBezTo>
                <a:lnTo>
                  <a:pt x="131" y="180"/>
                </a:lnTo>
                <a:close/>
              </a:path>
            </a:pathLst>
          </a:custGeom>
          <a:solidFill>
            <a:srgbClr val="C9D398"/>
          </a:solidFill>
          <a:ln>
            <a:noFill/>
          </a:ln>
          <a:extLst/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286" name="Freeform 9"/>
          <p:cNvSpPr>
            <a:spLocks noChangeAspect="1" noEditPoints="1"/>
          </p:cNvSpPr>
          <p:nvPr/>
        </p:nvSpPr>
        <p:spPr bwMode="auto">
          <a:xfrm>
            <a:off x="6630361" y="4837679"/>
            <a:ext cx="380377" cy="386415"/>
          </a:xfrm>
          <a:custGeom>
            <a:avLst/>
            <a:gdLst>
              <a:gd name="T0" fmla="*/ 230 w 261"/>
              <a:gd name="T1" fmla="*/ 147 h 267"/>
              <a:gd name="T2" fmla="*/ 231 w 261"/>
              <a:gd name="T3" fmla="*/ 134 h 267"/>
              <a:gd name="T4" fmla="*/ 230 w 261"/>
              <a:gd name="T5" fmla="*/ 121 h 267"/>
              <a:gd name="T6" fmla="*/ 258 w 261"/>
              <a:gd name="T7" fmla="*/ 99 h 267"/>
              <a:gd name="T8" fmla="*/ 259 w 261"/>
              <a:gd name="T9" fmla="*/ 90 h 267"/>
              <a:gd name="T10" fmla="*/ 233 w 261"/>
              <a:gd name="T11" fmla="*/ 44 h 267"/>
              <a:gd name="T12" fmla="*/ 225 w 261"/>
              <a:gd name="T13" fmla="*/ 41 h 267"/>
              <a:gd name="T14" fmla="*/ 191 w 261"/>
              <a:gd name="T15" fmla="*/ 54 h 267"/>
              <a:gd name="T16" fmla="*/ 169 w 261"/>
              <a:gd name="T17" fmla="*/ 41 h 267"/>
              <a:gd name="T18" fmla="*/ 164 w 261"/>
              <a:gd name="T19" fmla="*/ 6 h 267"/>
              <a:gd name="T20" fmla="*/ 157 w 261"/>
              <a:gd name="T21" fmla="*/ 0 h 267"/>
              <a:gd name="T22" fmla="*/ 104 w 261"/>
              <a:gd name="T23" fmla="*/ 0 h 267"/>
              <a:gd name="T24" fmla="*/ 97 w 261"/>
              <a:gd name="T25" fmla="*/ 6 h 267"/>
              <a:gd name="T26" fmla="*/ 92 w 261"/>
              <a:gd name="T27" fmla="*/ 41 h 267"/>
              <a:gd name="T28" fmla="*/ 70 w 261"/>
              <a:gd name="T29" fmla="*/ 54 h 267"/>
              <a:gd name="T30" fmla="*/ 37 w 261"/>
              <a:gd name="T31" fmla="*/ 41 h 267"/>
              <a:gd name="T32" fmla="*/ 29 w 261"/>
              <a:gd name="T33" fmla="*/ 44 h 267"/>
              <a:gd name="T34" fmla="*/ 2 w 261"/>
              <a:gd name="T35" fmla="*/ 90 h 267"/>
              <a:gd name="T36" fmla="*/ 3 w 261"/>
              <a:gd name="T37" fmla="*/ 99 h 267"/>
              <a:gd name="T38" fmla="*/ 32 w 261"/>
              <a:gd name="T39" fmla="*/ 121 h 267"/>
              <a:gd name="T40" fmla="*/ 31 w 261"/>
              <a:gd name="T41" fmla="*/ 134 h 267"/>
              <a:gd name="T42" fmla="*/ 32 w 261"/>
              <a:gd name="T43" fmla="*/ 147 h 267"/>
              <a:gd name="T44" fmla="*/ 3 w 261"/>
              <a:gd name="T45" fmla="*/ 169 h 267"/>
              <a:gd name="T46" fmla="*/ 2 w 261"/>
              <a:gd name="T47" fmla="*/ 177 h 267"/>
              <a:gd name="T48" fmla="*/ 29 w 261"/>
              <a:gd name="T49" fmla="*/ 223 h 267"/>
              <a:gd name="T50" fmla="*/ 37 w 261"/>
              <a:gd name="T51" fmla="*/ 226 h 267"/>
              <a:gd name="T52" fmla="*/ 70 w 261"/>
              <a:gd name="T53" fmla="*/ 213 h 267"/>
              <a:gd name="T54" fmla="*/ 92 w 261"/>
              <a:gd name="T55" fmla="*/ 226 h 267"/>
              <a:gd name="T56" fmla="*/ 97 w 261"/>
              <a:gd name="T57" fmla="*/ 261 h 267"/>
              <a:gd name="T58" fmla="*/ 104 w 261"/>
              <a:gd name="T59" fmla="*/ 267 h 267"/>
              <a:gd name="T60" fmla="*/ 157 w 261"/>
              <a:gd name="T61" fmla="*/ 267 h 267"/>
              <a:gd name="T62" fmla="*/ 164 w 261"/>
              <a:gd name="T63" fmla="*/ 261 h 267"/>
              <a:gd name="T64" fmla="*/ 169 w 261"/>
              <a:gd name="T65" fmla="*/ 226 h 267"/>
              <a:gd name="T66" fmla="*/ 191 w 261"/>
              <a:gd name="T67" fmla="*/ 213 h 267"/>
              <a:gd name="T68" fmla="*/ 225 w 261"/>
              <a:gd name="T69" fmla="*/ 226 h 267"/>
              <a:gd name="T70" fmla="*/ 233 w 261"/>
              <a:gd name="T71" fmla="*/ 223 h 267"/>
              <a:gd name="T72" fmla="*/ 259 w 261"/>
              <a:gd name="T73" fmla="*/ 177 h 267"/>
              <a:gd name="T74" fmla="*/ 258 w 261"/>
              <a:gd name="T75" fmla="*/ 169 h 267"/>
              <a:gd name="T76" fmla="*/ 230 w 261"/>
              <a:gd name="T77" fmla="*/ 147 h 267"/>
              <a:gd name="T78" fmla="*/ 230 w 261"/>
              <a:gd name="T79" fmla="*/ 147 h 267"/>
              <a:gd name="T80" fmla="*/ 131 w 261"/>
              <a:gd name="T81" fmla="*/ 180 h 267"/>
              <a:gd name="T82" fmla="*/ 84 w 261"/>
              <a:gd name="T83" fmla="*/ 134 h 267"/>
              <a:gd name="T84" fmla="*/ 131 w 261"/>
              <a:gd name="T85" fmla="*/ 87 h 267"/>
              <a:gd name="T86" fmla="*/ 177 w 261"/>
              <a:gd name="T87" fmla="*/ 134 h 267"/>
              <a:gd name="T88" fmla="*/ 131 w 261"/>
              <a:gd name="T89" fmla="*/ 180 h 267"/>
              <a:gd name="T90" fmla="*/ 131 w 261"/>
              <a:gd name="T91" fmla="*/ 180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1" h="267">
                <a:moveTo>
                  <a:pt x="230" y="147"/>
                </a:moveTo>
                <a:cubicBezTo>
                  <a:pt x="230" y="142"/>
                  <a:pt x="231" y="138"/>
                  <a:pt x="231" y="134"/>
                </a:cubicBezTo>
                <a:cubicBezTo>
                  <a:pt x="231" y="129"/>
                  <a:pt x="230" y="125"/>
                  <a:pt x="230" y="121"/>
                </a:cubicBezTo>
                <a:lnTo>
                  <a:pt x="258" y="99"/>
                </a:lnTo>
                <a:cubicBezTo>
                  <a:pt x="260" y="97"/>
                  <a:pt x="261" y="93"/>
                  <a:pt x="259" y="90"/>
                </a:cubicBezTo>
                <a:lnTo>
                  <a:pt x="233" y="44"/>
                </a:lnTo>
                <a:cubicBezTo>
                  <a:pt x="231" y="41"/>
                  <a:pt x="228" y="40"/>
                  <a:pt x="225" y="41"/>
                </a:cubicBezTo>
                <a:lnTo>
                  <a:pt x="191" y="54"/>
                </a:lnTo>
                <a:cubicBezTo>
                  <a:pt x="185" y="49"/>
                  <a:pt x="177" y="45"/>
                  <a:pt x="169" y="41"/>
                </a:cubicBezTo>
                <a:lnTo>
                  <a:pt x="164" y="6"/>
                </a:lnTo>
                <a:cubicBezTo>
                  <a:pt x="163" y="3"/>
                  <a:pt x="161" y="0"/>
                  <a:pt x="157" y="0"/>
                </a:cubicBezTo>
                <a:lnTo>
                  <a:pt x="104" y="0"/>
                </a:lnTo>
                <a:cubicBezTo>
                  <a:pt x="101" y="0"/>
                  <a:pt x="98" y="3"/>
                  <a:pt x="97" y="6"/>
                </a:cubicBezTo>
                <a:lnTo>
                  <a:pt x="92" y="41"/>
                </a:lnTo>
                <a:cubicBezTo>
                  <a:pt x="84" y="45"/>
                  <a:pt x="77" y="49"/>
                  <a:pt x="70" y="54"/>
                </a:cubicBezTo>
                <a:lnTo>
                  <a:pt x="37" y="41"/>
                </a:lnTo>
                <a:cubicBezTo>
                  <a:pt x="34" y="40"/>
                  <a:pt x="30" y="41"/>
                  <a:pt x="29" y="44"/>
                </a:cubicBezTo>
                <a:lnTo>
                  <a:pt x="2" y="90"/>
                </a:lnTo>
                <a:cubicBezTo>
                  <a:pt x="0" y="93"/>
                  <a:pt x="1" y="97"/>
                  <a:pt x="3" y="99"/>
                </a:cubicBezTo>
                <a:lnTo>
                  <a:pt x="32" y="121"/>
                </a:lnTo>
                <a:cubicBezTo>
                  <a:pt x="31" y="125"/>
                  <a:pt x="31" y="129"/>
                  <a:pt x="31" y="134"/>
                </a:cubicBezTo>
                <a:cubicBezTo>
                  <a:pt x="31" y="138"/>
                  <a:pt x="31" y="142"/>
                  <a:pt x="32" y="147"/>
                </a:cubicBezTo>
                <a:lnTo>
                  <a:pt x="3" y="169"/>
                </a:lnTo>
                <a:cubicBezTo>
                  <a:pt x="1" y="171"/>
                  <a:pt x="0" y="174"/>
                  <a:pt x="2" y="177"/>
                </a:cubicBezTo>
                <a:lnTo>
                  <a:pt x="29" y="223"/>
                </a:lnTo>
                <a:cubicBezTo>
                  <a:pt x="30" y="226"/>
                  <a:pt x="34" y="227"/>
                  <a:pt x="37" y="226"/>
                </a:cubicBezTo>
                <a:lnTo>
                  <a:pt x="70" y="213"/>
                </a:lnTo>
                <a:cubicBezTo>
                  <a:pt x="77" y="218"/>
                  <a:pt x="84" y="223"/>
                  <a:pt x="92" y="226"/>
                </a:cubicBezTo>
                <a:lnTo>
                  <a:pt x="97" y="261"/>
                </a:lnTo>
                <a:cubicBezTo>
                  <a:pt x="98" y="265"/>
                  <a:pt x="101" y="267"/>
                  <a:pt x="104" y="267"/>
                </a:cubicBezTo>
                <a:lnTo>
                  <a:pt x="157" y="267"/>
                </a:lnTo>
                <a:cubicBezTo>
                  <a:pt x="161" y="267"/>
                  <a:pt x="163" y="265"/>
                  <a:pt x="164" y="261"/>
                </a:cubicBezTo>
                <a:lnTo>
                  <a:pt x="169" y="226"/>
                </a:lnTo>
                <a:cubicBezTo>
                  <a:pt x="177" y="223"/>
                  <a:pt x="185" y="218"/>
                  <a:pt x="191" y="213"/>
                </a:cubicBezTo>
                <a:lnTo>
                  <a:pt x="225" y="226"/>
                </a:lnTo>
                <a:cubicBezTo>
                  <a:pt x="228" y="228"/>
                  <a:pt x="231" y="226"/>
                  <a:pt x="233" y="223"/>
                </a:cubicBezTo>
                <a:lnTo>
                  <a:pt x="259" y="177"/>
                </a:lnTo>
                <a:cubicBezTo>
                  <a:pt x="261" y="174"/>
                  <a:pt x="260" y="171"/>
                  <a:pt x="258" y="169"/>
                </a:cubicBezTo>
                <a:lnTo>
                  <a:pt x="230" y="147"/>
                </a:lnTo>
                <a:lnTo>
                  <a:pt x="230" y="147"/>
                </a:lnTo>
                <a:close/>
                <a:moveTo>
                  <a:pt x="131" y="180"/>
                </a:moveTo>
                <a:cubicBezTo>
                  <a:pt x="105" y="180"/>
                  <a:pt x="84" y="159"/>
                  <a:pt x="84" y="134"/>
                </a:cubicBezTo>
                <a:cubicBezTo>
                  <a:pt x="84" y="108"/>
                  <a:pt x="105" y="87"/>
                  <a:pt x="131" y="87"/>
                </a:cubicBezTo>
                <a:cubicBezTo>
                  <a:pt x="156" y="87"/>
                  <a:pt x="177" y="108"/>
                  <a:pt x="177" y="134"/>
                </a:cubicBezTo>
                <a:cubicBezTo>
                  <a:pt x="177" y="159"/>
                  <a:pt x="156" y="180"/>
                  <a:pt x="131" y="180"/>
                </a:cubicBezTo>
                <a:lnTo>
                  <a:pt x="131" y="180"/>
                </a:lnTo>
                <a:close/>
              </a:path>
            </a:pathLst>
          </a:custGeom>
          <a:solidFill>
            <a:srgbClr val="C9D398"/>
          </a:solidFill>
          <a:ln>
            <a:noFill/>
          </a:ln>
          <a:extLst/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287" name="Freeform 9"/>
          <p:cNvSpPr>
            <a:spLocks noChangeAspect="1" noEditPoints="1"/>
          </p:cNvSpPr>
          <p:nvPr/>
        </p:nvSpPr>
        <p:spPr bwMode="auto">
          <a:xfrm>
            <a:off x="7063113" y="4837679"/>
            <a:ext cx="380377" cy="386415"/>
          </a:xfrm>
          <a:custGeom>
            <a:avLst/>
            <a:gdLst>
              <a:gd name="T0" fmla="*/ 230 w 261"/>
              <a:gd name="T1" fmla="*/ 147 h 267"/>
              <a:gd name="T2" fmla="*/ 231 w 261"/>
              <a:gd name="T3" fmla="*/ 134 h 267"/>
              <a:gd name="T4" fmla="*/ 230 w 261"/>
              <a:gd name="T5" fmla="*/ 121 h 267"/>
              <a:gd name="T6" fmla="*/ 258 w 261"/>
              <a:gd name="T7" fmla="*/ 99 h 267"/>
              <a:gd name="T8" fmla="*/ 259 w 261"/>
              <a:gd name="T9" fmla="*/ 90 h 267"/>
              <a:gd name="T10" fmla="*/ 233 w 261"/>
              <a:gd name="T11" fmla="*/ 44 h 267"/>
              <a:gd name="T12" fmla="*/ 225 w 261"/>
              <a:gd name="T13" fmla="*/ 41 h 267"/>
              <a:gd name="T14" fmla="*/ 191 w 261"/>
              <a:gd name="T15" fmla="*/ 54 h 267"/>
              <a:gd name="T16" fmla="*/ 169 w 261"/>
              <a:gd name="T17" fmla="*/ 41 h 267"/>
              <a:gd name="T18" fmla="*/ 164 w 261"/>
              <a:gd name="T19" fmla="*/ 6 h 267"/>
              <a:gd name="T20" fmla="*/ 157 w 261"/>
              <a:gd name="T21" fmla="*/ 0 h 267"/>
              <a:gd name="T22" fmla="*/ 104 w 261"/>
              <a:gd name="T23" fmla="*/ 0 h 267"/>
              <a:gd name="T24" fmla="*/ 97 w 261"/>
              <a:gd name="T25" fmla="*/ 6 h 267"/>
              <a:gd name="T26" fmla="*/ 92 w 261"/>
              <a:gd name="T27" fmla="*/ 41 h 267"/>
              <a:gd name="T28" fmla="*/ 70 w 261"/>
              <a:gd name="T29" fmla="*/ 54 h 267"/>
              <a:gd name="T30" fmla="*/ 37 w 261"/>
              <a:gd name="T31" fmla="*/ 41 h 267"/>
              <a:gd name="T32" fmla="*/ 29 w 261"/>
              <a:gd name="T33" fmla="*/ 44 h 267"/>
              <a:gd name="T34" fmla="*/ 2 w 261"/>
              <a:gd name="T35" fmla="*/ 90 h 267"/>
              <a:gd name="T36" fmla="*/ 3 w 261"/>
              <a:gd name="T37" fmla="*/ 99 h 267"/>
              <a:gd name="T38" fmla="*/ 32 w 261"/>
              <a:gd name="T39" fmla="*/ 121 h 267"/>
              <a:gd name="T40" fmla="*/ 31 w 261"/>
              <a:gd name="T41" fmla="*/ 134 h 267"/>
              <a:gd name="T42" fmla="*/ 32 w 261"/>
              <a:gd name="T43" fmla="*/ 147 h 267"/>
              <a:gd name="T44" fmla="*/ 3 w 261"/>
              <a:gd name="T45" fmla="*/ 169 h 267"/>
              <a:gd name="T46" fmla="*/ 2 w 261"/>
              <a:gd name="T47" fmla="*/ 177 h 267"/>
              <a:gd name="T48" fmla="*/ 29 w 261"/>
              <a:gd name="T49" fmla="*/ 223 h 267"/>
              <a:gd name="T50" fmla="*/ 37 w 261"/>
              <a:gd name="T51" fmla="*/ 226 h 267"/>
              <a:gd name="T52" fmla="*/ 70 w 261"/>
              <a:gd name="T53" fmla="*/ 213 h 267"/>
              <a:gd name="T54" fmla="*/ 92 w 261"/>
              <a:gd name="T55" fmla="*/ 226 h 267"/>
              <a:gd name="T56" fmla="*/ 97 w 261"/>
              <a:gd name="T57" fmla="*/ 261 h 267"/>
              <a:gd name="T58" fmla="*/ 104 w 261"/>
              <a:gd name="T59" fmla="*/ 267 h 267"/>
              <a:gd name="T60" fmla="*/ 157 w 261"/>
              <a:gd name="T61" fmla="*/ 267 h 267"/>
              <a:gd name="T62" fmla="*/ 164 w 261"/>
              <a:gd name="T63" fmla="*/ 261 h 267"/>
              <a:gd name="T64" fmla="*/ 169 w 261"/>
              <a:gd name="T65" fmla="*/ 226 h 267"/>
              <a:gd name="T66" fmla="*/ 191 w 261"/>
              <a:gd name="T67" fmla="*/ 213 h 267"/>
              <a:gd name="T68" fmla="*/ 225 w 261"/>
              <a:gd name="T69" fmla="*/ 226 h 267"/>
              <a:gd name="T70" fmla="*/ 233 w 261"/>
              <a:gd name="T71" fmla="*/ 223 h 267"/>
              <a:gd name="T72" fmla="*/ 259 w 261"/>
              <a:gd name="T73" fmla="*/ 177 h 267"/>
              <a:gd name="T74" fmla="*/ 258 w 261"/>
              <a:gd name="T75" fmla="*/ 169 h 267"/>
              <a:gd name="T76" fmla="*/ 230 w 261"/>
              <a:gd name="T77" fmla="*/ 147 h 267"/>
              <a:gd name="T78" fmla="*/ 230 w 261"/>
              <a:gd name="T79" fmla="*/ 147 h 267"/>
              <a:gd name="T80" fmla="*/ 131 w 261"/>
              <a:gd name="T81" fmla="*/ 180 h 267"/>
              <a:gd name="T82" fmla="*/ 84 w 261"/>
              <a:gd name="T83" fmla="*/ 134 h 267"/>
              <a:gd name="T84" fmla="*/ 131 w 261"/>
              <a:gd name="T85" fmla="*/ 87 h 267"/>
              <a:gd name="T86" fmla="*/ 177 w 261"/>
              <a:gd name="T87" fmla="*/ 134 h 267"/>
              <a:gd name="T88" fmla="*/ 131 w 261"/>
              <a:gd name="T89" fmla="*/ 180 h 267"/>
              <a:gd name="T90" fmla="*/ 131 w 261"/>
              <a:gd name="T91" fmla="*/ 180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1" h="267">
                <a:moveTo>
                  <a:pt x="230" y="147"/>
                </a:moveTo>
                <a:cubicBezTo>
                  <a:pt x="230" y="142"/>
                  <a:pt x="231" y="138"/>
                  <a:pt x="231" y="134"/>
                </a:cubicBezTo>
                <a:cubicBezTo>
                  <a:pt x="231" y="129"/>
                  <a:pt x="230" y="125"/>
                  <a:pt x="230" y="121"/>
                </a:cubicBezTo>
                <a:lnTo>
                  <a:pt x="258" y="99"/>
                </a:lnTo>
                <a:cubicBezTo>
                  <a:pt x="260" y="97"/>
                  <a:pt x="261" y="93"/>
                  <a:pt x="259" y="90"/>
                </a:cubicBezTo>
                <a:lnTo>
                  <a:pt x="233" y="44"/>
                </a:lnTo>
                <a:cubicBezTo>
                  <a:pt x="231" y="41"/>
                  <a:pt x="228" y="40"/>
                  <a:pt x="225" y="41"/>
                </a:cubicBezTo>
                <a:lnTo>
                  <a:pt x="191" y="54"/>
                </a:lnTo>
                <a:cubicBezTo>
                  <a:pt x="185" y="49"/>
                  <a:pt x="177" y="45"/>
                  <a:pt x="169" y="41"/>
                </a:cubicBezTo>
                <a:lnTo>
                  <a:pt x="164" y="6"/>
                </a:lnTo>
                <a:cubicBezTo>
                  <a:pt x="163" y="3"/>
                  <a:pt x="161" y="0"/>
                  <a:pt x="157" y="0"/>
                </a:cubicBezTo>
                <a:lnTo>
                  <a:pt x="104" y="0"/>
                </a:lnTo>
                <a:cubicBezTo>
                  <a:pt x="101" y="0"/>
                  <a:pt x="98" y="3"/>
                  <a:pt x="97" y="6"/>
                </a:cubicBezTo>
                <a:lnTo>
                  <a:pt x="92" y="41"/>
                </a:lnTo>
                <a:cubicBezTo>
                  <a:pt x="84" y="45"/>
                  <a:pt x="77" y="49"/>
                  <a:pt x="70" y="54"/>
                </a:cubicBezTo>
                <a:lnTo>
                  <a:pt x="37" y="41"/>
                </a:lnTo>
                <a:cubicBezTo>
                  <a:pt x="34" y="40"/>
                  <a:pt x="30" y="41"/>
                  <a:pt x="29" y="44"/>
                </a:cubicBezTo>
                <a:lnTo>
                  <a:pt x="2" y="90"/>
                </a:lnTo>
                <a:cubicBezTo>
                  <a:pt x="0" y="93"/>
                  <a:pt x="1" y="97"/>
                  <a:pt x="3" y="99"/>
                </a:cubicBezTo>
                <a:lnTo>
                  <a:pt x="32" y="121"/>
                </a:lnTo>
                <a:cubicBezTo>
                  <a:pt x="31" y="125"/>
                  <a:pt x="31" y="129"/>
                  <a:pt x="31" y="134"/>
                </a:cubicBezTo>
                <a:cubicBezTo>
                  <a:pt x="31" y="138"/>
                  <a:pt x="31" y="142"/>
                  <a:pt x="32" y="147"/>
                </a:cubicBezTo>
                <a:lnTo>
                  <a:pt x="3" y="169"/>
                </a:lnTo>
                <a:cubicBezTo>
                  <a:pt x="1" y="171"/>
                  <a:pt x="0" y="174"/>
                  <a:pt x="2" y="177"/>
                </a:cubicBezTo>
                <a:lnTo>
                  <a:pt x="29" y="223"/>
                </a:lnTo>
                <a:cubicBezTo>
                  <a:pt x="30" y="226"/>
                  <a:pt x="34" y="227"/>
                  <a:pt x="37" y="226"/>
                </a:cubicBezTo>
                <a:lnTo>
                  <a:pt x="70" y="213"/>
                </a:lnTo>
                <a:cubicBezTo>
                  <a:pt x="77" y="218"/>
                  <a:pt x="84" y="223"/>
                  <a:pt x="92" y="226"/>
                </a:cubicBezTo>
                <a:lnTo>
                  <a:pt x="97" y="261"/>
                </a:lnTo>
                <a:cubicBezTo>
                  <a:pt x="98" y="265"/>
                  <a:pt x="101" y="267"/>
                  <a:pt x="104" y="267"/>
                </a:cubicBezTo>
                <a:lnTo>
                  <a:pt x="157" y="267"/>
                </a:lnTo>
                <a:cubicBezTo>
                  <a:pt x="161" y="267"/>
                  <a:pt x="163" y="265"/>
                  <a:pt x="164" y="261"/>
                </a:cubicBezTo>
                <a:lnTo>
                  <a:pt x="169" y="226"/>
                </a:lnTo>
                <a:cubicBezTo>
                  <a:pt x="177" y="223"/>
                  <a:pt x="185" y="218"/>
                  <a:pt x="191" y="213"/>
                </a:cubicBezTo>
                <a:lnTo>
                  <a:pt x="225" y="226"/>
                </a:lnTo>
                <a:cubicBezTo>
                  <a:pt x="228" y="228"/>
                  <a:pt x="231" y="226"/>
                  <a:pt x="233" y="223"/>
                </a:cubicBezTo>
                <a:lnTo>
                  <a:pt x="259" y="177"/>
                </a:lnTo>
                <a:cubicBezTo>
                  <a:pt x="261" y="174"/>
                  <a:pt x="260" y="171"/>
                  <a:pt x="258" y="169"/>
                </a:cubicBezTo>
                <a:lnTo>
                  <a:pt x="230" y="147"/>
                </a:lnTo>
                <a:lnTo>
                  <a:pt x="230" y="147"/>
                </a:lnTo>
                <a:close/>
                <a:moveTo>
                  <a:pt x="131" y="180"/>
                </a:moveTo>
                <a:cubicBezTo>
                  <a:pt x="105" y="180"/>
                  <a:pt x="84" y="159"/>
                  <a:pt x="84" y="134"/>
                </a:cubicBezTo>
                <a:cubicBezTo>
                  <a:pt x="84" y="108"/>
                  <a:pt x="105" y="87"/>
                  <a:pt x="131" y="87"/>
                </a:cubicBezTo>
                <a:cubicBezTo>
                  <a:pt x="156" y="87"/>
                  <a:pt x="177" y="108"/>
                  <a:pt x="177" y="134"/>
                </a:cubicBezTo>
                <a:cubicBezTo>
                  <a:pt x="177" y="159"/>
                  <a:pt x="156" y="180"/>
                  <a:pt x="131" y="180"/>
                </a:cubicBezTo>
                <a:lnTo>
                  <a:pt x="131" y="180"/>
                </a:lnTo>
                <a:close/>
              </a:path>
            </a:pathLst>
          </a:custGeom>
          <a:solidFill>
            <a:srgbClr val="C9D398"/>
          </a:solidFill>
          <a:ln>
            <a:noFill/>
          </a:ln>
          <a:extLst/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288" name="Freeform 9"/>
          <p:cNvSpPr>
            <a:spLocks noChangeAspect="1" noEditPoints="1"/>
          </p:cNvSpPr>
          <p:nvPr/>
        </p:nvSpPr>
        <p:spPr bwMode="auto">
          <a:xfrm>
            <a:off x="7495865" y="4837679"/>
            <a:ext cx="380377" cy="386415"/>
          </a:xfrm>
          <a:custGeom>
            <a:avLst/>
            <a:gdLst>
              <a:gd name="T0" fmla="*/ 230 w 261"/>
              <a:gd name="T1" fmla="*/ 147 h 267"/>
              <a:gd name="T2" fmla="*/ 231 w 261"/>
              <a:gd name="T3" fmla="*/ 134 h 267"/>
              <a:gd name="T4" fmla="*/ 230 w 261"/>
              <a:gd name="T5" fmla="*/ 121 h 267"/>
              <a:gd name="T6" fmla="*/ 258 w 261"/>
              <a:gd name="T7" fmla="*/ 99 h 267"/>
              <a:gd name="T8" fmla="*/ 259 w 261"/>
              <a:gd name="T9" fmla="*/ 90 h 267"/>
              <a:gd name="T10" fmla="*/ 233 w 261"/>
              <a:gd name="T11" fmla="*/ 44 h 267"/>
              <a:gd name="T12" fmla="*/ 225 w 261"/>
              <a:gd name="T13" fmla="*/ 41 h 267"/>
              <a:gd name="T14" fmla="*/ 191 w 261"/>
              <a:gd name="T15" fmla="*/ 54 h 267"/>
              <a:gd name="T16" fmla="*/ 169 w 261"/>
              <a:gd name="T17" fmla="*/ 41 h 267"/>
              <a:gd name="T18" fmla="*/ 164 w 261"/>
              <a:gd name="T19" fmla="*/ 6 h 267"/>
              <a:gd name="T20" fmla="*/ 157 w 261"/>
              <a:gd name="T21" fmla="*/ 0 h 267"/>
              <a:gd name="T22" fmla="*/ 104 w 261"/>
              <a:gd name="T23" fmla="*/ 0 h 267"/>
              <a:gd name="T24" fmla="*/ 97 w 261"/>
              <a:gd name="T25" fmla="*/ 6 h 267"/>
              <a:gd name="T26" fmla="*/ 92 w 261"/>
              <a:gd name="T27" fmla="*/ 41 h 267"/>
              <a:gd name="T28" fmla="*/ 70 w 261"/>
              <a:gd name="T29" fmla="*/ 54 h 267"/>
              <a:gd name="T30" fmla="*/ 37 w 261"/>
              <a:gd name="T31" fmla="*/ 41 h 267"/>
              <a:gd name="T32" fmla="*/ 29 w 261"/>
              <a:gd name="T33" fmla="*/ 44 h 267"/>
              <a:gd name="T34" fmla="*/ 2 w 261"/>
              <a:gd name="T35" fmla="*/ 90 h 267"/>
              <a:gd name="T36" fmla="*/ 3 w 261"/>
              <a:gd name="T37" fmla="*/ 99 h 267"/>
              <a:gd name="T38" fmla="*/ 32 w 261"/>
              <a:gd name="T39" fmla="*/ 121 h 267"/>
              <a:gd name="T40" fmla="*/ 31 w 261"/>
              <a:gd name="T41" fmla="*/ 134 h 267"/>
              <a:gd name="T42" fmla="*/ 32 w 261"/>
              <a:gd name="T43" fmla="*/ 147 h 267"/>
              <a:gd name="T44" fmla="*/ 3 w 261"/>
              <a:gd name="T45" fmla="*/ 169 h 267"/>
              <a:gd name="T46" fmla="*/ 2 w 261"/>
              <a:gd name="T47" fmla="*/ 177 h 267"/>
              <a:gd name="T48" fmla="*/ 29 w 261"/>
              <a:gd name="T49" fmla="*/ 223 h 267"/>
              <a:gd name="T50" fmla="*/ 37 w 261"/>
              <a:gd name="T51" fmla="*/ 226 h 267"/>
              <a:gd name="T52" fmla="*/ 70 w 261"/>
              <a:gd name="T53" fmla="*/ 213 h 267"/>
              <a:gd name="T54" fmla="*/ 92 w 261"/>
              <a:gd name="T55" fmla="*/ 226 h 267"/>
              <a:gd name="T56" fmla="*/ 97 w 261"/>
              <a:gd name="T57" fmla="*/ 261 h 267"/>
              <a:gd name="T58" fmla="*/ 104 w 261"/>
              <a:gd name="T59" fmla="*/ 267 h 267"/>
              <a:gd name="T60" fmla="*/ 157 w 261"/>
              <a:gd name="T61" fmla="*/ 267 h 267"/>
              <a:gd name="T62" fmla="*/ 164 w 261"/>
              <a:gd name="T63" fmla="*/ 261 h 267"/>
              <a:gd name="T64" fmla="*/ 169 w 261"/>
              <a:gd name="T65" fmla="*/ 226 h 267"/>
              <a:gd name="T66" fmla="*/ 191 w 261"/>
              <a:gd name="T67" fmla="*/ 213 h 267"/>
              <a:gd name="T68" fmla="*/ 225 w 261"/>
              <a:gd name="T69" fmla="*/ 226 h 267"/>
              <a:gd name="T70" fmla="*/ 233 w 261"/>
              <a:gd name="T71" fmla="*/ 223 h 267"/>
              <a:gd name="T72" fmla="*/ 259 w 261"/>
              <a:gd name="T73" fmla="*/ 177 h 267"/>
              <a:gd name="T74" fmla="*/ 258 w 261"/>
              <a:gd name="T75" fmla="*/ 169 h 267"/>
              <a:gd name="T76" fmla="*/ 230 w 261"/>
              <a:gd name="T77" fmla="*/ 147 h 267"/>
              <a:gd name="T78" fmla="*/ 230 w 261"/>
              <a:gd name="T79" fmla="*/ 147 h 267"/>
              <a:gd name="T80" fmla="*/ 131 w 261"/>
              <a:gd name="T81" fmla="*/ 180 h 267"/>
              <a:gd name="T82" fmla="*/ 84 w 261"/>
              <a:gd name="T83" fmla="*/ 134 h 267"/>
              <a:gd name="T84" fmla="*/ 131 w 261"/>
              <a:gd name="T85" fmla="*/ 87 h 267"/>
              <a:gd name="T86" fmla="*/ 177 w 261"/>
              <a:gd name="T87" fmla="*/ 134 h 267"/>
              <a:gd name="T88" fmla="*/ 131 w 261"/>
              <a:gd name="T89" fmla="*/ 180 h 267"/>
              <a:gd name="T90" fmla="*/ 131 w 261"/>
              <a:gd name="T91" fmla="*/ 180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1" h="267">
                <a:moveTo>
                  <a:pt x="230" y="147"/>
                </a:moveTo>
                <a:cubicBezTo>
                  <a:pt x="230" y="142"/>
                  <a:pt x="231" y="138"/>
                  <a:pt x="231" y="134"/>
                </a:cubicBezTo>
                <a:cubicBezTo>
                  <a:pt x="231" y="129"/>
                  <a:pt x="230" y="125"/>
                  <a:pt x="230" y="121"/>
                </a:cubicBezTo>
                <a:lnTo>
                  <a:pt x="258" y="99"/>
                </a:lnTo>
                <a:cubicBezTo>
                  <a:pt x="260" y="97"/>
                  <a:pt x="261" y="93"/>
                  <a:pt x="259" y="90"/>
                </a:cubicBezTo>
                <a:lnTo>
                  <a:pt x="233" y="44"/>
                </a:lnTo>
                <a:cubicBezTo>
                  <a:pt x="231" y="41"/>
                  <a:pt x="228" y="40"/>
                  <a:pt x="225" y="41"/>
                </a:cubicBezTo>
                <a:lnTo>
                  <a:pt x="191" y="54"/>
                </a:lnTo>
                <a:cubicBezTo>
                  <a:pt x="185" y="49"/>
                  <a:pt x="177" y="45"/>
                  <a:pt x="169" y="41"/>
                </a:cubicBezTo>
                <a:lnTo>
                  <a:pt x="164" y="6"/>
                </a:lnTo>
                <a:cubicBezTo>
                  <a:pt x="163" y="3"/>
                  <a:pt x="161" y="0"/>
                  <a:pt x="157" y="0"/>
                </a:cubicBezTo>
                <a:lnTo>
                  <a:pt x="104" y="0"/>
                </a:lnTo>
                <a:cubicBezTo>
                  <a:pt x="101" y="0"/>
                  <a:pt x="98" y="3"/>
                  <a:pt x="97" y="6"/>
                </a:cubicBezTo>
                <a:lnTo>
                  <a:pt x="92" y="41"/>
                </a:lnTo>
                <a:cubicBezTo>
                  <a:pt x="84" y="45"/>
                  <a:pt x="77" y="49"/>
                  <a:pt x="70" y="54"/>
                </a:cubicBezTo>
                <a:lnTo>
                  <a:pt x="37" y="41"/>
                </a:lnTo>
                <a:cubicBezTo>
                  <a:pt x="34" y="40"/>
                  <a:pt x="30" y="41"/>
                  <a:pt x="29" y="44"/>
                </a:cubicBezTo>
                <a:lnTo>
                  <a:pt x="2" y="90"/>
                </a:lnTo>
                <a:cubicBezTo>
                  <a:pt x="0" y="93"/>
                  <a:pt x="1" y="97"/>
                  <a:pt x="3" y="99"/>
                </a:cubicBezTo>
                <a:lnTo>
                  <a:pt x="32" y="121"/>
                </a:lnTo>
                <a:cubicBezTo>
                  <a:pt x="31" y="125"/>
                  <a:pt x="31" y="129"/>
                  <a:pt x="31" y="134"/>
                </a:cubicBezTo>
                <a:cubicBezTo>
                  <a:pt x="31" y="138"/>
                  <a:pt x="31" y="142"/>
                  <a:pt x="32" y="147"/>
                </a:cubicBezTo>
                <a:lnTo>
                  <a:pt x="3" y="169"/>
                </a:lnTo>
                <a:cubicBezTo>
                  <a:pt x="1" y="171"/>
                  <a:pt x="0" y="174"/>
                  <a:pt x="2" y="177"/>
                </a:cubicBezTo>
                <a:lnTo>
                  <a:pt x="29" y="223"/>
                </a:lnTo>
                <a:cubicBezTo>
                  <a:pt x="30" y="226"/>
                  <a:pt x="34" y="227"/>
                  <a:pt x="37" y="226"/>
                </a:cubicBezTo>
                <a:lnTo>
                  <a:pt x="70" y="213"/>
                </a:lnTo>
                <a:cubicBezTo>
                  <a:pt x="77" y="218"/>
                  <a:pt x="84" y="223"/>
                  <a:pt x="92" y="226"/>
                </a:cubicBezTo>
                <a:lnTo>
                  <a:pt x="97" y="261"/>
                </a:lnTo>
                <a:cubicBezTo>
                  <a:pt x="98" y="265"/>
                  <a:pt x="101" y="267"/>
                  <a:pt x="104" y="267"/>
                </a:cubicBezTo>
                <a:lnTo>
                  <a:pt x="157" y="267"/>
                </a:lnTo>
                <a:cubicBezTo>
                  <a:pt x="161" y="267"/>
                  <a:pt x="163" y="265"/>
                  <a:pt x="164" y="261"/>
                </a:cubicBezTo>
                <a:lnTo>
                  <a:pt x="169" y="226"/>
                </a:lnTo>
                <a:cubicBezTo>
                  <a:pt x="177" y="223"/>
                  <a:pt x="185" y="218"/>
                  <a:pt x="191" y="213"/>
                </a:cubicBezTo>
                <a:lnTo>
                  <a:pt x="225" y="226"/>
                </a:lnTo>
                <a:cubicBezTo>
                  <a:pt x="228" y="228"/>
                  <a:pt x="231" y="226"/>
                  <a:pt x="233" y="223"/>
                </a:cubicBezTo>
                <a:lnTo>
                  <a:pt x="259" y="177"/>
                </a:lnTo>
                <a:cubicBezTo>
                  <a:pt x="261" y="174"/>
                  <a:pt x="260" y="171"/>
                  <a:pt x="258" y="169"/>
                </a:cubicBezTo>
                <a:lnTo>
                  <a:pt x="230" y="147"/>
                </a:lnTo>
                <a:lnTo>
                  <a:pt x="230" y="147"/>
                </a:lnTo>
                <a:close/>
                <a:moveTo>
                  <a:pt x="131" y="180"/>
                </a:moveTo>
                <a:cubicBezTo>
                  <a:pt x="105" y="180"/>
                  <a:pt x="84" y="159"/>
                  <a:pt x="84" y="134"/>
                </a:cubicBezTo>
                <a:cubicBezTo>
                  <a:pt x="84" y="108"/>
                  <a:pt x="105" y="87"/>
                  <a:pt x="131" y="87"/>
                </a:cubicBezTo>
                <a:cubicBezTo>
                  <a:pt x="156" y="87"/>
                  <a:pt x="177" y="108"/>
                  <a:pt x="177" y="134"/>
                </a:cubicBezTo>
                <a:cubicBezTo>
                  <a:pt x="177" y="159"/>
                  <a:pt x="156" y="180"/>
                  <a:pt x="131" y="180"/>
                </a:cubicBezTo>
                <a:lnTo>
                  <a:pt x="131" y="180"/>
                </a:lnTo>
                <a:close/>
              </a:path>
            </a:pathLst>
          </a:custGeom>
          <a:solidFill>
            <a:srgbClr val="C9D398"/>
          </a:solidFill>
          <a:ln>
            <a:noFill/>
          </a:ln>
          <a:extLst/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289" name="Freeform 9"/>
          <p:cNvSpPr>
            <a:spLocks noChangeAspect="1" noEditPoints="1"/>
          </p:cNvSpPr>
          <p:nvPr/>
        </p:nvSpPr>
        <p:spPr bwMode="auto">
          <a:xfrm>
            <a:off x="7928617" y="4837679"/>
            <a:ext cx="380377" cy="386415"/>
          </a:xfrm>
          <a:custGeom>
            <a:avLst/>
            <a:gdLst>
              <a:gd name="T0" fmla="*/ 230 w 261"/>
              <a:gd name="T1" fmla="*/ 147 h 267"/>
              <a:gd name="T2" fmla="*/ 231 w 261"/>
              <a:gd name="T3" fmla="*/ 134 h 267"/>
              <a:gd name="T4" fmla="*/ 230 w 261"/>
              <a:gd name="T5" fmla="*/ 121 h 267"/>
              <a:gd name="T6" fmla="*/ 258 w 261"/>
              <a:gd name="T7" fmla="*/ 99 h 267"/>
              <a:gd name="T8" fmla="*/ 259 w 261"/>
              <a:gd name="T9" fmla="*/ 90 h 267"/>
              <a:gd name="T10" fmla="*/ 233 w 261"/>
              <a:gd name="T11" fmla="*/ 44 h 267"/>
              <a:gd name="T12" fmla="*/ 225 w 261"/>
              <a:gd name="T13" fmla="*/ 41 h 267"/>
              <a:gd name="T14" fmla="*/ 191 w 261"/>
              <a:gd name="T15" fmla="*/ 54 h 267"/>
              <a:gd name="T16" fmla="*/ 169 w 261"/>
              <a:gd name="T17" fmla="*/ 41 h 267"/>
              <a:gd name="T18" fmla="*/ 164 w 261"/>
              <a:gd name="T19" fmla="*/ 6 h 267"/>
              <a:gd name="T20" fmla="*/ 157 w 261"/>
              <a:gd name="T21" fmla="*/ 0 h 267"/>
              <a:gd name="T22" fmla="*/ 104 w 261"/>
              <a:gd name="T23" fmla="*/ 0 h 267"/>
              <a:gd name="T24" fmla="*/ 97 w 261"/>
              <a:gd name="T25" fmla="*/ 6 h 267"/>
              <a:gd name="T26" fmla="*/ 92 w 261"/>
              <a:gd name="T27" fmla="*/ 41 h 267"/>
              <a:gd name="T28" fmla="*/ 70 w 261"/>
              <a:gd name="T29" fmla="*/ 54 h 267"/>
              <a:gd name="T30" fmla="*/ 37 w 261"/>
              <a:gd name="T31" fmla="*/ 41 h 267"/>
              <a:gd name="T32" fmla="*/ 29 w 261"/>
              <a:gd name="T33" fmla="*/ 44 h 267"/>
              <a:gd name="T34" fmla="*/ 2 w 261"/>
              <a:gd name="T35" fmla="*/ 90 h 267"/>
              <a:gd name="T36" fmla="*/ 3 w 261"/>
              <a:gd name="T37" fmla="*/ 99 h 267"/>
              <a:gd name="T38" fmla="*/ 32 w 261"/>
              <a:gd name="T39" fmla="*/ 121 h 267"/>
              <a:gd name="T40" fmla="*/ 31 w 261"/>
              <a:gd name="T41" fmla="*/ 134 h 267"/>
              <a:gd name="T42" fmla="*/ 32 w 261"/>
              <a:gd name="T43" fmla="*/ 147 h 267"/>
              <a:gd name="T44" fmla="*/ 3 w 261"/>
              <a:gd name="T45" fmla="*/ 169 h 267"/>
              <a:gd name="T46" fmla="*/ 2 w 261"/>
              <a:gd name="T47" fmla="*/ 177 h 267"/>
              <a:gd name="T48" fmla="*/ 29 w 261"/>
              <a:gd name="T49" fmla="*/ 223 h 267"/>
              <a:gd name="T50" fmla="*/ 37 w 261"/>
              <a:gd name="T51" fmla="*/ 226 h 267"/>
              <a:gd name="T52" fmla="*/ 70 w 261"/>
              <a:gd name="T53" fmla="*/ 213 h 267"/>
              <a:gd name="T54" fmla="*/ 92 w 261"/>
              <a:gd name="T55" fmla="*/ 226 h 267"/>
              <a:gd name="T56" fmla="*/ 97 w 261"/>
              <a:gd name="T57" fmla="*/ 261 h 267"/>
              <a:gd name="T58" fmla="*/ 104 w 261"/>
              <a:gd name="T59" fmla="*/ 267 h 267"/>
              <a:gd name="T60" fmla="*/ 157 w 261"/>
              <a:gd name="T61" fmla="*/ 267 h 267"/>
              <a:gd name="T62" fmla="*/ 164 w 261"/>
              <a:gd name="T63" fmla="*/ 261 h 267"/>
              <a:gd name="T64" fmla="*/ 169 w 261"/>
              <a:gd name="T65" fmla="*/ 226 h 267"/>
              <a:gd name="T66" fmla="*/ 191 w 261"/>
              <a:gd name="T67" fmla="*/ 213 h 267"/>
              <a:gd name="T68" fmla="*/ 225 w 261"/>
              <a:gd name="T69" fmla="*/ 226 h 267"/>
              <a:gd name="T70" fmla="*/ 233 w 261"/>
              <a:gd name="T71" fmla="*/ 223 h 267"/>
              <a:gd name="T72" fmla="*/ 259 w 261"/>
              <a:gd name="T73" fmla="*/ 177 h 267"/>
              <a:gd name="T74" fmla="*/ 258 w 261"/>
              <a:gd name="T75" fmla="*/ 169 h 267"/>
              <a:gd name="T76" fmla="*/ 230 w 261"/>
              <a:gd name="T77" fmla="*/ 147 h 267"/>
              <a:gd name="T78" fmla="*/ 230 w 261"/>
              <a:gd name="T79" fmla="*/ 147 h 267"/>
              <a:gd name="T80" fmla="*/ 131 w 261"/>
              <a:gd name="T81" fmla="*/ 180 h 267"/>
              <a:gd name="T82" fmla="*/ 84 w 261"/>
              <a:gd name="T83" fmla="*/ 134 h 267"/>
              <a:gd name="T84" fmla="*/ 131 w 261"/>
              <a:gd name="T85" fmla="*/ 87 h 267"/>
              <a:gd name="T86" fmla="*/ 177 w 261"/>
              <a:gd name="T87" fmla="*/ 134 h 267"/>
              <a:gd name="T88" fmla="*/ 131 w 261"/>
              <a:gd name="T89" fmla="*/ 180 h 267"/>
              <a:gd name="T90" fmla="*/ 131 w 261"/>
              <a:gd name="T91" fmla="*/ 180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1" h="267">
                <a:moveTo>
                  <a:pt x="230" y="147"/>
                </a:moveTo>
                <a:cubicBezTo>
                  <a:pt x="230" y="142"/>
                  <a:pt x="231" y="138"/>
                  <a:pt x="231" y="134"/>
                </a:cubicBezTo>
                <a:cubicBezTo>
                  <a:pt x="231" y="129"/>
                  <a:pt x="230" y="125"/>
                  <a:pt x="230" y="121"/>
                </a:cubicBezTo>
                <a:lnTo>
                  <a:pt x="258" y="99"/>
                </a:lnTo>
                <a:cubicBezTo>
                  <a:pt x="260" y="97"/>
                  <a:pt x="261" y="93"/>
                  <a:pt x="259" y="90"/>
                </a:cubicBezTo>
                <a:lnTo>
                  <a:pt x="233" y="44"/>
                </a:lnTo>
                <a:cubicBezTo>
                  <a:pt x="231" y="41"/>
                  <a:pt x="228" y="40"/>
                  <a:pt x="225" y="41"/>
                </a:cubicBezTo>
                <a:lnTo>
                  <a:pt x="191" y="54"/>
                </a:lnTo>
                <a:cubicBezTo>
                  <a:pt x="185" y="49"/>
                  <a:pt x="177" y="45"/>
                  <a:pt x="169" y="41"/>
                </a:cubicBezTo>
                <a:lnTo>
                  <a:pt x="164" y="6"/>
                </a:lnTo>
                <a:cubicBezTo>
                  <a:pt x="163" y="3"/>
                  <a:pt x="161" y="0"/>
                  <a:pt x="157" y="0"/>
                </a:cubicBezTo>
                <a:lnTo>
                  <a:pt x="104" y="0"/>
                </a:lnTo>
                <a:cubicBezTo>
                  <a:pt x="101" y="0"/>
                  <a:pt x="98" y="3"/>
                  <a:pt x="97" y="6"/>
                </a:cubicBezTo>
                <a:lnTo>
                  <a:pt x="92" y="41"/>
                </a:lnTo>
                <a:cubicBezTo>
                  <a:pt x="84" y="45"/>
                  <a:pt x="77" y="49"/>
                  <a:pt x="70" y="54"/>
                </a:cubicBezTo>
                <a:lnTo>
                  <a:pt x="37" y="41"/>
                </a:lnTo>
                <a:cubicBezTo>
                  <a:pt x="34" y="40"/>
                  <a:pt x="30" y="41"/>
                  <a:pt x="29" y="44"/>
                </a:cubicBezTo>
                <a:lnTo>
                  <a:pt x="2" y="90"/>
                </a:lnTo>
                <a:cubicBezTo>
                  <a:pt x="0" y="93"/>
                  <a:pt x="1" y="97"/>
                  <a:pt x="3" y="99"/>
                </a:cubicBezTo>
                <a:lnTo>
                  <a:pt x="32" y="121"/>
                </a:lnTo>
                <a:cubicBezTo>
                  <a:pt x="31" y="125"/>
                  <a:pt x="31" y="129"/>
                  <a:pt x="31" y="134"/>
                </a:cubicBezTo>
                <a:cubicBezTo>
                  <a:pt x="31" y="138"/>
                  <a:pt x="31" y="142"/>
                  <a:pt x="32" y="147"/>
                </a:cubicBezTo>
                <a:lnTo>
                  <a:pt x="3" y="169"/>
                </a:lnTo>
                <a:cubicBezTo>
                  <a:pt x="1" y="171"/>
                  <a:pt x="0" y="174"/>
                  <a:pt x="2" y="177"/>
                </a:cubicBezTo>
                <a:lnTo>
                  <a:pt x="29" y="223"/>
                </a:lnTo>
                <a:cubicBezTo>
                  <a:pt x="30" y="226"/>
                  <a:pt x="34" y="227"/>
                  <a:pt x="37" y="226"/>
                </a:cubicBezTo>
                <a:lnTo>
                  <a:pt x="70" y="213"/>
                </a:lnTo>
                <a:cubicBezTo>
                  <a:pt x="77" y="218"/>
                  <a:pt x="84" y="223"/>
                  <a:pt x="92" y="226"/>
                </a:cubicBezTo>
                <a:lnTo>
                  <a:pt x="97" y="261"/>
                </a:lnTo>
                <a:cubicBezTo>
                  <a:pt x="98" y="265"/>
                  <a:pt x="101" y="267"/>
                  <a:pt x="104" y="267"/>
                </a:cubicBezTo>
                <a:lnTo>
                  <a:pt x="157" y="267"/>
                </a:lnTo>
                <a:cubicBezTo>
                  <a:pt x="161" y="267"/>
                  <a:pt x="163" y="265"/>
                  <a:pt x="164" y="261"/>
                </a:cubicBezTo>
                <a:lnTo>
                  <a:pt x="169" y="226"/>
                </a:lnTo>
                <a:cubicBezTo>
                  <a:pt x="177" y="223"/>
                  <a:pt x="185" y="218"/>
                  <a:pt x="191" y="213"/>
                </a:cubicBezTo>
                <a:lnTo>
                  <a:pt x="225" y="226"/>
                </a:lnTo>
                <a:cubicBezTo>
                  <a:pt x="228" y="228"/>
                  <a:pt x="231" y="226"/>
                  <a:pt x="233" y="223"/>
                </a:cubicBezTo>
                <a:lnTo>
                  <a:pt x="259" y="177"/>
                </a:lnTo>
                <a:cubicBezTo>
                  <a:pt x="261" y="174"/>
                  <a:pt x="260" y="171"/>
                  <a:pt x="258" y="169"/>
                </a:cubicBezTo>
                <a:lnTo>
                  <a:pt x="230" y="147"/>
                </a:lnTo>
                <a:lnTo>
                  <a:pt x="230" y="147"/>
                </a:lnTo>
                <a:close/>
                <a:moveTo>
                  <a:pt x="131" y="180"/>
                </a:moveTo>
                <a:cubicBezTo>
                  <a:pt x="105" y="180"/>
                  <a:pt x="84" y="159"/>
                  <a:pt x="84" y="134"/>
                </a:cubicBezTo>
                <a:cubicBezTo>
                  <a:pt x="84" y="108"/>
                  <a:pt x="105" y="87"/>
                  <a:pt x="131" y="87"/>
                </a:cubicBezTo>
                <a:cubicBezTo>
                  <a:pt x="156" y="87"/>
                  <a:pt x="177" y="108"/>
                  <a:pt x="177" y="134"/>
                </a:cubicBezTo>
                <a:cubicBezTo>
                  <a:pt x="177" y="159"/>
                  <a:pt x="156" y="180"/>
                  <a:pt x="131" y="180"/>
                </a:cubicBezTo>
                <a:lnTo>
                  <a:pt x="131" y="180"/>
                </a:lnTo>
                <a:close/>
              </a:path>
            </a:pathLst>
          </a:custGeom>
          <a:solidFill>
            <a:srgbClr val="C9D398"/>
          </a:solidFill>
          <a:ln>
            <a:noFill/>
          </a:ln>
          <a:extLst/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290" name="Freeform 9"/>
          <p:cNvSpPr>
            <a:spLocks noChangeAspect="1" noEditPoints="1"/>
          </p:cNvSpPr>
          <p:nvPr/>
        </p:nvSpPr>
        <p:spPr bwMode="auto">
          <a:xfrm>
            <a:off x="8361369" y="4837679"/>
            <a:ext cx="380377" cy="386415"/>
          </a:xfrm>
          <a:custGeom>
            <a:avLst/>
            <a:gdLst>
              <a:gd name="T0" fmla="*/ 230 w 261"/>
              <a:gd name="T1" fmla="*/ 147 h 267"/>
              <a:gd name="T2" fmla="*/ 231 w 261"/>
              <a:gd name="T3" fmla="*/ 134 h 267"/>
              <a:gd name="T4" fmla="*/ 230 w 261"/>
              <a:gd name="T5" fmla="*/ 121 h 267"/>
              <a:gd name="T6" fmla="*/ 258 w 261"/>
              <a:gd name="T7" fmla="*/ 99 h 267"/>
              <a:gd name="T8" fmla="*/ 259 w 261"/>
              <a:gd name="T9" fmla="*/ 90 h 267"/>
              <a:gd name="T10" fmla="*/ 233 w 261"/>
              <a:gd name="T11" fmla="*/ 44 h 267"/>
              <a:gd name="T12" fmla="*/ 225 w 261"/>
              <a:gd name="T13" fmla="*/ 41 h 267"/>
              <a:gd name="T14" fmla="*/ 191 w 261"/>
              <a:gd name="T15" fmla="*/ 54 h 267"/>
              <a:gd name="T16" fmla="*/ 169 w 261"/>
              <a:gd name="T17" fmla="*/ 41 h 267"/>
              <a:gd name="T18" fmla="*/ 164 w 261"/>
              <a:gd name="T19" fmla="*/ 6 h 267"/>
              <a:gd name="T20" fmla="*/ 157 w 261"/>
              <a:gd name="T21" fmla="*/ 0 h 267"/>
              <a:gd name="T22" fmla="*/ 104 w 261"/>
              <a:gd name="T23" fmla="*/ 0 h 267"/>
              <a:gd name="T24" fmla="*/ 97 w 261"/>
              <a:gd name="T25" fmla="*/ 6 h 267"/>
              <a:gd name="T26" fmla="*/ 92 w 261"/>
              <a:gd name="T27" fmla="*/ 41 h 267"/>
              <a:gd name="T28" fmla="*/ 70 w 261"/>
              <a:gd name="T29" fmla="*/ 54 h 267"/>
              <a:gd name="T30" fmla="*/ 37 w 261"/>
              <a:gd name="T31" fmla="*/ 41 h 267"/>
              <a:gd name="T32" fmla="*/ 29 w 261"/>
              <a:gd name="T33" fmla="*/ 44 h 267"/>
              <a:gd name="T34" fmla="*/ 2 w 261"/>
              <a:gd name="T35" fmla="*/ 90 h 267"/>
              <a:gd name="T36" fmla="*/ 3 w 261"/>
              <a:gd name="T37" fmla="*/ 99 h 267"/>
              <a:gd name="T38" fmla="*/ 32 w 261"/>
              <a:gd name="T39" fmla="*/ 121 h 267"/>
              <a:gd name="T40" fmla="*/ 31 w 261"/>
              <a:gd name="T41" fmla="*/ 134 h 267"/>
              <a:gd name="T42" fmla="*/ 32 w 261"/>
              <a:gd name="T43" fmla="*/ 147 h 267"/>
              <a:gd name="T44" fmla="*/ 3 w 261"/>
              <a:gd name="T45" fmla="*/ 169 h 267"/>
              <a:gd name="T46" fmla="*/ 2 w 261"/>
              <a:gd name="T47" fmla="*/ 177 h 267"/>
              <a:gd name="T48" fmla="*/ 29 w 261"/>
              <a:gd name="T49" fmla="*/ 223 h 267"/>
              <a:gd name="T50" fmla="*/ 37 w 261"/>
              <a:gd name="T51" fmla="*/ 226 h 267"/>
              <a:gd name="T52" fmla="*/ 70 w 261"/>
              <a:gd name="T53" fmla="*/ 213 h 267"/>
              <a:gd name="T54" fmla="*/ 92 w 261"/>
              <a:gd name="T55" fmla="*/ 226 h 267"/>
              <a:gd name="T56" fmla="*/ 97 w 261"/>
              <a:gd name="T57" fmla="*/ 261 h 267"/>
              <a:gd name="T58" fmla="*/ 104 w 261"/>
              <a:gd name="T59" fmla="*/ 267 h 267"/>
              <a:gd name="T60" fmla="*/ 157 w 261"/>
              <a:gd name="T61" fmla="*/ 267 h 267"/>
              <a:gd name="T62" fmla="*/ 164 w 261"/>
              <a:gd name="T63" fmla="*/ 261 h 267"/>
              <a:gd name="T64" fmla="*/ 169 w 261"/>
              <a:gd name="T65" fmla="*/ 226 h 267"/>
              <a:gd name="T66" fmla="*/ 191 w 261"/>
              <a:gd name="T67" fmla="*/ 213 h 267"/>
              <a:gd name="T68" fmla="*/ 225 w 261"/>
              <a:gd name="T69" fmla="*/ 226 h 267"/>
              <a:gd name="T70" fmla="*/ 233 w 261"/>
              <a:gd name="T71" fmla="*/ 223 h 267"/>
              <a:gd name="T72" fmla="*/ 259 w 261"/>
              <a:gd name="T73" fmla="*/ 177 h 267"/>
              <a:gd name="T74" fmla="*/ 258 w 261"/>
              <a:gd name="T75" fmla="*/ 169 h 267"/>
              <a:gd name="T76" fmla="*/ 230 w 261"/>
              <a:gd name="T77" fmla="*/ 147 h 267"/>
              <a:gd name="T78" fmla="*/ 230 w 261"/>
              <a:gd name="T79" fmla="*/ 147 h 267"/>
              <a:gd name="T80" fmla="*/ 131 w 261"/>
              <a:gd name="T81" fmla="*/ 180 h 267"/>
              <a:gd name="T82" fmla="*/ 84 w 261"/>
              <a:gd name="T83" fmla="*/ 134 h 267"/>
              <a:gd name="T84" fmla="*/ 131 w 261"/>
              <a:gd name="T85" fmla="*/ 87 h 267"/>
              <a:gd name="T86" fmla="*/ 177 w 261"/>
              <a:gd name="T87" fmla="*/ 134 h 267"/>
              <a:gd name="T88" fmla="*/ 131 w 261"/>
              <a:gd name="T89" fmla="*/ 180 h 267"/>
              <a:gd name="T90" fmla="*/ 131 w 261"/>
              <a:gd name="T91" fmla="*/ 180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1" h="267">
                <a:moveTo>
                  <a:pt x="230" y="147"/>
                </a:moveTo>
                <a:cubicBezTo>
                  <a:pt x="230" y="142"/>
                  <a:pt x="231" y="138"/>
                  <a:pt x="231" y="134"/>
                </a:cubicBezTo>
                <a:cubicBezTo>
                  <a:pt x="231" y="129"/>
                  <a:pt x="230" y="125"/>
                  <a:pt x="230" y="121"/>
                </a:cubicBezTo>
                <a:lnTo>
                  <a:pt x="258" y="99"/>
                </a:lnTo>
                <a:cubicBezTo>
                  <a:pt x="260" y="97"/>
                  <a:pt x="261" y="93"/>
                  <a:pt x="259" y="90"/>
                </a:cubicBezTo>
                <a:lnTo>
                  <a:pt x="233" y="44"/>
                </a:lnTo>
                <a:cubicBezTo>
                  <a:pt x="231" y="41"/>
                  <a:pt x="228" y="40"/>
                  <a:pt x="225" y="41"/>
                </a:cubicBezTo>
                <a:lnTo>
                  <a:pt x="191" y="54"/>
                </a:lnTo>
                <a:cubicBezTo>
                  <a:pt x="185" y="49"/>
                  <a:pt x="177" y="45"/>
                  <a:pt x="169" y="41"/>
                </a:cubicBezTo>
                <a:lnTo>
                  <a:pt x="164" y="6"/>
                </a:lnTo>
                <a:cubicBezTo>
                  <a:pt x="163" y="3"/>
                  <a:pt x="161" y="0"/>
                  <a:pt x="157" y="0"/>
                </a:cubicBezTo>
                <a:lnTo>
                  <a:pt x="104" y="0"/>
                </a:lnTo>
                <a:cubicBezTo>
                  <a:pt x="101" y="0"/>
                  <a:pt x="98" y="3"/>
                  <a:pt x="97" y="6"/>
                </a:cubicBezTo>
                <a:lnTo>
                  <a:pt x="92" y="41"/>
                </a:lnTo>
                <a:cubicBezTo>
                  <a:pt x="84" y="45"/>
                  <a:pt x="77" y="49"/>
                  <a:pt x="70" y="54"/>
                </a:cubicBezTo>
                <a:lnTo>
                  <a:pt x="37" y="41"/>
                </a:lnTo>
                <a:cubicBezTo>
                  <a:pt x="34" y="40"/>
                  <a:pt x="30" y="41"/>
                  <a:pt x="29" y="44"/>
                </a:cubicBezTo>
                <a:lnTo>
                  <a:pt x="2" y="90"/>
                </a:lnTo>
                <a:cubicBezTo>
                  <a:pt x="0" y="93"/>
                  <a:pt x="1" y="97"/>
                  <a:pt x="3" y="99"/>
                </a:cubicBezTo>
                <a:lnTo>
                  <a:pt x="32" y="121"/>
                </a:lnTo>
                <a:cubicBezTo>
                  <a:pt x="31" y="125"/>
                  <a:pt x="31" y="129"/>
                  <a:pt x="31" y="134"/>
                </a:cubicBezTo>
                <a:cubicBezTo>
                  <a:pt x="31" y="138"/>
                  <a:pt x="31" y="142"/>
                  <a:pt x="32" y="147"/>
                </a:cubicBezTo>
                <a:lnTo>
                  <a:pt x="3" y="169"/>
                </a:lnTo>
                <a:cubicBezTo>
                  <a:pt x="1" y="171"/>
                  <a:pt x="0" y="174"/>
                  <a:pt x="2" y="177"/>
                </a:cubicBezTo>
                <a:lnTo>
                  <a:pt x="29" y="223"/>
                </a:lnTo>
                <a:cubicBezTo>
                  <a:pt x="30" y="226"/>
                  <a:pt x="34" y="227"/>
                  <a:pt x="37" y="226"/>
                </a:cubicBezTo>
                <a:lnTo>
                  <a:pt x="70" y="213"/>
                </a:lnTo>
                <a:cubicBezTo>
                  <a:pt x="77" y="218"/>
                  <a:pt x="84" y="223"/>
                  <a:pt x="92" y="226"/>
                </a:cubicBezTo>
                <a:lnTo>
                  <a:pt x="97" y="261"/>
                </a:lnTo>
                <a:cubicBezTo>
                  <a:pt x="98" y="265"/>
                  <a:pt x="101" y="267"/>
                  <a:pt x="104" y="267"/>
                </a:cubicBezTo>
                <a:lnTo>
                  <a:pt x="157" y="267"/>
                </a:lnTo>
                <a:cubicBezTo>
                  <a:pt x="161" y="267"/>
                  <a:pt x="163" y="265"/>
                  <a:pt x="164" y="261"/>
                </a:cubicBezTo>
                <a:lnTo>
                  <a:pt x="169" y="226"/>
                </a:lnTo>
                <a:cubicBezTo>
                  <a:pt x="177" y="223"/>
                  <a:pt x="185" y="218"/>
                  <a:pt x="191" y="213"/>
                </a:cubicBezTo>
                <a:lnTo>
                  <a:pt x="225" y="226"/>
                </a:lnTo>
                <a:cubicBezTo>
                  <a:pt x="228" y="228"/>
                  <a:pt x="231" y="226"/>
                  <a:pt x="233" y="223"/>
                </a:cubicBezTo>
                <a:lnTo>
                  <a:pt x="259" y="177"/>
                </a:lnTo>
                <a:cubicBezTo>
                  <a:pt x="261" y="174"/>
                  <a:pt x="260" y="171"/>
                  <a:pt x="258" y="169"/>
                </a:cubicBezTo>
                <a:lnTo>
                  <a:pt x="230" y="147"/>
                </a:lnTo>
                <a:lnTo>
                  <a:pt x="230" y="147"/>
                </a:lnTo>
                <a:close/>
                <a:moveTo>
                  <a:pt x="131" y="180"/>
                </a:moveTo>
                <a:cubicBezTo>
                  <a:pt x="105" y="180"/>
                  <a:pt x="84" y="159"/>
                  <a:pt x="84" y="134"/>
                </a:cubicBezTo>
                <a:cubicBezTo>
                  <a:pt x="84" y="108"/>
                  <a:pt x="105" y="87"/>
                  <a:pt x="131" y="87"/>
                </a:cubicBezTo>
                <a:cubicBezTo>
                  <a:pt x="156" y="87"/>
                  <a:pt x="177" y="108"/>
                  <a:pt x="177" y="134"/>
                </a:cubicBezTo>
                <a:cubicBezTo>
                  <a:pt x="177" y="159"/>
                  <a:pt x="156" y="180"/>
                  <a:pt x="131" y="180"/>
                </a:cubicBezTo>
                <a:lnTo>
                  <a:pt x="131" y="180"/>
                </a:lnTo>
                <a:close/>
              </a:path>
            </a:pathLst>
          </a:custGeom>
          <a:solidFill>
            <a:srgbClr val="C9D398"/>
          </a:solidFill>
          <a:ln>
            <a:noFill/>
          </a:ln>
          <a:extLst/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F2D61808-3451-4B8A-A949-5E347081E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63" y="167203"/>
            <a:ext cx="3028950" cy="2009775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3207F331-AE2E-4ADC-92B1-7F7D6F0DB4C8}"/>
              </a:ext>
            </a:extLst>
          </p:cNvPr>
          <p:cNvSpPr/>
          <p:nvPr/>
        </p:nvSpPr>
        <p:spPr>
          <a:xfrm rot="5400000">
            <a:off x="5172816" y="-30375"/>
            <a:ext cx="91689" cy="876825"/>
          </a:xfrm>
          <a:prstGeom prst="rect">
            <a:avLst/>
          </a:prstGeom>
          <a:solidFill>
            <a:srgbClr val="7F7C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FEF54CC-FAA8-4A8A-BD34-172E504D462C}"/>
              </a:ext>
            </a:extLst>
          </p:cNvPr>
          <p:cNvSpPr/>
          <p:nvPr/>
        </p:nvSpPr>
        <p:spPr>
          <a:xfrm rot="5400000">
            <a:off x="4293383" y="-30375"/>
            <a:ext cx="91689" cy="876825"/>
          </a:xfrm>
          <a:prstGeom prst="rect">
            <a:avLst/>
          </a:prstGeom>
          <a:solidFill>
            <a:srgbClr val="7F7C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157711A-3796-45D1-A00B-6510579DF67B}"/>
              </a:ext>
            </a:extLst>
          </p:cNvPr>
          <p:cNvSpPr/>
          <p:nvPr/>
        </p:nvSpPr>
        <p:spPr>
          <a:xfrm rot="5400000">
            <a:off x="3415254" y="-30375"/>
            <a:ext cx="91689" cy="876825"/>
          </a:xfrm>
          <a:prstGeom prst="rect">
            <a:avLst/>
          </a:prstGeom>
          <a:solidFill>
            <a:srgbClr val="7F7C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8D3165DC-616D-4122-B9DA-42D2787F0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111" y="2771806"/>
            <a:ext cx="2325616" cy="18298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39B22EE5-930E-4047-86BF-268BDF9E72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8064" y="33398"/>
            <a:ext cx="1374918" cy="182799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94A916-27E6-4A85-A9B8-369A7C8605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039" y="1959365"/>
            <a:ext cx="802968" cy="77406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421C01-D3D0-4D6D-9BDA-20CC60EBD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3180-6479-4AEE-981F-07A28D9E3B5E}" type="slidenum">
              <a:rPr lang="en-GB" smtClean="0"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627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1200000">
                                          <p:cBhvr>
                                            <p:cTn id="6" dur="2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8" presetID="8" presetClass="emph" presetSubtype="0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60000">
                                          <p:cBhvr>
                                            <p:cTn id="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" presetID="8" presetClass="emph" presetSubtype="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-1800000" p14:bounceEnd="60000">
                                          <p:cBhvr>
                                            <p:cTn id="11" dur="500" fill="hold"/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3" dur="1000" fill="hold"/>
                                            <p:tgtEl>
                                              <p:spTgt spid="27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1000" fill="hold"/>
                                            <p:tgtEl>
                                              <p:spTgt spid="28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7" dur="1000" fill="hold"/>
                                            <p:tgtEl>
                                              <p:spTgt spid="28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8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9" dur="10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0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1" dur="1000" fill="hold"/>
                                            <p:tgtEl>
                                              <p:spTgt spid="28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2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3" dur="1000" fill="hold"/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5" dur="1000" fill="hold"/>
                                            <p:tgtEl>
                                              <p:spTgt spid="28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6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7" dur="100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8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2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34" presetID="63" presetClass="path" presetSubtype="0" accel="50000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-3.7037E-7 L 0.07942 -3.7037E-7 " pathEditMode="relative" rAng="0" ptsTypes="AA" p14:bounceEnd="60000">
                                          <p:cBhvr>
                                            <p:cTn id="3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7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37" presetID="63" presetClass="path" presetSubtype="0" accel="50000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7942 -3.7037E-7 L 0.15338 -3.7037E-7 " pathEditMode="relative" rAng="0" ptsTypes="AA" p14:bounceEnd="60000">
                                          <p:cBhvr>
                                            <p:cTn id="3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698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40" presetID="63" presetClass="path" presetSubtype="0" accel="50000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15338 -3.7037E-7 L 0.23164 -3.7037E-7 " pathEditMode="relative" rAng="0" ptsTypes="AA" p14:bounceEnd="60000">
                                          <p:cBhvr>
                                            <p:cTn id="4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06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43" presetID="63" presetClass="path" presetSubtype="0" accel="50000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23164 -3.7037E-7 L 0.30664 -3.7037E-7 " pathEditMode="relative" rAng="0" ptsTypes="AA" p14:bounceEnd="60000">
                                          <p:cBhvr>
                                            <p:cTn id="4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750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46" presetID="8" presetClass="emph" presetSubtype="0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900000" p14:bounceEnd="60000">
                                          <p:cBhvr>
                                            <p:cTn id="47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8" presetID="49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30664 -3.7037E-7 L 0.37057 0.05139 " pathEditMode="relative" rAng="0" ptsTypes="AA">
                                          <p:cBhvr>
                                            <p:cTn id="49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190" y="256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450"/>
                                </p:stCondLst>
                                <p:childTnLst>
                                  <p:par>
                                    <p:cTn id="51" presetID="8" presetClass="emph" presetSubtype="0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0" p14:bounceEnd="60000">
                                          <p:cBhvr>
                                            <p:cTn id="52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3" presetID="49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37057 0.05139 L 0.43281 0.15 " pathEditMode="relative" rAng="0" ptsTypes="AA">
                                          <p:cBhvr>
                                            <p:cTn id="54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112" y="49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6" grpId="0" animBg="1"/>
          <p:bldP spid="284" grpId="0" animBg="1"/>
          <p:bldP spid="285" grpId="0" animBg="1"/>
          <p:bldP spid="286" grpId="0" animBg="1"/>
          <p:bldP spid="287" grpId="0" animBg="1"/>
          <p:bldP spid="288" grpId="0" animBg="1"/>
          <p:bldP spid="289" grpId="0" animBg="1"/>
          <p:bldP spid="29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1200000">
                                          <p:cBhvr>
                                            <p:cTn id="6" dur="2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8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1800000">
                                          <p:cBhvr>
                                            <p:cTn id="11" dur="500" fill="hold"/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3" dur="1000" fill="hold"/>
                                            <p:tgtEl>
                                              <p:spTgt spid="27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1000" fill="hold"/>
                                            <p:tgtEl>
                                              <p:spTgt spid="28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7" dur="1000" fill="hold"/>
                                            <p:tgtEl>
                                              <p:spTgt spid="28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8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9" dur="10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0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1" dur="1000" fill="hold"/>
                                            <p:tgtEl>
                                              <p:spTgt spid="28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2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3" dur="1000" fill="hold"/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5" dur="1000" fill="hold"/>
                                            <p:tgtEl>
                                              <p:spTgt spid="28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6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7" dur="100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8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2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34" presetID="63" presetClass="path" presetSubtype="0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-3.7037E-7 L 0.07942 -3.7037E-7 " pathEditMode="relative" rAng="0" ptsTypes="AA">
                                          <p:cBhvr>
                                            <p:cTn id="3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7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37" presetID="63" presetClass="path" presetSubtype="0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7942 -3.7037E-7 L 0.15338 -3.7037E-7 " pathEditMode="relative" rAng="0" ptsTypes="AA">
                                          <p:cBhvr>
                                            <p:cTn id="3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698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40" presetID="63" presetClass="path" presetSubtype="0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15338 -3.7037E-7 L 0.23164 -3.7037E-7 " pathEditMode="relative" rAng="0" ptsTypes="AA">
                                          <p:cBhvr>
                                            <p:cTn id="4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06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43" presetID="63" presetClass="path" presetSubtype="0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23164 -3.7037E-7 L 0.30664 -3.7037E-7 " pathEditMode="relative" rAng="0" ptsTypes="AA">
                                          <p:cBhvr>
                                            <p:cTn id="4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750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46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900000">
                                          <p:cBhvr>
                                            <p:cTn id="47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8" presetID="49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30664 -3.7037E-7 L 0.37057 0.05139 " pathEditMode="relative" rAng="0" ptsTypes="AA">
                                          <p:cBhvr>
                                            <p:cTn id="49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190" y="256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450"/>
                                </p:stCondLst>
                                <p:childTnLst>
                                  <p:par>
                                    <p:cTn id="51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0">
                                          <p:cBhvr>
                                            <p:cTn id="52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3" presetID="49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37057 0.05139 L 0.43281 0.15 " pathEditMode="relative" rAng="0" ptsTypes="AA">
                                          <p:cBhvr>
                                            <p:cTn id="54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112" y="49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6" grpId="0" animBg="1"/>
          <p:bldP spid="284" grpId="0" animBg="1"/>
          <p:bldP spid="285" grpId="0" animBg="1"/>
          <p:bldP spid="286" grpId="0" animBg="1"/>
          <p:bldP spid="287" grpId="0" animBg="1"/>
          <p:bldP spid="288" grpId="0" animBg="1"/>
          <p:bldP spid="289" grpId="0" animBg="1"/>
          <p:bldP spid="290" grpId="0" animBg="1"/>
        </p:bldLst>
      </p:timing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BF237-8325-4073-87AC-469862B11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Tensor operations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2A0B291-2095-4A7E-9F50-83CE8DD26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993A02A-0B2D-4F5C-B5E5-CEA75EE68EE5}" type="slidenum">
              <a:rPr lang="en-GB" smtClean="0"/>
              <a:pPr/>
              <a:t>28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3E49B6-B2ED-4441-8FE5-FD8E87707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464" y="1441387"/>
            <a:ext cx="9507984" cy="491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600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49019-97E4-4344-918F-C61D79612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Tensor operations on the dataflow paradigm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508E4-921B-4761-B409-6FEE4C77F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Arithmetic changes</a:t>
            </a:r>
          </a:p>
          <a:p>
            <a:r>
              <a:rPr lang="en-GB" dirty="0"/>
              <a:t>Modifying input data choreography</a:t>
            </a:r>
          </a:p>
          <a:p>
            <a:r>
              <a:rPr lang="en-GB" dirty="0"/>
              <a:t>Utilizing internal pipelines</a:t>
            </a:r>
          </a:p>
          <a:p>
            <a:r>
              <a:rPr lang="en-GB" dirty="0"/>
              <a:t>Utilizing on-chip/off-chip memory</a:t>
            </a:r>
          </a:p>
          <a:p>
            <a:r>
              <a:rPr lang="en-GB" dirty="0"/>
              <a:t>Low precision computations</a:t>
            </a:r>
          </a:p>
          <a:p>
            <a:endParaRPr lang="en-US" dirty="0"/>
          </a:p>
          <a:p>
            <a:r>
              <a:rPr lang="en-US" dirty="0"/>
              <a:t>Data serialization (</a:t>
            </a:r>
            <a:r>
              <a:rPr lang="en-US" dirty="0" err="1"/>
              <a:t>rowwise</a:t>
            </a:r>
            <a:r>
              <a:rPr lang="en-US" dirty="0"/>
              <a:t>/</a:t>
            </a:r>
            <a:r>
              <a:rPr lang="en-US" dirty="0" err="1"/>
              <a:t>columnwise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3598AA-7A4B-4537-A7B3-AD5851B4E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3180-6479-4AEE-981F-07A28D9E3B5E}" type="slidenum">
              <a:rPr lang="en-GB" smtClean="0"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3088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D07C4-3684-4E25-A519-05F2AC5D3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is growing faster than ever before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E6742-0B80-4D44-8AFF-951266312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More data has been created in a past few years, </a:t>
            </a:r>
            <a:br>
              <a:rPr lang="en-GB" dirty="0"/>
            </a:br>
            <a:r>
              <a:rPr lang="en-GB" dirty="0"/>
              <a:t>than in the entire previous digital history</a:t>
            </a:r>
          </a:p>
          <a:p>
            <a:endParaRPr lang="en-GB" dirty="0"/>
          </a:p>
        </p:txBody>
      </p:sp>
      <p:pic>
        <p:nvPicPr>
          <p:cNvPr id="4" name="Picture 3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48A020DA-7B62-4D7F-B829-56C80A3DDD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627" y="2872676"/>
            <a:ext cx="5696745" cy="317226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2F6B17-5AC2-4846-9AA7-1EF1EA065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3180-6479-4AEE-981F-07A28D9E3B5E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02271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CBC9B-3E9A-45CA-8E06-8C39EE33A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Tensor addition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1D2C5-D32F-4EB3-BC26-CB3F9641D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 operation of adding two tensors, </a:t>
            </a:r>
            <a:br>
              <a:rPr lang="en-US" dirty="0"/>
            </a:br>
            <a:r>
              <a:rPr lang="en-US" dirty="0"/>
              <a:t>by adding the corresponding elements: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As 99% of the execution time is spent in loops,</a:t>
            </a:r>
            <a:br>
              <a:rPr lang="en-US" dirty="0"/>
            </a:br>
            <a:r>
              <a:rPr lang="en-US" dirty="0"/>
              <a:t>the entire algorithm could be migrated to the accelerator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1B8208-B66C-4EF7-A5B9-CFC01639C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570" y="2889477"/>
            <a:ext cx="3294517" cy="90471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9108B2-F770-4E43-AEEC-28BDD0923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3180-6479-4AEE-981F-07A28D9E3B5E}" type="slidenum">
              <a:rPr lang="en-GB" smtClean="0"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91366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4F254-00D5-4FB8-874B-8033912B2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Tensor addition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6F9F6-7987-4AA4-BE0C-CB0A56DE8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host program sends tensors in row-wise order </a:t>
            </a:r>
            <a:br>
              <a:rPr lang="en-US" dirty="0"/>
            </a:br>
            <a:r>
              <a:rPr lang="en-US" dirty="0"/>
              <a:t>to the dataflow engine (DFE), and waits for the result</a:t>
            </a:r>
          </a:p>
          <a:p>
            <a:endParaRPr lang="en-US" dirty="0"/>
          </a:p>
          <a:p>
            <a:r>
              <a:rPr lang="en-US" dirty="0"/>
              <a:t>Control-flow loops are unrolled in the execution graph</a:t>
            </a:r>
            <a:endParaRPr lang="en-GB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Elements of tensors flow through pipelines and compute entire row of a new tensor simultaneously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DE4F62-7C6C-4A45-8DF2-120EBF399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3180-6479-4AEE-981F-07A28D9E3B5E}" type="slidenum">
              <a:rPr lang="en-GB" smtClean="0"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27867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06E95-9DF6-4900-B97D-58666667E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Tensor addition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ADF0EC9-96A3-40C4-91A6-1537FF35AB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9132" y="1825625"/>
            <a:ext cx="7713735" cy="435133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375181-53DB-44E1-9A84-29FDCB9F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3180-6479-4AEE-981F-07A28D9E3B5E}" type="slidenum">
              <a:rPr lang="en-GB" smtClean="0"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66306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BFD2F-B459-4EEF-A5C2-0EAD5C878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Tensor addition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3F9FF6-DE77-44CE-AFEB-E48376E75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971" y="1690688"/>
            <a:ext cx="7472057" cy="457245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191084-6739-4078-A2D2-2460432C5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3180-6479-4AEE-981F-07A28D9E3B5E}" type="slidenum">
              <a:rPr lang="en-GB" smtClean="0"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07059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C23FB-1F4B-4341-BE78-CF881D2EB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precision computation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70B26-6F3F-40A1-B2E9-2CF73A587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dataflow architecture efficiently computes bitwise operations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222311-AF34-4260-8D6A-33065C51B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344" y="2400727"/>
            <a:ext cx="5571311" cy="391117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553C61-69DC-49B2-A6DD-51C8F502F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3180-6479-4AEE-981F-07A28D9E3B5E}" type="slidenum">
              <a:rPr lang="en-GB" smtClean="0"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17493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C0CFA-C10A-4BE6-8CF2-31E93FA3E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allocation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3D7D2B-DFA6-48A0-A229-AFB1A03B8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2328384"/>
            <a:ext cx="5638800" cy="1714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944466-0113-4936-8EED-52AD2416F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3016" y="2328384"/>
            <a:ext cx="5638800" cy="18192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53C0D7-897E-43A0-8EBB-BDA00809BF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1591" y="4244893"/>
            <a:ext cx="5686425" cy="1771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AD2C85-D5BD-4D05-BF93-637FC77E9F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" y="4244893"/>
            <a:ext cx="5905500" cy="180022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D27933-6DBE-4158-850E-0FD04B4D9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3180-6479-4AEE-981F-07A28D9E3B5E}" type="slidenum">
              <a:rPr lang="en-GB" smtClean="0"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52990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19A01-1260-4196-A25D-BFC3F8082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Tensor transpose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E041F-2923-482B-91CB-DE0C49C37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operator which flips a tensor over its diagonal</a:t>
            </a:r>
          </a:p>
          <a:p>
            <a:r>
              <a:rPr lang="en-US" dirty="0"/>
              <a:t>Elements in a tensor have its own pipelines </a:t>
            </a:r>
            <a:br>
              <a:rPr lang="en-US" dirty="0"/>
            </a:br>
            <a:r>
              <a:rPr lang="en-US" dirty="0"/>
              <a:t>placed in the transposed order, without any arithmetic units</a:t>
            </a:r>
          </a:p>
          <a:p>
            <a:endParaRPr lang="en-US" dirty="0"/>
          </a:p>
          <a:p>
            <a:r>
              <a:rPr lang="en-US" dirty="0"/>
              <a:t>If the host sends chunks of a tensor to the DFE, </a:t>
            </a:r>
            <a:br>
              <a:rPr lang="en-US" dirty="0"/>
            </a:br>
            <a:r>
              <a:rPr lang="en-US" dirty="0"/>
              <a:t>or a tensor is too big for streaming, </a:t>
            </a:r>
            <a:br>
              <a:rPr lang="en-US" dirty="0"/>
            </a:br>
            <a:r>
              <a:rPr lang="en-US" dirty="0"/>
              <a:t>the on-chip memory could be used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C09F91-5F17-4F34-924D-6EBA30906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8042" y="3167572"/>
            <a:ext cx="2955758" cy="340166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F59F76-FF08-4C3F-BBA6-6361931A9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3180-6479-4AEE-981F-07A28D9E3B5E}" type="slidenum">
              <a:rPr lang="en-GB" smtClean="0"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04251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BF5C8-D241-44DC-8678-392964797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 offset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578371-722B-4E5B-93AA-F75D955DB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128" y="1434714"/>
            <a:ext cx="9001125" cy="500062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F2CDD5-93AE-4EF4-A2DF-D2BC084D3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3180-6479-4AEE-981F-07A28D9E3B5E}" type="slidenum">
              <a:rPr lang="en-GB" smtClean="0"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14718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8CF09-DCA4-42FB-816A-4ACA95198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Tensor transpose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212F1-E3F0-4DA2-BD6A-C7776DA64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the stream offsets, </a:t>
            </a:r>
            <a:br>
              <a:rPr lang="en-US" dirty="0"/>
            </a:br>
            <a:r>
              <a:rPr lang="en-US" dirty="0"/>
              <a:t>the DFE dynamically calculates the position of the next element 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460CA1-1EF4-4F14-8946-AC9D89A4D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8763" y="2670668"/>
            <a:ext cx="6014474" cy="410712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121ED8-CB59-42FC-AD07-E3FCDB6C4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3180-6479-4AEE-981F-07A28D9E3B5E}" type="slidenum">
              <a:rPr lang="en-GB" smtClean="0"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89586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D070D-BEFA-494C-B4E6-A86360719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Tree reduction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DF7B93-F8A9-495A-B8CF-9B95DB3DE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3575481" cy="40569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A5A35C-96C0-4E79-BC66-B30EA145F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5204" y="1734685"/>
            <a:ext cx="3562905" cy="396849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B447920-413D-4A0F-8987-6BFB6FA42307}"/>
              </a:ext>
            </a:extLst>
          </p:cNvPr>
          <p:cNvSpPr txBox="1"/>
          <p:nvPr/>
        </p:nvSpPr>
        <p:spPr>
          <a:xfrm>
            <a:off x="1652692" y="5651085"/>
            <a:ext cx="1946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Original graph</a:t>
            </a:r>
            <a:endParaRPr lang="en-GB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59FA08-8368-4E00-9163-F8A787D54B23}"/>
              </a:ext>
            </a:extLst>
          </p:cNvPr>
          <p:cNvSpPr txBox="1"/>
          <p:nvPr/>
        </p:nvSpPr>
        <p:spPr>
          <a:xfrm>
            <a:off x="8605769" y="5568238"/>
            <a:ext cx="1561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Final graph</a:t>
            </a:r>
            <a:endParaRPr lang="en-GB" sz="2400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4D534AE-EBAB-41AD-BCF7-B1D862C7AAC0}"/>
              </a:ext>
            </a:extLst>
          </p:cNvPr>
          <p:cNvCxnSpPr/>
          <p:nvPr/>
        </p:nvCxnSpPr>
        <p:spPr>
          <a:xfrm>
            <a:off x="4607511" y="3392569"/>
            <a:ext cx="26366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904AB64-F1DF-4E0F-931F-4F037092C671}"/>
              </a:ext>
            </a:extLst>
          </p:cNvPr>
          <p:cNvSpPr txBox="1"/>
          <p:nvPr/>
        </p:nvSpPr>
        <p:spPr>
          <a:xfrm>
            <a:off x="4916867" y="2930904"/>
            <a:ext cx="2004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Tree reduction</a:t>
            </a:r>
            <a:endParaRPr lang="en-GB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0D2D40-0F17-40E0-87AF-7DBD79E19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3180-6479-4AEE-981F-07A28D9E3B5E}" type="slidenum">
              <a:rPr lang="en-GB" smtClean="0"/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4274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125CD-DFC8-4E4A-9FDB-6AD3B0ED3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big data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D3466-6C42-4B60-8EFD-53BC90897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big analysis mostly involves machine learning algorithms, </a:t>
            </a:r>
            <a:br>
              <a:rPr lang="en-US" dirty="0"/>
            </a:br>
            <a:r>
              <a:rPr lang="en-US" dirty="0"/>
              <a:t>which extract important information from data</a:t>
            </a:r>
          </a:p>
          <a:p>
            <a:endParaRPr lang="en-US" dirty="0"/>
          </a:p>
          <a:p>
            <a:r>
              <a:rPr lang="en-US" dirty="0"/>
              <a:t>The big data applications are taking effort </a:t>
            </a:r>
            <a:br>
              <a:rPr lang="en-US" dirty="0"/>
            </a:br>
            <a:r>
              <a:rPr lang="en-US" dirty="0"/>
              <a:t>to break the zetta-scale barrier (</a:t>
            </a:r>
            <a:r>
              <a:rPr lang="en-GB" dirty="0"/>
              <a:t>10</a:t>
            </a:r>
            <a:r>
              <a:rPr lang="en-GB" baseline="30000" dirty="0"/>
              <a:t>21</a:t>
            </a:r>
            <a:r>
              <a:rPr lang="en-US" dirty="0"/>
              <a:t>)</a:t>
            </a:r>
            <a:endParaRPr lang="en-GB" dirty="0"/>
          </a:p>
          <a:p>
            <a:endParaRPr lang="en-US" dirty="0"/>
          </a:p>
          <a:p>
            <a:r>
              <a:rPr lang="en-US" dirty="0"/>
              <a:t>The main challenge is finding a way </a:t>
            </a:r>
            <a:br>
              <a:rPr lang="en-US" dirty="0"/>
            </a:br>
            <a:r>
              <a:rPr lang="en-US" dirty="0"/>
              <a:t>to process such big quantities of data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2A2329-9C80-4D8A-A7F7-506F9889B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3180-6479-4AEE-981F-07A28D9E3B5E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15561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A77A2-D851-47CC-AA17-BC96F7799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Tensor composition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4CFCC-B14C-4EFB-9350-5657D9ADD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Tensor composition is a basic operation in linear algebra, </a:t>
            </a:r>
            <a:br>
              <a:rPr lang="en-US" dirty="0"/>
            </a:br>
            <a:r>
              <a:rPr lang="en-US" dirty="0"/>
              <a:t>and as such has numerous applications </a:t>
            </a:r>
            <a:br>
              <a:rPr lang="en-US" dirty="0"/>
            </a:br>
            <a:r>
              <a:rPr lang="en-US" dirty="0"/>
              <a:t>in many areas of mathematics, physics, and engineering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DFE receives entire tensors and produces a new tensor simultaneously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12DE87-6187-4AEB-A696-89D8426E9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153" y="3120941"/>
            <a:ext cx="2395037" cy="117890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5AFE19-312F-4A29-95FB-BA88E00FF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3180-6479-4AEE-981F-07A28D9E3B5E}" type="slidenum">
              <a:rPr lang="en-GB" smtClean="0"/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34808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6AC32E-36D4-40C7-BAFD-5515A65BC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3180-6479-4AEE-981F-07A28D9E3B5E}" type="slidenum">
              <a:rPr lang="en-GB" smtClean="0"/>
              <a:pPr/>
              <a:t>41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392216-F653-424A-89B3-5C8AE9814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875" y="1329756"/>
            <a:ext cx="6338249" cy="539171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6AC294C-9C5C-42E5-AAC6-D4B15CFB0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Tensor composition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6393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D2638-C8E5-418D-B25B-4742CACE4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Tensor composition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134916-9CA1-4198-A50B-8EA537054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547" y="1355902"/>
            <a:ext cx="10250905" cy="519386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573F48-8A8F-495B-B2CC-0478B1F0B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3180-6479-4AEE-981F-07A28D9E3B5E}" type="slidenum">
              <a:rPr lang="en-GB" smtClean="0"/>
              <a:t>42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12078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9CB19-D3F0-48FF-BEC7-7C6862434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Tensor inverse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B9751-409C-431E-BA3A-405426B10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Algorithms used for calculating inversion of a tensor: </a:t>
            </a:r>
          </a:p>
          <a:p>
            <a:pPr lvl="1"/>
            <a:r>
              <a:rPr lang="en-US" dirty="0"/>
              <a:t>LU decomposition</a:t>
            </a:r>
          </a:p>
          <a:p>
            <a:pPr lvl="1"/>
            <a:r>
              <a:rPr lang="en-US" dirty="0" err="1"/>
              <a:t>Cholesky</a:t>
            </a:r>
            <a:r>
              <a:rPr lang="en-US" dirty="0"/>
              <a:t> decomposition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The LU decomposition refers to the factorization of a tensor, </a:t>
            </a:r>
            <a:br>
              <a:rPr lang="en-US" dirty="0"/>
            </a:br>
            <a:r>
              <a:rPr lang="en-US" dirty="0"/>
              <a:t>with proper row and column permutations, into two factors, </a:t>
            </a:r>
            <a:br>
              <a:rPr lang="en-US" dirty="0"/>
            </a:br>
            <a:r>
              <a:rPr lang="en-US" dirty="0"/>
              <a:t>a lower triangular tensor L and an upper triangular tensor 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D63617-18AC-472B-A486-B5FDE0800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190" y="3412248"/>
            <a:ext cx="2784809" cy="64596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55877E-1B00-4704-A28F-A99BCC2EC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3180-6479-4AEE-981F-07A28D9E3B5E}" type="slidenum">
              <a:rPr lang="en-GB" smtClean="0"/>
              <a:t>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15032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D85BA-F86F-4B78-91A8-ABCE58737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Tensor inverse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8FD39-017D-47F5-864D-17C8212CF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dataflow implementation could be divided in two phases:</a:t>
            </a:r>
          </a:p>
          <a:p>
            <a:pPr lvl="1"/>
            <a:r>
              <a:rPr lang="en-US" dirty="0"/>
              <a:t>LU/</a:t>
            </a:r>
            <a:r>
              <a:rPr lang="en-US" dirty="0" err="1"/>
              <a:t>Cholesky</a:t>
            </a:r>
            <a:r>
              <a:rPr lang="en-US" dirty="0"/>
              <a:t> decomposition </a:t>
            </a:r>
          </a:p>
          <a:p>
            <a:pPr lvl="1"/>
            <a:r>
              <a:rPr lang="en-US" dirty="0"/>
              <a:t>Computing the inverse of a tensor</a:t>
            </a:r>
          </a:p>
          <a:p>
            <a:pPr lvl="1"/>
            <a:endParaRPr lang="en-US" dirty="0"/>
          </a:p>
          <a:p>
            <a:r>
              <a:rPr lang="en-US" dirty="0"/>
              <a:t>When the first phase is done, </a:t>
            </a:r>
            <a:br>
              <a:rPr lang="en-US" dirty="0"/>
            </a:br>
            <a:r>
              <a:rPr lang="en-US" dirty="0"/>
              <a:t>a new tensor arrives at the beginning of the first phase</a:t>
            </a:r>
          </a:p>
          <a:p>
            <a:endParaRPr lang="en-US" dirty="0"/>
          </a:p>
          <a:p>
            <a:r>
              <a:rPr lang="en-US" dirty="0"/>
              <a:t>Switching to low precision computations, </a:t>
            </a:r>
            <a:br>
              <a:rPr lang="en-US" dirty="0"/>
            </a:br>
            <a:r>
              <a:rPr lang="en-US" dirty="0"/>
              <a:t>the performance could be improved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4646F-6616-4214-ACF2-5ED7EC0EF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3180-6479-4AEE-981F-07A28D9E3B5E}" type="slidenum">
              <a:rPr lang="en-GB" smtClean="0"/>
              <a:t>44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65782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8BC06-32F2-4A7B-B914-B63768279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Tensor inverse</a:t>
            </a:r>
            <a:endParaRPr lang="en-GB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65A6EA6B-A7AE-44C3-A29D-CC56671C04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165" y="32952"/>
            <a:ext cx="4909352" cy="6836471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14D901-8594-429A-A127-41C397E6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3180-6479-4AEE-981F-07A28D9E3B5E}" type="slidenum">
              <a:rPr lang="en-GB" smtClean="0"/>
              <a:t>45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68643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653C7-3BBF-4533-8006-A55EBBC88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</a:t>
            </a:r>
            <a:r>
              <a:rPr lang="en-US" dirty="0" err="1"/>
              <a:t>SLiC</a:t>
            </a:r>
            <a:r>
              <a:rPr lang="en-US" dirty="0"/>
              <a:t> interface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CDEA8A-BE5F-48B4-A0CF-DEDBC357B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21041"/>
            <a:ext cx="11011714" cy="313222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E93187-BCEF-4010-B7A4-DB1854392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3180-6479-4AEE-981F-07A28D9E3B5E}" type="slidenum">
              <a:rPr lang="en-GB" smtClean="0"/>
              <a:t>46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87300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E0F31-F12B-45AE-A2B5-ABCC5EFCD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and principal invariants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A374B-C79F-4847-B945-17848391C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Invariants of a tensor are coefficients </a:t>
            </a:r>
            <a:br>
              <a:rPr lang="en-US" dirty="0"/>
            </a:br>
            <a:r>
              <a:rPr lang="en-US" dirty="0"/>
              <a:t>of the characteristic polynomial of a tensor: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Trace is sum of the diagonal components: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to find determinant of a tensor?</a:t>
            </a:r>
          </a:p>
          <a:p>
            <a:r>
              <a:rPr lang="en-GB" dirty="0"/>
              <a:t>How to find characteristic polynomial coefficients?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64B12F-8CA7-4ED1-854C-1F32C1A68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081" y="2627364"/>
            <a:ext cx="3656611" cy="7381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86CE20-10C9-44DF-925C-DE078846D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375" y="4167291"/>
            <a:ext cx="7479382" cy="78318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0EB21-8A86-4EA4-89DA-D6C3D98F2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3180-6479-4AEE-981F-07A28D9E3B5E}" type="slidenum">
              <a:rPr lang="en-GB" smtClean="0"/>
              <a:t>47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06818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E80FF-034B-4832-ABE5-68ED25930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and principal invariants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9E622-4D06-40F2-960D-15DBAE3F5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best approach for finding determinant of a tensor </a:t>
            </a:r>
            <a:br>
              <a:rPr lang="en-US" dirty="0"/>
            </a:br>
            <a:r>
              <a:rPr lang="en-US" dirty="0"/>
              <a:t>is an factorization method that can iterates fast,</a:t>
            </a:r>
            <a:br>
              <a:rPr lang="en-US" dirty="0"/>
            </a:br>
            <a:r>
              <a:rPr lang="en-US" dirty="0"/>
              <a:t>such as LU decomposition</a:t>
            </a:r>
          </a:p>
          <a:p>
            <a:endParaRPr lang="en-US" dirty="0"/>
          </a:p>
          <a:p>
            <a:r>
              <a:rPr lang="en-US" dirty="0"/>
              <a:t>The Power iteration algorithm is an eigenvalue algorithm that computes the greatest eigenvalue and corresponding eigenvector,</a:t>
            </a:r>
            <a:br>
              <a:rPr lang="en-US" dirty="0"/>
            </a:br>
            <a:r>
              <a:rPr lang="en-US" dirty="0"/>
              <a:t>which represent coefficients 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9F0C5F-9353-4920-911D-E29ABA5E8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3180-6479-4AEE-981F-07A28D9E3B5E}" type="slidenum">
              <a:rPr lang="en-GB" smtClean="0"/>
              <a:t>48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04369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1E7AC-F0B8-46C8-91DB-B859D55B7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and principal invariants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F4EE2-031D-49EC-A3DF-02CE43A68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dataflow implementation exploits advantage </a:t>
            </a:r>
            <a:br>
              <a:rPr lang="en-US" dirty="0"/>
            </a:br>
            <a:r>
              <a:rPr lang="en-US" dirty="0"/>
              <a:t>of the off-chip memory</a:t>
            </a:r>
          </a:p>
          <a:p>
            <a:endParaRPr lang="en-US" dirty="0"/>
          </a:p>
          <a:p>
            <a:r>
              <a:rPr lang="en-US" dirty="0"/>
              <a:t>The dataflow manager orchestrates data movements </a:t>
            </a:r>
            <a:br>
              <a:rPr lang="en-US" dirty="0"/>
            </a:br>
            <a:r>
              <a:rPr lang="en-US" dirty="0"/>
              <a:t>between DFE, off-chip memory, and the host</a:t>
            </a:r>
          </a:p>
          <a:p>
            <a:endParaRPr lang="en-US" dirty="0"/>
          </a:p>
          <a:p>
            <a:r>
              <a:rPr lang="en-US" dirty="0"/>
              <a:t>In each iteration, </a:t>
            </a:r>
            <a:br>
              <a:rPr lang="en-US" dirty="0"/>
            </a:br>
            <a:r>
              <a:rPr lang="en-US" dirty="0"/>
              <a:t>the algorithm computes a new eigenvalue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E04758-5808-48EB-949E-C70E944DA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192" y="1478432"/>
            <a:ext cx="2824797" cy="469853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19153-45E6-4CD2-96C6-C379D11C6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3180-6479-4AEE-981F-07A28D9E3B5E}" type="slidenum">
              <a:rPr lang="en-GB" smtClean="0"/>
              <a:t>49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3470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73BF0-88B6-48DA-A6F1-DD19B5A24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algorithms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846E9-3E34-4D57-AF53-576A798F00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Image recognition</a:t>
            </a:r>
          </a:p>
          <a:p>
            <a:endParaRPr lang="en-GB" dirty="0"/>
          </a:p>
          <a:p>
            <a:r>
              <a:rPr lang="en-GB" dirty="0"/>
              <a:t>Speech recognition</a:t>
            </a:r>
          </a:p>
          <a:p>
            <a:endParaRPr lang="en-GB" dirty="0"/>
          </a:p>
          <a:p>
            <a:r>
              <a:rPr lang="en-GB" dirty="0"/>
              <a:t>Text recognition</a:t>
            </a:r>
          </a:p>
          <a:p>
            <a:endParaRPr lang="en-GB" dirty="0"/>
          </a:p>
          <a:p>
            <a:r>
              <a:rPr lang="en-GB" dirty="0"/>
              <a:t>Image captioning</a:t>
            </a:r>
            <a:endParaRPr lang="en-US" dirty="0"/>
          </a:p>
          <a:p>
            <a:endParaRPr lang="en-GB" dirty="0"/>
          </a:p>
        </p:txBody>
      </p:sp>
      <p:pic>
        <p:nvPicPr>
          <p:cNvPr id="4" name="Picture 3" descr="A large elephant walking across a dirt field&#10;&#10;Description generated with high confidence">
            <a:extLst>
              <a:ext uri="{FF2B5EF4-FFF2-40B4-BE49-F238E27FC236}">
                <a16:creationId xmlns:a16="http://schemas.microsoft.com/office/drawing/2014/main" id="{881AB5F9-A138-4418-9F7B-5C747E33F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783" y="1961165"/>
            <a:ext cx="1607142" cy="90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DBB7A5-DD4B-40FF-828F-A23B2939E8ED}"/>
              </a:ext>
            </a:extLst>
          </p:cNvPr>
          <p:cNvSpPr txBox="1"/>
          <p:nvPr/>
        </p:nvSpPr>
        <p:spPr>
          <a:xfrm>
            <a:off x="8360556" y="2267423"/>
            <a:ext cx="10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Elephant</a:t>
            </a:r>
          </a:p>
        </p:txBody>
      </p:sp>
      <p:pic>
        <p:nvPicPr>
          <p:cNvPr id="6" name="Picture 5" descr="A picture containing monitor, television&#10;&#10;Description generated with high confidence">
            <a:extLst>
              <a:ext uri="{FF2B5EF4-FFF2-40B4-BE49-F238E27FC236}">
                <a16:creationId xmlns:a16="http://schemas.microsoft.com/office/drawing/2014/main" id="{E927F24C-95F4-4D7F-BD36-57A2F5F0F6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065" y="3078553"/>
            <a:ext cx="2284578" cy="10416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61DAE2-0D38-4A4C-83E2-616FE68BB49F}"/>
              </a:ext>
            </a:extLst>
          </p:cNvPr>
          <p:cNvSpPr txBox="1"/>
          <p:nvPr/>
        </p:nvSpPr>
        <p:spPr>
          <a:xfrm>
            <a:off x="8360556" y="3414729"/>
            <a:ext cx="3269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Which place to visit in Frankfurt?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8DFD17-67D4-4A26-AEA5-04C015DB52B6}"/>
              </a:ext>
            </a:extLst>
          </p:cNvPr>
          <p:cNvSpPr/>
          <p:nvPr/>
        </p:nvSpPr>
        <p:spPr>
          <a:xfrm>
            <a:off x="5269276" y="4447492"/>
            <a:ext cx="1834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My name is Milos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B8B662-AAB8-4295-A222-103E30520FC5}"/>
              </a:ext>
            </a:extLst>
          </p:cNvPr>
          <p:cNvSpPr/>
          <p:nvPr/>
        </p:nvSpPr>
        <p:spPr>
          <a:xfrm>
            <a:off x="8360556" y="4447492"/>
            <a:ext cx="2121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Mein Name </a:t>
            </a:r>
            <a:r>
              <a:rPr lang="en-GB" dirty="0" err="1"/>
              <a:t>ist</a:t>
            </a:r>
            <a:r>
              <a:rPr lang="en-GB" dirty="0"/>
              <a:t> Milos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5FC65AA-522B-4571-9F30-6D64CA7BC4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4248" y="5159940"/>
            <a:ext cx="1804212" cy="126799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0B16BB1-97F2-4C04-A11A-D1EF631133C8}"/>
              </a:ext>
            </a:extLst>
          </p:cNvPr>
          <p:cNvSpPr txBox="1"/>
          <p:nvPr/>
        </p:nvSpPr>
        <p:spPr>
          <a:xfrm>
            <a:off x="8360556" y="5470773"/>
            <a:ext cx="3015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“A person riding a motorcycle </a:t>
            </a:r>
            <a:br>
              <a:rPr lang="en-US" dirty="0"/>
            </a:br>
            <a:r>
              <a:rPr lang="en-US" dirty="0"/>
              <a:t>on a dirt road”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EEEE8DD-B856-4FAC-8F88-1AF782DA478B}"/>
              </a:ext>
            </a:extLst>
          </p:cNvPr>
          <p:cNvCxnSpPr/>
          <p:nvPr/>
        </p:nvCxnSpPr>
        <p:spPr>
          <a:xfrm>
            <a:off x="7328643" y="2452089"/>
            <a:ext cx="8433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CF09E3B-8D92-4CB0-9417-E7C72B6F22D1}"/>
              </a:ext>
            </a:extLst>
          </p:cNvPr>
          <p:cNvCxnSpPr/>
          <p:nvPr/>
        </p:nvCxnSpPr>
        <p:spPr>
          <a:xfrm>
            <a:off x="7328643" y="3599395"/>
            <a:ext cx="8433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A000CF3-D169-4C2B-8067-104CA0C8C5A2}"/>
              </a:ext>
            </a:extLst>
          </p:cNvPr>
          <p:cNvCxnSpPr/>
          <p:nvPr/>
        </p:nvCxnSpPr>
        <p:spPr>
          <a:xfrm>
            <a:off x="7328643" y="4644367"/>
            <a:ext cx="8433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EFFCCAC-924A-4C42-9304-6E1743760FD4}"/>
              </a:ext>
            </a:extLst>
          </p:cNvPr>
          <p:cNvCxnSpPr/>
          <p:nvPr/>
        </p:nvCxnSpPr>
        <p:spPr>
          <a:xfrm>
            <a:off x="7328643" y="5793937"/>
            <a:ext cx="8433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B4E875-5CB7-4197-83F1-44880DFEF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3180-6479-4AEE-981F-07A28D9E3B5E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52993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73469-2C06-4550-AD2D-DD4C87E3C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Eigenvalues and eigenvectors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46B60-3954-45E5-97FB-67A913BC5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Computing eigenvalues and eigenvectors is not a trivial problem</a:t>
            </a:r>
          </a:p>
          <a:p>
            <a:endParaRPr lang="en-US" dirty="0"/>
          </a:p>
          <a:p>
            <a:r>
              <a:rPr lang="en-US" dirty="0"/>
              <a:t>The dataflow implementation for calculating eigenvalues and eigenvectors is based on the QR decomposition</a:t>
            </a:r>
          </a:p>
          <a:p>
            <a:endParaRPr lang="en-US" dirty="0"/>
          </a:p>
          <a:p>
            <a:r>
              <a:rPr lang="en-US" dirty="0"/>
              <a:t>The proposed dataflow solution implements the QR decomposition </a:t>
            </a:r>
            <a:br>
              <a:rPr lang="en-US" dirty="0"/>
            </a:br>
            <a:r>
              <a:rPr lang="en-US" dirty="0"/>
              <a:t>using two different methods:</a:t>
            </a:r>
          </a:p>
          <a:p>
            <a:pPr lvl="1"/>
            <a:r>
              <a:rPr lang="en-US" dirty="0"/>
              <a:t>Gram-Schmidt method</a:t>
            </a:r>
          </a:p>
          <a:p>
            <a:pPr lvl="1"/>
            <a:r>
              <a:rPr lang="en-US" dirty="0"/>
              <a:t>Householder method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4AC29-23F7-4EE9-B4A7-33D0C6309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3180-6479-4AEE-981F-07A28D9E3B5E}" type="slidenum">
              <a:rPr lang="en-GB" smtClean="0"/>
              <a:t>50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62663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8C855-A459-4DF2-B8E2-A27CBBED0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Gram-Schmidt method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62277-262F-4C21-982B-7BC16F7A0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Gram-Schmidt is an iterative process </a:t>
            </a:r>
            <a:br>
              <a:rPr lang="en-US" dirty="0"/>
            </a:br>
            <a:r>
              <a:rPr lang="en-US" dirty="0"/>
              <a:t>that is suitable for the dataflow architecture</a:t>
            </a:r>
          </a:p>
          <a:p>
            <a:endParaRPr lang="en-US" dirty="0"/>
          </a:p>
          <a:p>
            <a:r>
              <a:rPr lang="en-US" dirty="0"/>
              <a:t>The algorithm utilizes advantages of the off-chip memory</a:t>
            </a:r>
          </a:p>
          <a:p>
            <a:endParaRPr lang="en-US" dirty="0"/>
          </a:p>
          <a:p>
            <a:r>
              <a:rPr lang="en-US" dirty="0"/>
              <a:t>The data dependency is acyclic, </a:t>
            </a:r>
            <a:br>
              <a:rPr lang="en-US" dirty="0"/>
            </a:br>
            <a:r>
              <a:rPr lang="en-US" dirty="0"/>
              <a:t>which means that internal pipelines are fully utilized </a:t>
            </a:r>
            <a:br>
              <a:rPr lang="en-US" dirty="0"/>
            </a:br>
            <a:r>
              <a:rPr lang="en-US" dirty="0"/>
              <a:t>without data buffering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57C13-9C33-4F36-9C68-EA9263336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3180-6479-4AEE-981F-07A28D9E3B5E}" type="slidenum">
              <a:rPr lang="en-GB" smtClean="0"/>
              <a:t>51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69366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8C855-A459-4DF2-B8E2-A27CBBED0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Householder method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62277-262F-4C21-982B-7BC16F7A0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Algorithm could be expressed as a transformation </a:t>
            </a:r>
            <a:br>
              <a:rPr lang="en-US" dirty="0"/>
            </a:br>
            <a:r>
              <a:rPr lang="en-US" dirty="0"/>
              <a:t>that takes a vector and reflects it about some plane or hyperplane</a:t>
            </a:r>
          </a:p>
          <a:p>
            <a:endParaRPr lang="en-US" dirty="0"/>
          </a:p>
          <a:p>
            <a:r>
              <a:rPr lang="en-US" dirty="0"/>
              <a:t> The algorithm performs in-place computations, </a:t>
            </a:r>
            <a:br>
              <a:rPr lang="en-US" dirty="0"/>
            </a:br>
            <a:r>
              <a:rPr lang="en-US" dirty="0"/>
              <a:t>which utilizes on-chip memory</a:t>
            </a:r>
          </a:p>
          <a:p>
            <a:endParaRPr lang="en-US" dirty="0"/>
          </a:p>
          <a:p>
            <a:r>
              <a:rPr lang="en-US" dirty="0"/>
              <a:t>The DFE receives entire tensor, </a:t>
            </a:r>
            <a:br>
              <a:rPr lang="en-US" dirty="0"/>
            </a:br>
            <a:r>
              <a:rPr lang="en-US" dirty="0"/>
              <a:t>where each element has its own pipeline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B87B9-AFCA-4BE4-A597-C1BE27AD5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3180-6479-4AEE-981F-07A28D9E3B5E}" type="slidenum">
              <a:rPr lang="en-GB" smtClean="0"/>
              <a:t>52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89860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8FFD6-98A9-4B3F-B6C1-49A8E3C69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Householder method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515298-9C8C-4403-B1AF-9E835F2824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3050" y="1690688"/>
            <a:ext cx="8052125" cy="419811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F7339C-0FA6-4039-89A8-078668A97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3180-6479-4AEE-981F-07A28D9E3B5E}" type="slidenum">
              <a:rPr lang="en-GB" smtClean="0"/>
              <a:t>53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968719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8FFD6-98A9-4B3F-B6C1-49A8E3C69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Householder method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EBDA02-8FB2-4590-967D-9663C8A04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885" y="1851819"/>
            <a:ext cx="11106150" cy="43434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072EE6-F0AD-443C-B6B2-C66A68D51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3180-6479-4AEE-981F-07A28D9E3B5E}" type="slidenum">
              <a:rPr lang="en-GB" smtClean="0"/>
              <a:t>54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95389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2C09F-CB34-4601-9572-4AD90B606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Spectral decomposition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319C8-F4C9-4A4F-84FE-E29C95C6E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Spectral decomposition, </a:t>
            </a:r>
            <a:br>
              <a:rPr lang="en-US" dirty="0"/>
            </a:br>
            <a:r>
              <a:rPr lang="en-US" dirty="0"/>
              <a:t>or sometimes </a:t>
            </a:r>
            <a:r>
              <a:rPr lang="en-US" dirty="0" err="1"/>
              <a:t>eigendecomposition</a:t>
            </a:r>
            <a:r>
              <a:rPr lang="en-US" dirty="0"/>
              <a:t> is a factorization of a tensor </a:t>
            </a:r>
            <a:br>
              <a:rPr lang="en-US" dirty="0"/>
            </a:br>
            <a:r>
              <a:rPr lang="en-US" dirty="0"/>
              <a:t>into a canonical form</a:t>
            </a:r>
          </a:p>
          <a:p>
            <a:endParaRPr lang="en-US" dirty="0"/>
          </a:p>
          <a:p>
            <a:r>
              <a:rPr lang="en-US" dirty="0"/>
              <a:t>The dataflow implementation of the Jacobi eigen algorithm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 Jacobi eigen algorithm is an iterative method </a:t>
            </a:r>
            <a:br>
              <a:rPr lang="en-US" dirty="0"/>
            </a:br>
            <a:r>
              <a:rPr lang="en-US" dirty="0"/>
              <a:t>that is based on rotations </a:t>
            </a:r>
            <a:br>
              <a:rPr lang="en-US" dirty="0"/>
            </a:br>
            <a:r>
              <a:rPr lang="en-US" dirty="0"/>
              <a:t>and could be applied only for real symmetric tensors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E8C86D-F961-4701-9995-E4DB52B06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3180-6479-4AEE-981F-07A28D9E3B5E}" type="slidenum">
              <a:rPr lang="en-GB" smtClean="0"/>
              <a:t>55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85191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4C2A6-B701-4C06-B1C2-86A7BFC39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Spectral decomposition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95E45-CDB7-41B8-A06F-063106ED0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dataflow implementation streams data to the off-chip memory</a:t>
            </a:r>
          </a:p>
          <a:p>
            <a:endParaRPr lang="en-US" dirty="0"/>
          </a:p>
          <a:p>
            <a:r>
              <a:rPr lang="en-US" dirty="0"/>
              <a:t>In each iteration, </a:t>
            </a:r>
            <a:br>
              <a:rPr lang="en-US" dirty="0"/>
            </a:br>
            <a:r>
              <a:rPr lang="en-US" dirty="0"/>
              <a:t>data are retrieved from the off-chip memory, </a:t>
            </a:r>
            <a:br>
              <a:rPr lang="en-US" dirty="0"/>
            </a:br>
            <a:r>
              <a:rPr lang="en-US" dirty="0"/>
              <a:t>the rotations are computed, </a:t>
            </a:r>
            <a:br>
              <a:rPr lang="en-US" dirty="0"/>
            </a:br>
            <a:r>
              <a:rPr lang="en-US" dirty="0"/>
              <a:t>and data are streamed back to the memory</a:t>
            </a:r>
          </a:p>
          <a:p>
            <a:endParaRPr lang="en-US" dirty="0"/>
          </a:p>
          <a:p>
            <a:r>
              <a:rPr lang="en-US" dirty="0"/>
              <a:t>When an eigenvector is computed</a:t>
            </a:r>
            <a:br>
              <a:rPr lang="en-US" dirty="0"/>
            </a:br>
            <a:r>
              <a:rPr lang="en-US" dirty="0"/>
              <a:t>the result is transferred from the off-chip memory the host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344050-937A-48A8-97EC-4CC9E79C1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3180-6479-4AEE-981F-07A28D9E3B5E}" type="slidenum">
              <a:rPr lang="en-GB" smtClean="0"/>
              <a:t>56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653400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CD576-010D-4E9E-AA15-88B1FD431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Spectral decomposition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F93808F-9CF9-4259-9A04-588AF60D24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70526" y="751278"/>
            <a:ext cx="4880148" cy="568497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3838D7-99AA-481B-B170-355806C58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3180-6479-4AEE-981F-07A28D9E3B5E}" type="slidenum">
              <a:rPr lang="en-GB" smtClean="0"/>
              <a:t>57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091313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01AE5-B537-425F-A3AC-755A520AE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Divergence of a tensor field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32C0C-7DC2-4F7E-9E9C-8BFD1A8B2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Volume density of the outward flux of a vector field </a:t>
            </a:r>
            <a:br>
              <a:rPr lang="en-US" dirty="0"/>
            </a:br>
            <a:r>
              <a:rPr lang="en-US" dirty="0"/>
              <a:t>from an infinitesimal volume around a given point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681E57-F36F-43C4-B7B0-C98AFD0E67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853" y="2903425"/>
            <a:ext cx="4921147" cy="32735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7A0D81-C25F-43E1-B03B-51C52A879F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942" y="3025524"/>
            <a:ext cx="3326806" cy="328637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C4CF9D-F5E5-474E-933D-3BB8AC82D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3180-6479-4AEE-981F-07A28D9E3B5E}" type="slidenum">
              <a:rPr lang="en-GB" smtClean="0"/>
              <a:t>58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596871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47746-A790-44FE-9403-E5A116650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Divergence of a tensor field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76096-3FBD-499F-8027-4D781EEBC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set of tensors are stored </a:t>
            </a:r>
            <a:br>
              <a:rPr lang="en-US" dirty="0"/>
            </a:br>
            <a:r>
              <a:rPr lang="en-US" dirty="0"/>
              <a:t>in the on-chip memory</a:t>
            </a:r>
          </a:p>
          <a:p>
            <a:endParaRPr lang="en-US" dirty="0"/>
          </a:p>
          <a:p>
            <a:r>
              <a:rPr lang="en-US" dirty="0"/>
              <a:t>In each iteration new tensor is computed, </a:t>
            </a:r>
            <a:br>
              <a:rPr lang="en-US" dirty="0"/>
            </a:br>
            <a:r>
              <a:rPr lang="en-US" dirty="0"/>
              <a:t>by utilizing parallel internal pipelines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A96A0D-DB2B-4BE6-ADD5-0DB952D98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7558" y="1518381"/>
            <a:ext cx="3705225" cy="450532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1FCE1E-5E34-4A55-A96F-49EC30109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3180-6479-4AEE-981F-07A28D9E3B5E}" type="slidenum">
              <a:rPr lang="en-GB" smtClean="0"/>
              <a:t>59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7763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4CC40-16C1-4192-8058-0E4C8AAF3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Most of machine learning algorithms </a:t>
            </a:r>
            <a:br>
              <a:rPr lang="en-US" b="1" dirty="0"/>
            </a:br>
            <a:r>
              <a:rPr lang="en-US" b="1" dirty="0"/>
              <a:t>are based on the tensor calculus</a:t>
            </a:r>
            <a:br>
              <a:rPr lang="en-US" b="1" dirty="0"/>
            </a:br>
            <a:endParaRPr lang="en-GB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76C486-054E-4FF6-9688-ADD8875681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4123798"/>
            <a:ext cx="2343150" cy="1952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F97271-4E98-4A84-B0AA-BBB9B3E473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444" y="4562475"/>
            <a:ext cx="2847975" cy="1352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AF7B6C-594A-4EFA-9916-8E3A39581B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863" y="4053362"/>
            <a:ext cx="2093495" cy="20934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B7440C-94E8-4388-AE59-F384CF1869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234" y="896704"/>
            <a:ext cx="2823351" cy="9740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30A5C35-B355-4B8F-924C-34CC4FC407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85" y="222885"/>
            <a:ext cx="4363286" cy="16478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1439BD5-2901-4286-8863-2506476079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415" y="548715"/>
            <a:ext cx="2428875" cy="188595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B9F836-2C5A-4BC0-A0FB-7190F62DF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3180-6479-4AEE-981F-07A28D9E3B5E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544090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851F6-9D24-4F8C-84ED-56805E072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Tensor rank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FE66B-2155-4C40-9515-33570BD41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Gaussian elimination is an algorithm </a:t>
            </a:r>
            <a:br>
              <a:rPr lang="en-US" dirty="0"/>
            </a:br>
            <a:r>
              <a:rPr lang="en-US" dirty="0"/>
              <a:t>for solving systems of linear equations</a:t>
            </a:r>
          </a:p>
          <a:p>
            <a:endParaRPr lang="en-US" dirty="0"/>
          </a:p>
          <a:p>
            <a:r>
              <a:rPr lang="en-US" dirty="0"/>
              <a:t>Could be used for calculating rank of a tensor using echelon form</a:t>
            </a:r>
          </a:p>
          <a:p>
            <a:endParaRPr lang="en-US" dirty="0"/>
          </a:p>
          <a:p>
            <a:r>
              <a:rPr lang="en-US" dirty="0"/>
              <a:t>In memory row swapping are performed using hardware variables, which flow through parallel pipelines</a:t>
            </a:r>
          </a:p>
          <a:p>
            <a:endParaRPr lang="en-US" dirty="0"/>
          </a:p>
          <a:p>
            <a:r>
              <a:rPr lang="en-US" dirty="0"/>
              <a:t>The performance depends on size of a tensor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47E1B2-9473-4D97-921F-E28C7E915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3180-6479-4AEE-981F-07A28D9E3B5E}" type="slidenum">
              <a:rPr lang="en-GB" smtClean="0"/>
              <a:t>60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176506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9AC0D-8E0E-4B60-AF14-89A622B97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Tensor rank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1325B9-93C1-4904-88AD-C74BB40E6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138" y="210481"/>
            <a:ext cx="6001305" cy="634727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C2E59D-F8C5-46FE-82AC-7C61E0149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3180-6479-4AEE-981F-07A28D9E3B5E}" type="slidenum">
              <a:rPr lang="en-GB" smtClean="0"/>
              <a:t>61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942433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0B15F-951F-4AD1-9D9B-C534FBF34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evaluation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EEE9CC-0735-4D00-A531-998E04FD2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3180-6479-4AEE-981F-07A28D9E3B5E}" type="slidenum">
              <a:rPr lang="en-GB" smtClean="0"/>
              <a:t>62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A59151-080B-4961-A120-53F6D5300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09474"/>
            <a:ext cx="10263117" cy="494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95880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BCD6C-CACE-470C-A227-0009A16D1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evaluation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27A9B-608C-44EB-8634-8933A6254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Performance evaluation is based on</a:t>
            </a:r>
            <a:br>
              <a:rPr lang="en-US" b="1" dirty="0"/>
            </a:br>
            <a:r>
              <a:rPr lang="en-US" b="1" dirty="0"/>
              <a:t>the speedup per watt and transistor </a:t>
            </a:r>
            <a:r>
              <a:rPr lang="en-GB" b="1" dirty="0"/>
              <a:t>count, </a:t>
            </a:r>
            <a:br>
              <a:rPr lang="en-GB" b="1" dirty="0"/>
            </a:br>
            <a:r>
              <a:rPr lang="en-GB" b="1" dirty="0"/>
              <a:t>which is more suitable for a theoretical study</a:t>
            </a:r>
            <a:br>
              <a:rPr lang="en-GB" b="1" dirty="0"/>
            </a:br>
            <a:r>
              <a:rPr lang="en-GB" b="1" dirty="0"/>
              <a:t>(contrary to speedup per watt and cubic foot, </a:t>
            </a:r>
            <a:br>
              <a:rPr lang="en-GB" b="1" dirty="0"/>
            </a:br>
            <a:r>
              <a:rPr lang="en-GB" b="1" dirty="0"/>
              <a:t>of interest for empirical studies)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Complex operations, such as </a:t>
            </a:r>
            <a:r>
              <a:rPr lang="en-US" dirty="0"/>
              <a:t>tensor decompositions, </a:t>
            </a:r>
            <a:br>
              <a:rPr lang="en-US" dirty="0"/>
            </a:br>
            <a:r>
              <a:rPr lang="en-US" dirty="0"/>
              <a:t>are suitable for big data and achieve significant performance,</a:t>
            </a:r>
            <a:br>
              <a:rPr lang="en-US" dirty="0"/>
            </a:br>
            <a:r>
              <a:rPr lang="en-US" dirty="0"/>
              <a:t>compared against the conventional </a:t>
            </a:r>
            <a:r>
              <a:rPr lang="en-US" dirty="0" err="1"/>
              <a:t>controlflow</a:t>
            </a:r>
            <a:r>
              <a:rPr lang="en-US" dirty="0"/>
              <a:t> implementations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DC47B4-91C8-4383-8F45-4D38E4B8C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3180-6479-4AEE-981F-07A28D9E3B5E}" type="slidenum">
              <a:rPr lang="en-GB" smtClean="0"/>
              <a:t>63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861601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5CF7B-0509-4357-895A-72FDCA9D6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evaluation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C31FE-9633-450B-9F43-A4AF10296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Power dissipation depends on the clock frequency </a:t>
            </a:r>
            <a:br>
              <a:rPr lang="en-US" dirty="0"/>
            </a:br>
            <a:r>
              <a:rPr lang="en-US" dirty="0"/>
              <a:t>and the number of transistors</a:t>
            </a:r>
          </a:p>
          <a:p>
            <a:endParaRPr lang="en-US" dirty="0"/>
          </a:p>
          <a:p>
            <a:r>
              <a:rPr lang="en-US" dirty="0"/>
              <a:t>Complexity of two paradigms is expressed by the transistor count</a:t>
            </a:r>
          </a:p>
          <a:p>
            <a:endParaRPr lang="en-US" dirty="0"/>
          </a:p>
          <a:p>
            <a:r>
              <a:rPr lang="en-US" dirty="0"/>
              <a:t>The MTBF domain depends a lot on the transistor count, </a:t>
            </a:r>
            <a:br>
              <a:rPr lang="en-US" dirty="0"/>
            </a:br>
            <a:r>
              <a:rPr lang="en-US" dirty="0"/>
              <a:t>the power dissipation,</a:t>
            </a:r>
            <a:br>
              <a:rPr lang="en-US" dirty="0"/>
            </a:br>
            <a:r>
              <a:rPr lang="en-US" dirty="0"/>
              <a:t>and the presence of components prone to failure,</a:t>
            </a:r>
            <a:br>
              <a:rPr lang="en-US" dirty="0"/>
            </a:br>
            <a:r>
              <a:rPr lang="en-US" dirty="0"/>
              <a:t>to name a few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3F152-CDA2-4921-A636-DB73928B6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3180-6479-4AEE-981F-07A28D9E3B5E}" type="slidenum">
              <a:rPr lang="en-GB" smtClean="0"/>
              <a:t>64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693967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D17B3-95E3-4A30-B151-13FE54E90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code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A1317-FB87-4702-9116-FE7294404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https://github.com/kotlarmilos/tensorcalculus</a:t>
            </a:r>
            <a:endParaRPr lang="en-GB" dirty="0"/>
          </a:p>
          <a:p>
            <a:endParaRPr lang="en-US" dirty="0"/>
          </a:p>
          <a:p>
            <a:r>
              <a:rPr lang="en-US" dirty="0"/>
              <a:t>T</a:t>
            </a:r>
            <a:r>
              <a:rPr lang="en-GB" dirty="0"/>
              <a:t>hank you!</a:t>
            </a:r>
            <a:endParaRPr lang="en-US" dirty="0"/>
          </a:p>
          <a:p>
            <a:r>
              <a:rPr lang="en-US" dirty="0">
                <a:hlinkClick r:id="rId3"/>
              </a:rPr>
              <a:t>k</a:t>
            </a:r>
            <a:r>
              <a:rPr lang="en-GB" dirty="0">
                <a:hlinkClick r:id="rId3"/>
              </a:rPr>
              <a:t>otlar.milos@gmail.com</a:t>
            </a:r>
            <a:endParaRPr lang="en-GB" dirty="0"/>
          </a:p>
          <a:p>
            <a:endParaRPr lang="en-US" dirty="0"/>
          </a:p>
          <a:p>
            <a:r>
              <a:rPr lang="en-GB" dirty="0">
                <a:hlinkClick r:id="rId4"/>
              </a:rPr>
              <a:t>https://www.youtube.com/watch?v=Axw07_Ixhhs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4512E7-574F-4730-9040-FEF85DA61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3180-6479-4AEE-981F-07A28D9E3B5E}" type="slidenum">
              <a:rPr lang="en-GB" smtClean="0"/>
              <a:t>65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4334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4C1F0-F0B4-443F-AFD9-7A6F8D046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Tensors Calculus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DDC57-5055-4363-BE50-60C7A83F6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Tensors are a multi-dimensional objects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Following natural sciences have found interest in tensor calculus:</a:t>
            </a:r>
          </a:p>
          <a:p>
            <a:pPr lvl="1"/>
            <a:r>
              <a:rPr lang="en-US" dirty="0"/>
              <a:t>Civil engineering</a:t>
            </a:r>
          </a:p>
          <a:p>
            <a:pPr lvl="1"/>
            <a:r>
              <a:rPr lang="en-US" dirty="0"/>
              <a:t>Physics</a:t>
            </a:r>
          </a:p>
          <a:p>
            <a:pPr lvl="1"/>
            <a:r>
              <a:rPr lang="en-US" dirty="0"/>
              <a:t>Chemistry</a:t>
            </a:r>
          </a:p>
          <a:p>
            <a:pPr lvl="1"/>
            <a:r>
              <a:rPr lang="en-US" b="1" dirty="0"/>
              <a:t>Software engineering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10F7B4-0C11-44CF-B2BD-E85E1783F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5160" y="681037"/>
            <a:ext cx="2600325" cy="309562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069AF8-6FBC-436C-8E29-49578DC82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3180-6479-4AEE-981F-07A28D9E3B5E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4073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D54D0-1CFB-4E86-BD23-224EEC0FA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Tensors in civil engineering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F4194-EA06-43B2-A550-209D61356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Tensor is an object that operates on a vector to produce another vector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US" dirty="0"/>
              <a:t>0</a:t>
            </a:r>
            <a:r>
              <a:rPr lang="en-US" baseline="30000" dirty="0"/>
              <a:t>th</a:t>
            </a:r>
            <a:r>
              <a:rPr lang="en-US" dirty="0"/>
              <a:t> order tensor is scalar</a:t>
            </a:r>
            <a:br>
              <a:rPr lang="en-US" dirty="0"/>
            </a:b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order tensor is vector (3x1)</a:t>
            </a:r>
            <a:br>
              <a:rPr lang="en-US" dirty="0"/>
            </a:b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order tensor (3x3)</a:t>
            </a:r>
            <a:br>
              <a:rPr lang="en-US" dirty="0"/>
            </a:br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order tensor  (3x3x3)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40521D-31FE-4E82-A133-E22620900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7504" y="2318118"/>
            <a:ext cx="3158074" cy="20319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6EF57D-09A6-4D94-851C-40AA23647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767" y="4446908"/>
            <a:ext cx="3273547" cy="204596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8F3233-2D21-49DC-A33F-D3754A395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3180-6479-4AEE-981F-07A28D9E3B5E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3216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D54D0-1CFB-4E86-BD23-224EEC0FA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Tensors in physics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F4194-EA06-43B2-A550-209D61356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Deformation tensors - deformation may be caused by </a:t>
            </a:r>
            <a:br>
              <a:rPr lang="en-US" dirty="0"/>
            </a:br>
            <a:r>
              <a:rPr lang="en-US" dirty="0"/>
              <a:t>external loads, body forces, chemical reactions,</a:t>
            </a:r>
            <a:br>
              <a:rPr lang="en-US" dirty="0"/>
            </a:br>
            <a:r>
              <a:rPr lang="en-US" dirty="0"/>
              <a:t>or changes in temperature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Stress</a:t>
            </a:r>
          </a:p>
          <a:p>
            <a:r>
              <a:rPr lang="en-US" dirty="0"/>
              <a:t>Strain</a:t>
            </a:r>
          </a:p>
          <a:p>
            <a:r>
              <a:rPr lang="en-US" dirty="0"/>
              <a:t>Moment of inertia</a:t>
            </a:r>
          </a:p>
          <a:p>
            <a:r>
              <a:rPr lang="en-US" dirty="0"/>
              <a:t>Identity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094839-88F9-4389-8AF9-41151B9F7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747" y="2862651"/>
            <a:ext cx="3743826" cy="331431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1FB226-5921-47AE-A2DC-E9B1447DB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3180-6479-4AEE-981F-07A28D9E3B5E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0928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975</Words>
  <Application>Microsoft Office PowerPoint</Application>
  <PresentationFormat>Widescreen</PresentationFormat>
  <Paragraphs>351</Paragraphs>
  <Slides>65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0" baseType="lpstr">
      <vt:lpstr>Arial</vt:lpstr>
      <vt:lpstr>Calibri</vt:lpstr>
      <vt:lpstr>Calibri Light</vt:lpstr>
      <vt:lpstr>Constantia</vt:lpstr>
      <vt:lpstr>Office Theme</vt:lpstr>
      <vt:lpstr>Comparing Controlflow and Dataflow for Tensor Calculus: Speed, Power, Complexity, and MTBF</vt:lpstr>
      <vt:lpstr>Data is growing faster than ever before</vt:lpstr>
      <vt:lpstr>Data is growing faster than ever before</vt:lpstr>
      <vt:lpstr>The big data analysis</vt:lpstr>
      <vt:lpstr>Machine learning algorithms</vt:lpstr>
      <vt:lpstr>Most of machine learning algorithms  are based on the tensor calculus </vt:lpstr>
      <vt:lpstr>Tensors Calculus</vt:lpstr>
      <vt:lpstr>Tensors in civil engineering</vt:lpstr>
      <vt:lpstr>Tensors in physics</vt:lpstr>
      <vt:lpstr>Tensors in chemistry</vt:lpstr>
      <vt:lpstr>Tensors in software engineering</vt:lpstr>
      <vt:lpstr>Image is a 3rd order tensor</vt:lpstr>
      <vt:lpstr>Video is a 4th order tensor</vt:lpstr>
      <vt:lpstr>Facial images database is a 6th order tensor</vt:lpstr>
      <vt:lpstr>The big data analysis</vt:lpstr>
      <vt:lpstr>Moore’s Law</vt:lpstr>
      <vt:lpstr>40 years of microprocessor trend data</vt:lpstr>
      <vt:lpstr>High-performance computing</vt:lpstr>
      <vt:lpstr>Google TPU Dataflow</vt:lpstr>
      <vt:lpstr>The dataflow paradigm</vt:lpstr>
      <vt:lpstr>Conditions for the dataflow paradigm</vt:lpstr>
      <vt:lpstr>Maxeler dataflow architecture</vt:lpstr>
      <vt:lpstr>Controlflow vs. dataflow</vt:lpstr>
      <vt:lpstr>Why is dataflow so much faster?</vt:lpstr>
      <vt:lpstr>Why are electricity bills so small?</vt:lpstr>
      <vt:lpstr>Why is the transistor count so small?</vt:lpstr>
      <vt:lpstr>PowerPoint Presentation</vt:lpstr>
      <vt:lpstr>Tensor operations</vt:lpstr>
      <vt:lpstr>Tensor operations on the dataflow paradigm</vt:lpstr>
      <vt:lpstr>Tensor addition</vt:lpstr>
      <vt:lpstr>Tensor addition</vt:lpstr>
      <vt:lpstr>Tensor addition</vt:lpstr>
      <vt:lpstr>Tensor addition</vt:lpstr>
      <vt:lpstr>Low precision computation</vt:lpstr>
      <vt:lpstr>Resource allocation</vt:lpstr>
      <vt:lpstr>Tensor transpose</vt:lpstr>
      <vt:lpstr>Stream offset</vt:lpstr>
      <vt:lpstr>Tensor transpose</vt:lpstr>
      <vt:lpstr>Tree reduction</vt:lpstr>
      <vt:lpstr>Tensor composition</vt:lpstr>
      <vt:lpstr>Tensor composition</vt:lpstr>
      <vt:lpstr>Tensor composition</vt:lpstr>
      <vt:lpstr>Tensor inverse</vt:lpstr>
      <vt:lpstr>Tensor inverse</vt:lpstr>
      <vt:lpstr>Tensor inverse</vt:lpstr>
      <vt:lpstr>Example of SLiC interface</vt:lpstr>
      <vt:lpstr>Primary and principal invariants</vt:lpstr>
      <vt:lpstr>Primary and principal invariants</vt:lpstr>
      <vt:lpstr>Primary and principal invariants</vt:lpstr>
      <vt:lpstr>Eigenvalues and eigenvectors</vt:lpstr>
      <vt:lpstr>Gram-Schmidt method</vt:lpstr>
      <vt:lpstr>Householder method</vt:lpstr>
      <vt:lpstr>Householder method</vt:lpstr>
      <vt:lpstr>Householder method</vt:lpstr>
      <vt:lpstr>Spectral decomposition</vt:lpstr>
      <vt:lpstr>Spectral decomposition</vt:lpstr>
      <vt:lpstr>Spectral decomposition</vt:lpstr>
      <vt:lpstr>Divergence of a tensor field</vt:lpstr>
      <vt:lpstr>Divergence of a tensor field</vt:lpstr>
      <vt:lpstr>Tensor rank</vt:lpstr>
      <vt:lpstr>Tensor rank</vt:lpstr>
      <vt:lpstr>Performance evaluation</vt:lpstr>
      <vt:lpstr>Performance evaluation</vt:lpstr>
      <vt:lpstr>Performance evaluation</vt:lpstr>
      <vt:lpstr>Source code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Comparing Controlflow and Dataflow for Tensor Calculus: Speed, Power, Complexity, and MTBF</dc:title>
  <dc:creator>Milos Kotlar</dc:creator>
  <cp:lastModifiedBy>Milos Kotlar</cp:lastModifiedBy>
  <cp:revision>398</cp:revision>
  <dcterms:created xsi:type="dcterms:W3CDTF">2018-06-26T06:14:33Z</dcterms:created>
  <dcterms:modified xsi:type="dcterms:W3CDTF">2018-12-27T08:40:47Z</dcterms:modified>
</cp:coreProperties>
</file>