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64" r:id="rId1"/>
  </p:sldMasterIdLst>
  <p:notesMasterIdLst>
    <p:notesMasterId r:id="rId36"/>
  </p:notesMasterIdLst>
  <p:sldIdLst>
    <p:sldId id="269" r:id="rId2"/>
    <p:sldId id="261" r:id="rId3"/>
    <p:sldId id="257" r:id="rId4"/>
    <p:sldId id="258" r:id="rId5"/>
    <p:sldId id="259" r:id="rId6"/>
    <p:sldId id="263" r:id="rId7"/>
    <p:sldId id="267" r:id="rId8"/>
    <p:sldId id="262" r:id="rId9"/>
    <p:sldId id="286" r:id="rId10"/>
    <p:sldId id="272" r:id="rId11"/>
    <p:sldId id="271" r:id="rId12"/>
    <p:sldId id="284" r:id="rId13"/>
    <p:sldId id="283" r:id="rId14"/>
    <p:sldId id="273" r:id="rId15"/>
    <p:sldId id="274" r:id="rId16"/>
    <p:sldId id="275" r:id="rId17"/>
    <p:sldId id="276" r:id="rId18"/>
    <p:sldId id="289" r:id="rId19"/>
    <p:sldId id="302" r:id="rId20"/>
    <p:sldId id="264" r:id="rId21"/>
    <p:sldId id="279" r:id="rId22"/>
    <p:sldId id="278" r:id="rId23"/>
    <p:sldId id="296" r:id="rId24"/>
    <p:sldId id="265" r:id="rId25"/>
    <p:sldId id="295" r:id="rId26"/>
    <p:sldId id="282" r:id="rId27"/>
    <p:sldId id="260" r:id="rId28"/>
    <p:sldId id="293" r:id="rId29"/>
    <p:sldId id="299" r:id="rId30"/>
    <p:sldId id="300" r:id="rId31"/>
    <p:sldId id="297" r:id="rId32"/>
    <p:sldId id="298" r:id="rId33"/>
    <p:sldId id="292" r:id="rId34"/>
    <p:sldId id="303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08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38FF9B-C04C-464A-9FB3-FF1291095922}" type="datetimeFigureOut">
              <a:rPr lang="en-US" smtClean="0"/>
              <a:t>9/19/2013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9E113E-6606-4B77-AEAB-695B33D242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456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9E113E-6606-4B77-AEAB-695B33D242A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523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9E113E-6606-4B77-AEAB-695B33D242A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0909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9E113E-6606-4B77-AEAB-695B33D242A0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458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C8A432C8-69A7-458B-9684-2BFA64B31948}" type="datetime2">
              <a:rPr lang="en-US" smtClean="0"/>
              <a:t>Thursday, September 19, 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/>
              <a:t>Thursday, September 19,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EC4549AC-EB31-477F-92A9-B1988E232878}" type="datetime2">
              <a:rPr lang="en-US" smtClean="0"/>
              <a:t>Thursday, September 19,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pPr algn="r"/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t>Thursday, September 19,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D019-A32C-4EAD-B8E6-DBDA699692FD}" type="datetime2">
              <a:rPr lang="en-US" smtClean="0"/>
              <a:t>Thursday, September 19, 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r"/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CEBA98F-560C-4997-81C4-81D4D9187EAB}" type="datetime2">
              <a:rPr lang="en-US" smtClean="0"/>
              <a:t>Thursday, September 19, 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 algn="r"/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50972B2-CA5C-437D-87D0-8081271A9E4B}" type="datetime2">
              <a:rPr lang="en-US" smtClean="0"/>
              <a:t>Thursday, September 19, 2013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 algn="r"/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t>Thursday, September 19, 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t>Thursday, September 19, 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t>Thursday, September 19, 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EBDC1E59-17DD-41CE-97CA-624A472382D4}" type="datetime2">
              <a:rPr lang="en-US" smtClean="0"/>
              <a:t>Thursday, September 19, 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pPr algn="r"/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80CB818-7379-467D-8E76-EF9D9074A26C}" type="datetime2">
              <a:rPr lang="en-US" smtClean="0"/>
              <a:t>Thursday, September 19, 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5" r:id="rId1"/>
    <p:sldLayoutId id="2147484166" r:id="rId2"/>
    <p:sldLayoutId id="2147484167" r:id="rId3"/>
    <p:sldLayoutId id="2147484168" r:id="rId4"/>
    <p:sldLayoutId id="2147484169" r:id="rId5"/>
    <p:sldLayoutId id="2147484170" r:id="rId6"/>
    <p:sldLayoutId id="2147484171" r:id="rId7"/>
    <p:sldLayoutId id="2147484172" r:id="rId8"/>
    <p:sldLayoutId id="2147484173" r:id="rId9"/>
    <p:sldLayoutId id="2147484174" r:id="rId10"/>
    <p:sldLayoutId id="2147484175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35373" y="533400"/>
            <a:ext cx="6477000" cy="1143000"/>
          </a:xfrm>
        </p:spPr>
        <p:txBody>
          <a:bodyPr/>
          <a:lstStyle/>
          <a:p>
            <a:r>
              <a:rPr lang="en-US" dirty="0" smtClean="0"/>
              <a:t>Exploratory learning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364681" y="1752600"/>
            <a:ext cx="662014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tx2"/>
                </a:solidFill>
              </a:rPr>
              <a:t>Semi-supervised Learning </a:t>
            </a:r>
          </a:p>
          <a:p>
            <a:r>
              <a:rPr lang="en-US" sz="3200" dirty="0" smtClean="0">
                <a:solidFill>
                  <a:schemeClr val="tx2"/>
                </a:solidFill>
              </a:rPr>
              <a:t>in the presence of unanticipated classes</a:t>
            </a:r>
            <a:endParaRPr lang="en-US" sz="3200" dirty="0">
              <a:solidFill>
                <a:schemeClr val="tx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4251" y="3352800"/>
            <a:ext cx="76610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Bhavana</a:t>
            </a:r>
            <a:r>
              <a:rPr lang="en-US" sz="2400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Dalvi</a:t>
            </a:r>
            <a:r>
              <a:rPr lang="en-US" sz="2400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,  William W. Cohen, Jamie </a:t>
            </a:r>
            <a:r>
              <a:rPr lang="en-US" sz="2400" b="1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Callan</a:t>
            </a:r>
            <a:endParaRPr lang="en-US" sz="2400" b="1" dirty="0" smtClean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r>
              <a:rPr lang="en-US" sz="2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            School of Computer Science,</a:t>
            </a:r>
          </a:p>
          <a:p>
            <a:r>
              <a:rPr lang="en-US" sz="2400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             Carnegie Mellon University</a:t>
            </a:r>
            <a:endParaRPr lang="en-US" sz="2400" b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9260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Nearly uniform? </a:t>
            </a:r>
            <a:br>
              <a:rPr lang="en-US" dirty="0"/>
            </a:br>
            <a:r>
              <a:rPr lang="en-US" dirty="0"/>
              <a:t>Jensen-Shannon </a:t>
            </a:r>
            <a:r>
              <a:rPr lang="en-US" dirty="0" smtClean="0"/>
              <a:t>Divergence criterion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en-US" dirty="0"/>
              <a:t>Data-point: x, current #classes= k</a:t>
            </a:r>
          </a:p>
          <a:p>
            <a:pPr lvl="0"/>
            <a:r>
              <a:rPr lang="en-US" dirty="0"/>
              <a:t>P(C</a:t>
            </a:r>
            <a:r>
              <a:rPr lang="en-US" sz="1800" dirty="0"/>
              <a:t>1</a:t>
            </a:r>
            <a:r>
              <a:rPr lang="en-US" dirty="0"/>
              <a:t> | x), P(C</a:t>
            </a:r>
            <a:r>
              <a:rPr lang="en-US" sz="1800" dirty="0"/>
              <a:t>2</a:t>
            </a:r>
            <a:r>
              <a:rPr lang="en-US" dirty="0"/>
              <a:t> | x), ... P(</a:t>
            </a:r>
            <a:r>
              <a:rPr lang="en-US" dirty="0" err="1"/>
              <a:t>C</a:t>
            </a:r>
            <a:r>
              <a:rPr lang="en-US" sz="1800" dirty="0" err="1"/>
              <a:t>k</a:t>
            </a:r>
            <a:r>
              <a:rPr lang="en-US" dirty="0"/>
              <a:t> | x)</a:t>
            </a:r>
          </a:p>
          <a:p>
            <a:pPr lvl="0"/>
            <a:r>
              <a:rPr lang="en-US" dirty="0">
                <a:solidFill>
                  <a:srgbClr val="333333"/>
                </a:solidFill>
              </a:rPr>
              <a:t>Uniform = [ 1/k </a:t>
            </a:r>
            <a:r>
              <a:rPr lang="en-US" dirty="0" smtClean="0">
                <a:solidFill>
                  <a:srgbClr val="333333"/>
                </a:solidFill>
              </a:rPr>
              <a:t> 1/k </a:t>
            </a:r>
            <a:r>
              <a:rPr lang="en-US" dirty="0">
                <a:solidFill>
                  <a:srgbClr val="333333"/>
                </a:solidFill>
              </a:rPr>
              <a:t>.... 1/k]</a:t>
            </a:r>
          </a:p>
          <a:p>
            <a:pPr lvl="0"/>
            <a:r>
              <a:rPr lang="en-US" b="1" dirty="0" err="1">
                <a:solidFill>
                  <a:srgbClr val="333333"/>
                </a:solidFill>
              </a:rPr>
              <a:t>Div</a:t>
            </a:r>
            <a:r>
              <a:rPr lang="en-US" b="1" dirty="0">
                <a:solidFill>
                  <a:srgbClr val="333333"/>
                </a:solidFill>
              </a:rPr>
              <a:t> = Jensen-Shannon-divergence(P(</a:t>
            </a:r>
            <a:r>
              <a:rPr lang="en-US" b="1" dirty="0" err="1">
                <a:solidFill>
                  <a:srgbClr val="333333"/>
                </a:solidFill>
              </a:rPr>
              <a:t>C</a:t>
            </a:r>
            <a:r>
              <a:rPr lang="en-US" sz="1600" b="1" dirty="0" err="1">
                <a:solidFill>
                  <a:srgbClr val="333333"/>
                </a:solidFill>
              </a:rPr>
              <a:t>i</a:t>
            </a:r>
            <a:r>
              <a:rPr lang="en-US" b="1" dirty="0" err="1">
                <a:solidFill>
                  <a:srgbClr val="333333"/>
                </a:solidFill>
              </a:rPr>
              <a:t>|x</a:t>
            </a:r>
            <a:r>
              <a:rPr lang="en-US" b="1" dirty="0">
                <a:solidFill>
                  <a:srgbClr val="333333"/>
                </a:solidFill>
              </a:rPr>
              <a:t>), Uniform)</a:t>
            </a:r>
          </a:p>
          <a:p>
            <a:pPr lvl="0"/>
            <a:r>
              <a:rPr lang="en-US" dirty="0">
                <a:solidFill>
                  <a:srgbClr val="00AE00"/>
                </a:solidFill>
              </a:rPr>
              <a:t>If (</a:t>
            </a:r>
            <a:r>
              <a:rPr lang="en-US" dirty="0" err="1">
                <a:solidFill>
                  <a:srgbClr val="00AE00"/>
                </a:solidFill>
              </a:rPr>
              <a:t>Div</a:t>
            </a:r>
            <a:r>
              <a:rPr lang="en-US" dirty="0">
                <a:solidFill>
                  <a:srgbClr val="00AE00"/>
                </a:solidFill>
              </a:rPr>
              <a:t> &lt; 1/k)</a:t>
            </a:r>
          </a:p>
          <a:p>
            <a:pPr lvl="1" hangingPunct="0">
              <a:buNone/>
            </a:pPr>
            <a:r>
              <a:rPr lang="en-US" dirty="0" smtClean="0">
                <a:solidFill>
                  <a:srgbClr val="00AE00"/>
                </a:solidFill>
              </a:rPr>
              <a:t>        Create </a:t>
            </a:r>
            <a:r>
              <a:rPr lang="en-US" dirty="0">
                <a:solidFill>
                  <a:srgbClr val="00AE00"/>
                </a:solidFill>
              </a:rPr>
              <a:t>new class </a:t>
            </a:r>
            <a:r>
              <a:rPr lang="en-US" dirty="0" smtClean="0">
                <a:solidFill>
                  <a:srgbClr val="00AE00"/>
                </a:solidFill>
              </a:rPr>
              <a:t>C</a:t>
            </a:r>
            <a:r>
              <a:rPr lang="en-US" sz="1600" dirty="0" smtClean="0">
                <a:solidFill>
                  <a:srgbClr val="00AE00"/>
                </a:solidFill>
              </a:rPr>
              <a:t>k+1</a:t>
            </a:r>
            <a:endParaRPr lang="en-US" sz="1600" dirty="0">
              <a:solidFill>
                <a:srgbClr val="00AE00"/>
              </a:solidFill>
            </a:endParaRPr>
          </a:p>
          <a:p>
            <a:pPr lvl="0">
              <a:buNone/>
            </a:pPr>
            <a:r>
              <a:rPr lang="en-US" dirty="0"/>
              <a:t>   </a:t>
            </a:r>
            <a:r>
              <a:rPr lang="en-US" dirty="0" smtClean="0">
                <a:solidFill>
                  <a:srgbClr val="B84747"/>
                </a:solidFill>
              </a:rPr>
              <a:t>Else</a:t>
            </a:r>
            <a:endParaRPr lang="en-US" dirty="0">
              <a:solidFill>
                <a:srgbClr val="B84747"/>
              </a:solidFill>
            </a:endParaRPr>
          </a:p>
          <a:p>
            <a:pPr lvl="1" hangingPunct="0">
              <a:buNone/>
            </a:pPr>
            <a:r>
              <a:rPr lang="en-US" dirty="0" smtClean="0">
                <a:solidFill>
                  <a:srgbClr val="B84747"/>
                </a:solidFill>
              </a:rPr>
              <a:t>         Assign </a:t>
            </a:r>
            <a:r>
              <a:rPr lang="en-US" dirty="0">
                <a:solidFill>
                  <a:srgbClr val="B84747"/>
                </a:solidFill>
              </a:rPr>
              <a:t>x to </a:t>
            </a:r>
            <a:r>
              <a:rPr lang="en-US" dirty="0" err="1">
                <a:solidFill>
                  <a:srgbClr val="B84747"/>
                </a:solidFill>
              </a:rPr>
              <a:t>argmax</a:t>
            </a:r>
            <a:r>
              <a:rPr lang="en-US" dirty="0">
                <a:solidFill>
                  <a:srgbClr val="B84747"/>
                </a:solidFill>
              </a:rPr>
              <a:t> { P(</a:t>
            </a:r>
            <a:r>
              <a:rPr lang="en-US" dirty="0" err="1">
                <a:solidFill>
                  <a:srgbClr val="B84747"/>
                </a:solidFill>
              </a:rPr>
              <a:t>C</a:t>
            </a:r>
            <a:r>
              <a:rPr lang="en-US" sz="1600" dirty="0" err="1">
                <a:solidFill>
                  <a:srgbClr val="B84747"/>
                </a:solidFill>
              </a:rPr>
              <a:t>i</a:t>
            </a:r>
            <a:r>
              <a:rPr lang="en-US" dirty="0">
                <a:solidFill>
                  <a:srgbClr val="B84747"/>
                </a:solidFill>
              </a:rPr>
              <a:t> | x) }</a:t>
            </a:r>
          </a:p>
          <a:p>
            <a:pPr lvl="1" hangingPunct="0">
              <a:buNone/>
            </a:pPr>
            <a:r>
              <a:rPr lang="en-US" dirty="0">
                <a:solidFill>
                  <a:srgbClr val="B84747"/>
                </a:solidFill>
              </a:rPr>
              <a:t>         </a:t>
            </a:r>
            <a:r>
              <a:rPr lang="en-US" dirty="0" smtClean="0">
                <a:solidFill>
                  <a:srgbClr val="B84747"/>
                </a:solidFill>
              </a:rPr>
              <a:t>                    </a:t>
            </a:r>
            <a:r>
              <a:rPr lang="en-US" dirty="0" err="1">
                <a:solidFill>
                  <a:srgbClr val="B84747"/>
                </a:solidFill>
              </a:rPr>
              <a:t>C</a:t>
            </a:r>
            <a:r>
              <a:rPr lang="en-US" sz="1600" dirty="0" err="1">
                <a:solidFill>
                  <a:srgbClr val="B84747"/>
                </a:solidFill>
              </a:rPr>
              <a:t>i</a:t>
            </a:r>
            <a:endParaRPr lang="en-US" sz="1600" dirty="0">
              <a:solidFill>
                <a:srgbClr val="B84747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6388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Nearly uniform?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MinMax</a:t>
            </a:r>
            <a:r>
              <a:rPr lang="en-US" dirty="0" smtClean="0"/>
              <a:t> criterion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/>
              <a:t>Data-point: x, current #classes= k</a:t>
            </a:r>
          </a:p>
          <a:p>
            <a:pPr lvl="0"/>
            <a:r>
              <a:rPr lang="en-US" dirty="0"/>
              <a:t>P(C</a:t>
            </a:r>
            <a:r>
              <a:rPr lang="en-US" sz="1600" dirty="0"/>
              <a:t>1</a:t>
            </a:r>
            <a:r>
              <a:rPr lang="en-US" dirty="0"/>
              <a:t> | x), P(C</a:t>
            </a:r>
            <a:r>
              <a:rPr lang="en-US" sz="1600" dirty="0"/>
              <a:t>2</a:t>
            </a:r>
            <a:r>
              <a:rPr lang="en-US" dirty="0"/>
              <a:t> | x), ... P(</a:t>
            </a:r>
            <a:r>
              <a:rPr lang="en-US" dirty="0" err="1"/>
              <a:t>C</a:t>
            </a:r>
            <a:r>
              <a:rPr lang="en-US" sz="1800" dirty="0" err="1"/>
              <a:t>k</a:t>
            </a:r>
            <a:r>
              <a:rPr lang="en-US" dirty="0"/>
              <a:t> | x)</a:t>
            </a:r>
          </a:p>
          <a:p>
            <a:pPr lvl="0"/>
            <a:r>
              <a:rPr lang="en-US" dirty="0" err="1">
                <a:solidFill>
                  <a:srgbClr val="333333"/>
                </a:solidFill>
              </a:rPr>
              <a:t>MaxProb</a:t>
            </a:r>
            <a:r>
              <a:rPr lang="en-US" dirty="0">
                <a:solidFill>
                  <a:srgbClr val="333333"/>
                </a:solidFill>
              </a:rPr>
              <a:t> = max{ P(C</a:t>
            </a:r>
            <a:r>
              <a:rPr lang="en-US" sz="1800" dirty="0">
                <a:solidFill>
                  <a:srgbClr val="333333"/>
                </a:solidFill>
              </a:rPr>
              <a:t>1</a:t>
            </a:r>
            <a:r>
              <a:rPr lang="en-US" dirty="0">
                <a:solidFill>
                  <a:srgbClr val="333333"/>
                </a:solidFill>
              </a:rPr>
              <a:t> | x) … P(</a:t>
            </a:r>
            <a:r>
              <a:rPr lang="en-US" dirty="0" err="1">
                <a:solidFill>
                  <a:srgbClr val="333333"/>
                </a:solidFill>
              </a:rPr>
              <a:t>C</a:t>
            </a:r>
            <a:r>
              <a:rPr lang="en-US" sz="1800" dirty="0" err="1">
                <a:solidFill>
                  <a:srgbClr val="333333"/>
                </a:solidFill>
              </a:rPr>
              <a:t>k</a:t>
            </a:r>
            <a:r>
              <a:rPr lang="en-US" dirty="0">
                <a:solidFill>
                  <a:srgbClr val="333333"/>
                </a:solidFill>
              </a:rPr>
              <a:t> | x)}</a:t>
            </a:r>
          </a:p>
          <a:p>
            <a:pPr lvl="0"/>
            <a:r>
              <a:rPr lang="en-US" dirty="0" err="1">
                <a:solidFill>
                  <a:srgbClr val="333333"/>
                </a:solidFill>
              </a:rPr>
              <a:t>MinProb</a:t>
            </a:r>
            <a:r>
              <a:rPr lang="en-US" dirty="0">
                <a:solidFill>
                  <a:srgbClr val="333333"/>
                </a:solidFill>
              </a:rPr>
              <a:t>  = min{ P(C</a:t>
            </a:r>
            <a:r>
              <a:rPr lang="en-US" sz="1600" dirty="0">
                <a:solidFill>
                  <a:srgbClr val="333333"/>
                </a:solidFill>
              </a:rPr>
              <a:t>1</a:t>
            </a:r>
            <a:r>
              <a:rPr lang="en-US" dirty="0">
                <a:solidFill>
                  <a:srgbClr val="333333"/>
                </a:solidFill>
              </a:rPr>
              <a:t> | x) … P(</a:t>
            </a:r>
            <a:r>
              <a:rPr lang="en-US" dirty="0" err="1">
                <a:solidFill>
                  <a:srgbClr val="333333"/>
                </a:solidFill>
              </a:rPr>
              <a:t>C</a:t>
            </a:r>
            <a:r>
              <a:rPr lang="en-US" sz="1800" dirty="0" err="1">
                <a:solidFill>
                  <a:srgbClr val="333333"/>
                </a:solidFill>
              </a:rPr>
              <a:t>k</a:t>
            </a:r>
            <a:r>
              <a:rPr lang="en-US" sz="1800" dirty="0">
                <a:solidFill>
                  <a:srgbClr val="333333"/>
                </a:solidFill>
              </a:rPr>
              <a:t> </a:t>
            </a:r>
            <a:r>
              <a:rPr lang="en-US" dirty="0">
                <a:solidFill>
                  <a:srgbClr val="333333"/>
                </a:solidFill>
              </a:rPr>
              <a:t>| x)}</a:t>
            </a:r>
          </a:p>
          <a:p>
            <a:pPr lvl="0"/>
            <a:r>
              <a:rPr lang="en-US" dirty="0">
                <a:solidFill>
                  <a:srgbClr val="00AE00"/>
                </a:solidFill>
              </a:rPr>
              <a:t>If (</a:t>
            </a:r>
            <a:r>
              <a:rPr lang="en-US" dirty="0" err="1">
                <a:solidFill>
                  <a:srgbClr val="00AE00"/>
                </a:solidFill>
              </a:rPr>
              <a:t>MaxProb</a:t>
            </a:r>
            <a:r>
              <a:rPr lang="en-US" dirty="0">
                <a:solidFill>
                  <a:srgbClr val="00AE00"/>
                </a:solidFill>
              </a:rPr>
              <a:t> / </a:t>
            </a:r>
            <a:r>
              <a:rPr lang="en-US" dirty="0" err="1">
                <a:solidFill>
                  <a:srgbClr val="00AE00"/>
                </a:solidFill>
              </a:rPr>
              <a:t>MinProb</a:t>
            </a:r>
            <a:r>
              <a:rPr lang="en-US" dirty="0">
                <a:solidFill>
                  <a:srgbClr val="00AE00"/>
                </a:solidFill>
              </a:rPr>
              <a:t>) &lt; 2</a:t>
            </a:r>
          </a:p>
          <a:p>
            <a:pPr lvl="1" hangingPunct="0">
              <a:buNone/>
            </a:pPr>
            <a:r>
              <a:rPr lang="en-US" dirty="0" smtClean="0">
                <a:solidFill>
                  <a:srgbClr val="00AE00"/>
                </a:solidFill>
              </a:rPr>
              <a:t>         Create </a:t>
            </a:r>
            <a:r>
              <a:rPr lang="en-US" dirty="0">
                <a:solidFill>
                  <a:srgbClr val="00AE00"/>
                </a:solidFill>
              </a:rPr>
              <a:t>new class </a:t>
            </a:r>
            <a:r>
              <a:rPr lang="en-US" dirty="0" smtClean="0">
                <a:solidFill>
                  <a:srgbClr val="00AE00"/>
                </a:solidFill>
              </a:rPr>
              <a:t>C</a:t>
            </a:r>
            <a:r>
              <a:rPr lang="en-US" sz="1600" dirty="0" smtClean="0">
                <a:solidFill>
                  <a:srgbClr val="00AE00"/>
                </a:solidFill>
              </a:rPr>
              <a:t>k+1</a:t>
            </a:r>
            <a:endParaRPr lang="en-US" sz="1600" dirty="0">
              <a:solidFill>
                <a:srgbClr val="00AE00"/>
              </a:solidFill>
            </a:endParaRPr>
          </a:p>
          <a:p>
            <a:pPr lvl="0">
              <a:buNone/>
            </a:pPr>
            <a:r>
              <a:rPr lang="en-US" dirty="0"/>
              <a:t>   </a:t>
            </a:r>
            <a:r>
              <a:rPr lang="en-US" dirty="0" smtClean="0">
                <a:solidFill>
                  <a:srgbClr val="B84747"/>
                </a:solidFill>
              </a:rPr>
              <a:t>Else</a:t>
            </a:r>
            <a:endParaRPr lang="en-US" dirty="0">
              <a:solidFill>
                <a:srgbClr val="B84747"/>
              </a:solidFill>
            </a:endParaRPr>
          </a:p>
          <a:p>
            <a:pPr lvl="1" hangingPunct="0">
              <a:buNone/>
            </a:pPr>
            <a:r>
              <a:rPr lang="en-US" dirty="0" smtClean="0">
                <a:solidFill>
                  <a:srgbClr val="B84747"/>
                </a:solidFill>
              </a:rPr>
              <a:t>         Assign </a:t>
            </a:r>
            <a:r>
              <a:rPr lang="en-US" dirty="0">
                <a:solidFill>
                  <a:srgbClr val="B84747"/>
                </a:solidFill>
              </a:rPr>
              <a:t>x to </a:t>
            </a:r>
            <a:r>
              <a:rPr lang="en-US" dirty="0" err="1">
                <a:solidFill>
                  <a:srgbClr val="B84747"/>
                </a:solidFill>
              </a:rPr>
              <a:t>argmax</a:t>
            </a:r>
            <a:r>
              <a:rPr lang="en-US" dirty="0">
                <a:solidFill>
                  <a:srgbClr val="B84747"/>
                </a:solidFill>
              </a:rPr>
              <a:t> { P(</a:t>
            </a:r>
            <a:r>
              <a:rPr lang="en-US" dirty="0" err="1">
                <a:solidFill>
                  <a:srgbClr val="B84747"/>
                </a:solidFill>
              </a:rPr>
              <a:t>C</a:t>
            </a:r>
            <a:r>
              <a:rPr lang="en-US" sz="1600" dirty="0" err="1">
                <a:solidFill>
                  <a:srgbClr val="B84747"/>
                </a:solidFill>
              </a:rPr>
              <a:t>i</a:t>
            </a:r>
            <a:r>
              <a:rPr lang="en-US" dirty="0">
                <a:solidFill>
                  <a:srgbClr val="B84747"/>
                </a:solidFill>
              </a:rPr>
              <a:t> | x) }</a:t>
            </a:r>
          </a:p>
          <a:p>
            <a:pPr lvl="1" hangingPunct="0">
              <a:buNone/>
            </a:pPr>
            <a:r>
              <a:rPr lang="en-US" dirty="0">
                <a:solidFill>
                  <a:srgbClr val="B84747"/>
                </a:solidFill>
              </a:rPr>
              <a:t>                      </a:t>
            </a:r>
            <a:r>
              <a:rPr lang="en-US" dirty="0" smtClean="0">
                <a:solidFill>
                  <a:srgbClr val="B84747"/>
                </a:solidFill>
              </a:rPr>
              <a:t>        </a:t>
            </a:r>
            <a:r>
              <a:rPr lang="en-US" dirty="0" err="1" smtClean="0">
                <a:solidFill>
                  <a:srgbClr val="B84747"/>
                </a:solidFill>
              </a:rPr>
              <a:t>C</a:t>
            </a:r>
            <a:r>
              <a:rPr lang="en-US" sz="1600" dirty="0" err="1" smtClean="0">
                <a:solidFill>
                  <a:srgbClr val="B84747"/>
                </a:solidFill>
              </a:rPr>
              <a:t>i</a:t>
            </a:r>
            <a:endParaRPr lang="en-US" sz="1600" dirty="0">
              <a:solidFill>
                <a:srgbClr val="B847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2495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we trying to optimize?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 Objective Function :</a:t>
            </a:r>
          </a:p>
          <a:p>
            <a:pPr marL="0" indent="0">
              <a:buNone/>
            </a:pPr>
            <a:r>
              <a:rPr lang="en-US" dirty="0" smtClean="0"/>
              <a:t> Maximize   {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Log Data Likelihood </a:t>
            </a:r>
            <a:r>
              <a:rPr lang="en-US" dirty="0" smtClean="0"/>
              <a:t>–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Model Penalty</a:t>
            </a:r>
            <a:r>
              <a:rPr lang="en-US" dirty="0" smtClean="0"/>
              <a:t> }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 smtClean="0"/>
              <a:t>Params</a:t>
            </a:r>
            <a:r>
              <a:rPr lang="en-US" dirty="0" smtClean="0"/>
              <a:t>{1..m},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m:#clusters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Down Arrow 5"/>
          <p:cNvSpPr/>
          <p:nvPr/>
        </p:nvSpPr>
        <p:spPr>
          <a:xfrm>
            <a:off x="5257800" y="2895600"/>
            <a:ext cx="381000" cy="914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3924300" y="3886200"/>
            <a:ext cx="3048000" cy="990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Computed using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Model selection criterion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8797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Selection Criterion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Extended </a:t>
            </a:r>
            <a:r>
              <a:rPr lang="en-US" dirty="0" err="1"/>
              <a:t>Akaike</a:t>
            </a:r>
            <a:r>
              <a:rPr lang="en-US" dirty="0"/>
              <a:t> </a:t>
            </a:r>
            <a:r>
              <a:rPr lang="en-US" dirty="0" smtClean="0"/>
              <a:t>information criterion </a:t>
            </a:r>
            <a:r>
              <a:rPr lang="en-US" dirty="0"/>
              <a:t>(</a:t>
            </a:r>
            <a:r>
              <a:rPr lang="en-US" dirty="0" err="1"/>
              <a:t>AICc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             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</a:t>
            </a:r>
            <a:r>
              <a:rPr lang="en-US" dirty="0" smtClean="0">
                <a:solidFill>
                  <a:srgbClr val="00B050"/>
                </a:solidFill>
              </a:rPr>
              <a:t>Log-Data</a:t>
            </a:r>
            <a:r>
              <a:rPr lang="en-US" dirty="0" smtClean="0"/>
              <a:t>            </a:t>
            </a:r>
            <a:r>
              <a:rPr lang="en-US" dirty="0" smtClean="0">
                <a:solidFill>
                  <a:srgbClr val="C00000"/>
                </a:solidFill>
              </a:rPr>
              <a:t>Model</a:t>
            </a:r>
            <a:r>
              <a:rPr lang="en-US" dirty="0" smtClean="0"/>
              <a:t>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</a:t>
            </a:r>
            <a:r>
              <a:rPr lang="en-US" dirty="0" smtClean="0">
                <a:solidFill>
                  <a:srgbClr val="00B050"/>
                </a:solidFill>
              </a:rPr>
              <a:t>Likelihood</a:t>
            </a:r>
            <a:r>
              <a:rPr lang="en-US" dirty="0" smtClean="0"/>
              <a:t>           </a:t>
            </a:r>
            <a:r>
              <a:rPr lang="en-US" dirty="0" smtClean="0">
                <a:solidFill>
                  <a:srgbClr val="C00000"/>
                </a:solidFill>
              </a:rPr>
              <a:t>Complexity</a:t>
            </a:r>
          </a:p>
          <a:p>
            <a:pPr marL="0" indent="0">
              <a:buNone/>
            </a:pPr>
            <a:r>
              <a:rPr lang="en-US" dirty="0" smtClean="0"/>
              <a:t>   </a:t>
            </a:r>
            <a:r>
              <a:rPr lang="en-US" dirty="0" err="1" smtClean="0"/>
              <a:t>AICc</a:t>
            </a:r>
            <a:r>
              <a:rPr lang="en-US" dirty="0" smtClean="0"/>
              <a:t>(g) = - </a:t>
            </a:r>
            <a:r>
              <a:rPr lang="en-US" dirty="0" smtClean="0">
                <a:solidFill>
                  <a:srgbClr val="00B050"/>
                </a:solidFill>
              </a:rPr>
              <a:t>{2*L(g) }  </a:t>
            </a:r>
            <a:r>
              <a:rPr lang="en-US" dirty="0" smtClean="0"/>
              <a:t>+</a:t>
            </a:r>
            <a:r>
              <a:rPr lang="en-US" dirty="0" smtClean="0">
                <a:solidFill>
                  <a:srgbClr val="C00000"/>
                </a:solidFill>
              </a:rPr>
              <a:t>   { 2*v + 2*v*(v+1)/(n-v-1) }</a:t>
            </a:r>
            <a:endParaRPr lang="en-US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dirty="0" smtClean="0"/>
              <a:t>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Where,</a:t>
            </a:r>
          </a:p>
          <a:p>
            <a:pPr marL="0" indent="0">
              <a:buNone/>
            </a:pPr>
            <a:r>
              <a:rPr lang="en-US" dirty="0" smtClean="0"/>
              <a:t>  g:      model being evaluated,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L(g):   log-likelihood of data given g,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v:       number of free parameters of the model,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n:       number of data points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C00000"/>
                </a:solidFill>
              </a:rPr>
              <a:t>( Lower values are preferred. )</a:t>
            </a:r>
            <a:endParaRPr lang="en-US" dirty="0">
              <a:solidFill>
                <a:srgbClr val="C00000"/>
              </a:solidFill>
            </a:endParaRP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578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b="1" dirty="0"/>
              <a:t>Semi-supervised Naïve </a:t>
            </a:r>
            <a:r>
              <a:rPr lang="en-US" b="1" dirty="0" smtClean="0"/>
              <a:t>Bayes</a:t>
            </a:r>
          </a:p>
          <a:p>
            <a:r>
              <a:rPr lang="en-US" b="1" dirty="0" smtClean="0"/>
              <a:t>Seeded </a:t>
            </a:r>
            <a:r>
              <a:rPr lang="en-US" b="1" dirty="0"/>
              <a:t>K-Means</a:t>
            </a:r>
          </a:p>
          <a:p>
            <a:pPr lvl="0"/>
            <a:r>
              <a:rPr lang="en-US" b="1" dirty="0" smtClean="0"/>
              <a:t>Seeded </a:t>
            </a:r>
            <a:r>
              <a:rPr lang="en-US" b="1" dirty="0"/>
              <a:t>Von-</a:t>
            </a:r>
            <a:r>
              <a:rPr lang="en-US" b="1" dirty="0" err="1"/>
              <a:t>Mises</a:t>
            </a:r>
            <a:r>
              <a:rPr lang="en-US" b="1" dirty="0"/>
              <a:t> Fisher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Extending existing SSL methods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6388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dirty="0"/>
              <a:t>Naïve </a:t>
            </a:r>
            <a:r>
              <a:rPr lang="en-US" b="1" dirty="0" smtClean="0"/>
              <a:t>Bayes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sz="3600" dirty="0" smtClean="0">
                <a:solidFill>
                  <a:srgbClr val="000000"/>
                </a:solidFill>
              </a:rPr>
              <a:t>Multinomial </a:t>
            </a:r>
            <a:r>
              <a:rPr lang="en-US" sz="3600" dirty="0">
                <a:solidFill>
                  <a:srgbClr val="000000"/>
                </a:solidFill>
              </a:rPr>
              <a:t>model</a:t>
            </a:r>
          </a:p>
          <a:p>
            <a:pPr hangingPunct="0">
              <a:buNone/>
            </a:pP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</a:rPr>
              <a:t>label(X</a:t>
            </a:r>
            <a:r>
              <a:rPr lang="en-US" sz="1800" dirty="0" smtClean="0">
                <a:solidFill>
                  <a:schemeClr val="accent2">
                    <a:lumMod val="75000"/>
                  </a:schemeClr>
                </a:solidFill>
              </a:rPr>
              <a:t>i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</a:rPr>
              <a:t>)=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</a:rPr>
              <a:t>argmax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</a:rPr>
              <a:t>(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</a:rPr>
              <a:t>C</a:t>
            </a:r>
            <a:r>
              <a:rPr lang="en-US" sz="1800" dirty="0" err="1" smtClean="0">
                <a:solidFill>
                  <a:schemeClr val="accent2">
                    <a:lumMod val="75000"/>
                  </a:schemeClr>
                </a:solidFill>
              </a:rPr>
              <a:t>j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</a:rPr>
              <a:t>|X</a:t>
            </a:r>
            <a:r>
              <a:rPr lang="en-US" sz="1800" dirty="0" err="1" smtClean="0">
                <a:solidFill>
                  <a:schemeClr val="accent2">
                    <a:lumMod val="75000"/>
                  </a:schemeClr>
                </a:solidFill>
              </a:rPr>
              <a:t>i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)</a:t>
            </a:r>
          </a:p>
          <a:p>
            <a:pPr lvl="1" hangingPunct="0">
              <a:buNone/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            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</a:rPr>
              <a:t>C</a:t>
            </a:r>
            <a:r>
              <a:rPr lang="en-US" sz="1600" dirty="0" err="1" smtClean="0">
                <a:solidFill>
                  <a:schemeClr val="accent2">
                    <a:lumMod val="75000"/>
                  </a:schemeClr>
                </a:solidFill>
              </a:rPr>
              <a:t>j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=1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..k</a:t>
            </a:r>
          </a:p>
          <a:p>
            <a:pPr lvl="0"/>
            <a:endParaRPr lang="en-US" sz="4000" dirty="0">
              <a:solidFill>
                <a:srgbClr val="B84747"/>
              </a:solidFill>
            </a:endParaRPr>
          </a:p>
          <a:p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10000"/>
          </a:bodyPr>
          <a:lstStyle/>
          <a:p>
            <a:pPr marL="0" lvl="0" indent="0">
              <a:buNone/>
            </a:pPr>
            <a:r>
              <a:rPr lang="en-US" sz="3600" dirty="0" smtClean="0"/>
              <a:t>if </a:t>
            </a:r>
            <a:r>
              <a:rPr lang="en-US" sz="3600" dirty="0"/>
              <a:t>(P(</a:t>
            </a:r>
            <a:r>
              <a:rPr lang="en-US" sz="3600" dirty="0" err="1"/>
              <a:t>C</a:t>
            </a:r>
            <a:r>
              <a:rPr lang="en-US" sz="2100" dirty="0" err="1"/>
              <a:t>j</a:t>
            </a:r>
            <a:r>
              <a:rPr lang="en-US" sz="3600" dirty="0"/>
              <a:t> | X</a:t>
            </a:r>
            <a:r>
              <a:rPr lang="en-US" sz="2100" dirty="0"/>
              <a:t>i</a:t>
            </a:r>
            <a:r>
              <a:rPr lang="en-US" sz="3600" dirty="0"/>
              <a:t>) is </a:t>
            </a:r>
            <a:r>
              <a:rPr lang="en-US" sz="3600" dirty="0">
                <a:solidFill>
                  <a:schemeClr val="accent5">
                    <a:lumMod val="75000"/>
                  </a:schemeClr>
                </a:solidFill>
              </a:rPr>
              <a:t>nearly uniform)</a:t>
            </a:r>
          </a:p>
          <a:p>
            <a:pPr lvl="1" hangingPunct="0">
              <a:buNone/>
            </a:pPr>
            <a:r>
              <a:rPr lang="en-US" sz="3600" dirty="0" smtClean="0">
                <a:solidFill>
                  <a:schemeClr val="accent5">
                    <a:lumMod val="75000"/>
                  </a:schemeClr>
                </a:solidFill>
              </a:rPr>
              <a:t>label(X</a:t>
            </a:r>
            <a:r>
              <a:rPr lang="en-US" sz="2100" dirty="0" smtClean="0">
                <a:solidFill>
                  <a:schemeClr val="accent5">
                    <a:lumMod val="75000"/>
                  </a:schemeClr>
                </a:solidFill>
              </a:rPr>
              <a:t>i</a:t>
            </a:r>
            <a:r>
              <a:rPr lang="en-US" sz="3600" dirty="0">
                <a:solidFill>
                  <a:schemeClr val="accent5">
                    <a:lumMod val="75000"/>
                  </a:schemeClr>
                </a:solidFill>
              </a:rPr>
              <a:t>) = </a:t>
            </a:r>
            <a:r>
              <a:rPr lang="en-US" sz="3600" dirty="0" smtClean="0">
                <a:solidFill>
                  <a:schemeClr val="accent5">
                    <a:lumMod val="75000"/>
                  </a:schemeClr>
                </a:solidFill>
              </a:rPr>
              <a:t>C</a:t>
            </a:r>
            <a:r>
              <a:rPr lang="en-US" sz="2100" dirty="0" smtClean="0">
                <a:solidFill>
                  <a:schemeClr val="accent5">
                    <a:lumMod val="75000"/>
                  </a:schemeClr>
                </a:solidFill>
              </a:rPr>
              <a:t>k+1</a:t>
            </a:r>
            <a:endParaRPr lang="en-US" sz="36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lvl="1" hangingPunct="0">
              <a:buNone/>
            </a:pPr>
            <a:endParaRPr lang="en-US" sz="3600" dirty="0">
              <a:solidFill>
                <a:srgbClr val="00AE00"/>
              </a:solidFill>
            </a:endParaRPr>
          </a:p>
          <a:p>
            <a:pPr hangingPunct="0">
              <a:buNone/>
            </a:pPr>
            <a:r>
              <a:rPr lang="en-US" sz="3900" dirty="0" smtClean="0"/>
              <a:t>Else</a:t>
            </a:r>
          </a:p>
          <a:p>
            <a:pPr hangingPunct="0">
              <a:buNone/>
            </a:pPr>
            <a:r>
              <a:rPr lang="en-US" sz="3100" dirty="0" smtClean="0"/>
              <a:t> label(X</a:t>
            </a:r>
            <a:r>
              <a:rPr lang="en-US" sz="1900" dirty="0" smtClean="0"/>
              <a:t>i</a:t>
            </a:r>
            <a:r>
              <a:rPr lang="en-US" sz="3100" dirty="0"/>
              <a:t>) = </a:t>
            </a:r>
            <a:r>
              <a:rPr lang="en-US" sz="3100" dirty="0" err="1"/>
              <a:t>argmax</a:t>
            </a:r>
            <a:r>
              <a:rPr lang="en-US" sz="3100" dirty="0"/>
              <a:t> </a:t>
            </a:r>
            <a:r>
              <a:rPr lang="en-US" sz="3100" dirty="0" smtClean="0"/>
              <a:t>P(</a:t>
            </a:r>
            <a:r>
              <a:rPr lang="en-US" sz="3100" dirty="0" err="1" smtClean="0"/>
              <a:t>C</a:t>
            </a:r>
            <a:r>
              <a:rPr lang="en-US" sz="1900" dirty="0" err="1" smtClean="0"/>
              <a:t>j</a:t>
            </a:r>
            <a:r>
              <a:rPr lang="en-US" sz="3100" dirty="0" err="1" smtClean="0"/>
              <a:t>|X</a:t>
            </a:r>
            <a:r>
              <a:rPr lang="en-US" sz="1900" dirty="0" err="1" smtClean="0"/>
              <a:t>i</a:t>
            </a:r>
            <a:r>
              <a:rPr lang="en-US" sz="3100" dirty="0"/>
              <a:t>)</a:t>
            </a:r>
          </a:p>
          <a:p>
            <a:pPr lvl="1" hangingPunct="0">
              <a:buNone/>
            </a:pPr>
            <a:r>
              <a:rPr lang="en-US" sz="3100" dirty="0"/>
              <a:t>          </a:t>
            </a:r>
            <a:r>
              <a:rPr lang="en-US" sz="3100" dirty="0" smtClean="0"/>
              <a:t>    </a:t>
            </a:r>
            <a:r>
              <a:rPr lang="en-US" sz="3100" dirty="0" err="1" smtClean="0"/>
              <a:t>C</a:t>
            </a:r>
            <a:r>
              <a:rPr lang="en-US" sz="1900" dirty="0" err="1" smtClean="0"/>
              <a:t>j</a:t>
            </a:r>
            <a:r>
              <a:rPr lang="en-US" sz="3100" dirty="0" smtClean="0"/>
              <a:t>=1</a:t>
            </a:r>
            <a:r>
              <a:rPr lang="en-US" sz="3100" dirty="0"/>
              <a:t>..k</a:t>
            </a:r>
          </a:p>
          <a:p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Semi-supervised Naïve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Bayes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Exploratory Naïve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Bayes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4114800" y="4191000"/>
            <a:ext cx="609600" cy="457200"/>
          </a:xfrm>
          <a:prstGeom prst="rightArrow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561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K-Means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b="1" i="1" dirty="0" smtClean="0">
                <a:solidFill>
                  <a:srgbClr val="4C4C4C"/>
                </a:solidFill>
              </a:rPr>
              <a:t>Features</a:t>
            </a:r>
            <a:r>
              <a:rPr lang="en-US" b="1" i="1" dirty="0">
                <a:solidFill>
                  <a:srgbClr val="4C4C4C"/>
                </a:solidFill>
              </a:rPr>
              <a:t>: </a:t>
            </a:r>
            <a:r>
              <a:rPr lang="en-US" dirty="0">
                <a:solidFill>
                  <a:srgbClr val="4C4C4C"/>
                </a:solidFill>
              </a:rPr>
              <a:t>L1 </a:t>
            </a:r>
            <a:r>
              <a:rPr lang="en-US" dirty="0" smtClean="0">
                <a:solidFill>
                  <a:srgbClr val="4C4C4C"/>
                </a:solidFill>
              </a:rPr>
              <a:t>normalized </a:t>
            </a:r>
            <a:r>
              <a:rPr lang="en-US" dirty="0">
                <a:solidFill>
                  <a:srgbClr val="4C4C4C"/>
                </a:solidFill>
              </a:rPr>
              <a:t>TFIDF vectors</a:t>
            </a:r>
          </a:p>
          <a:p>
            <a:pPr lvl="0">
              <a:buNone/>
            </a:pPr>
            <a:r>
              <a:rPr lang="en-US" b="1" i="1" dirty="0" smtClean="0">
                <a:solidFill>
                  <a:srgbClr val="4C4C4C"/>
                </a:solidFill>
              </a:rPr>
              <a:t>Similarity: </a:t>
            </a:r>
            <a:r>
              <a:rPr lang="en-US" dirty="0" smtClean="0">
                <a:solidFill>
                  <a:srgbClr val="4C4C4C"/>
                </a:solidFill>
              </a:rPr>
              <a:t>Dot Product (centroid</a:t>
            </a:r>
            <a:r>
              <a:rPr lang="en-US" dirty="0">
                <a:solidFill>
                  <a:srgbClr val="4C4C4C"/>
                </a:solidFill>
              </a:rPr>
              <a:t>, </a:t>
            </a:r>
            <a:r>
              <a:rPr lang="en-US" dirty="0" smtClean="0">
                <a:solidFill>
                  <a:srgbClr val="4C4C4C"/>
                </a:solidFill>
              </a:rPr>
              <a:t>data-point)</a:t>
            </a:r>
          </a:p>
          <a:p>
            <a:pPr lvl="0"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Assign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X</a:t>
            </a:r>
            <a:r>
              <a:rPr lang="en-US" sz="1800" dirty="0">
                <a:solidFill>
                  <a:schemeClr val="accent2">
                    <a:lumMod val="75000"/>
                  </a:schemeClr>
                </a:solidFill>
              </a:rPr>
              <a:t>i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to closest centroid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C</a:t>
            </a:r>
            <a:r>
              <a:rPr lang="en-US" sz="1800" dirty="0" err="1">
                <a:solidFill>
                  <a:schemeClr val="accent2">
                    <a:lumMod val="75000"/>
                  </a:schemeClr>
                </a:solidFill>
              </a:rPr>
              <a:t>j</a:t>
            </a:r>
            <a:endParaRPr lang="en-US" sz="1800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dirty="0" smtClean="0"/>
          </a:p>
          <a:p>
            <a:pPr hangingPunct="0">
              <a:buNone/>
            </a:pPr>
            <a:r>
              <a:rPr lang="en-US" dirty="0"/>
              <a:t>If (X</a:t>
            </a:r>
            <a:r>
              <a:rPr lang="en-US" sz="1900" dirty="0"/>
              <a:t>i</a:t>
            </a:r>
            <a:r>
              <a:rPr lang="en-US" dirty="0"/>
              <a:t> is 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nearly equidistant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/>
              <a:t>from all </a:t>
            </a:r>
            <a:r>
              <a:rPr lang="en-US" dirty="0" smtClean="0"/>
              <a:t>centroids)</a:t>
            </a:r>
          </a:p>
          <a:p>
            <a:pPr lvl="1" hangingPunct="0">
              <a:buNone/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Create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new cluster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C</a:t>
            </a:r>
            <a:r>
              <a:rPr lang="en-US" sz="1100" dirty="0" smtClean="0">
                <a:solidFill>
                  <a:schemeClr val="accent5">
                    <a:lumMod val="75000"/>
                  </a:schemeClr>
                </a:solidFill>
              </a:rPr>
              <a:t>k+1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and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put X</a:t>
            </a:r>
            <a:r>
              <a:rPr lang="en-US" sz="1100" dirty="0">
                <a:solidFill>
                  <a:schemeClr val="accent5">
                    <a:lumMod val="75000"/>
                  </a:schemeClr>
                </a:solidFill>
              </a:rPr>
              <a:t>i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in it</a:t>
            </a:r>
          </a:p>
          <a:p>
            <a:pPr hangingPunct="0">
              <a:buNone/>
            </a:pPr>
            <a:r>
              <a:rPr lang="en-US" dirty="0"/>
              <a:t>Else</a:t>
            </a:r>
          </a:p>
          <a:p>
            <a:pPr lvl="0">
              <a:buNone/>
            </a:pPr>
            <a:r>
              <a:rPr lang="en-US" sz="2800" dirty="0" smtClean="0"/>
              <a:t>   Assign </a:t>
            </a:r>
            <a:r>
              <a:rPr lang="en-US" sz="2800" dirty="0"/>
              <a:t>X</a:t>
            </a:r>
            <a:r>
              <a:rPr lang="en-US" sz="1600" dirty="0"/>
              <a:t>i</a:t>
            </a:r>
            <a:r>
              <a:rPr lang="en-US" sz="2800" dirty="0"/>
              <a:t> to closest centroid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Semi-supervised K-Means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Exploratory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K-Means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4114800" y="3944816"/>
            <a:ext cx="609600" cy="457200"/>
          </a:xfrm>
          <a:prstGeom prst="rightArrow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234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Von-</a:t>
            </a:r>
            <a:r>
              <a:rPr lang="en-US" b="1" dirty="0" err="1"/>
              <a:t>Mises</a:t>
            </a:r>
            <a:r>
              <a:rPr lang="en-US" b="1" dirty="0"/>
              <a:t> Fisher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dirty="0"/>
              <a:t>VMF : data distributed on the unit </a:t>
            </a:r>
            <a:r>
              <a:rPr lang="en-US" dirty="0" err="1"/>
              <a:t>hypersphere</a:t>
            </a:r>
            <a:endParaRPr lang="en-US" dirty="0"/>
          </a:p>
          <a:p>
            <a:pPr lvl="0">
              <a:buNone/>
            </a:pPr>
            <a:r>
              <a:rPr lang="en-US" dirty="0"/>
              <a:t>   </a:t>
            </a:r>
            <a:r>
              <a:rPr lang="en-US" sz="2400" dirty="0"/>
              <a:t> Blue: </a:t>
            </a:r>
            <a:r>
              <a:rPr lang="en-US" sz="2400" dirty="0" smtClean="0"/>
              <a:t>   Kappa </a:t>
            </a:r>
            <a:r>
              <a:rPr lang="en-US" sz="2400" dirty="0"/>
              <a:t>= 1</a:t>
            </a:r>
          </a:p>
          <a:p>
            <a:pPr lvl="0">
              <a:buNone/>
            </a:pPr>
            <a:r>
              <a:rPr lang="en-US" sz="2400" dirty="0"/>
              <a:t>     Green: Kappa = 10</a:t>
            </a:r>
          </a:p>
          <a:p>
            <a:pPr lvl="0">
              <a:buNone/>
            </a:pPr>
            <a:r>
              <a:rPr lang="en-US" sz="2400" dirty="0"/>
              <a:t>     Red</a:t>
            </a:r>
            <a:r>
              <a:rPr lang="en-US" sz="2400" dirty="0" smtClean="0"/>
              <a:t>:    </a:t>
            </a:r>
            <a:r>
              <a:rPr lang="en-US" sz="2400" dirty="0"/>
              <a:t>Kappa = 100</a:t>
            </a:r>
          </a:p>
          <a:p>
            <a:pPr lvl="0">
              <a:buNone/>
            </a:pPr>
            <a:r>
              <a:rPr lang="en-US" sz="2400" dirty="0"/>
              <a:t>     Mu: mean direction</a:t>
            </a:r>
          </a:p>
          <a:p>
            <a:pPr lvl="0">
              <a:buNone/>
            </a:pPr>
            <a:r>
              <a:rPr lang="en-US" sz="2400" dirty="0"/>
              <a:t>            shown with arrows</a:t>
            </a:r>
          </a:p>
          <a:p>
            <a:pPr lvl="0">
              <a:buNone/>
            </a:pPr>
            <a:endParaRPr lang="en-US" sz="2400" dirty="0"/>
          </a:p>
          <a:p>
            <a:pPr lvl="0"/>
            <a:r>
              <a:rPr lang="en-US" dirty="0"/>
              <a:t>Banerjee et al. 2005 : Hard-EM based generative cluster models based on </a:t>
            </a:r>
            <a:r>
              <a:rPr lang="en-US" dirty="0" err="1"/>
              <a:t>vMF</a:t>
            </a:r>
            <a:r>
              <a:rPr lang="en-US" dirty="0"/>
              <a:t> distr.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lvl="0"/>
            <a:r>
              <a:rPr lang="en-US" dirty="0"/>
              <a:t>Extension similar to Naïve Bayes based on </a:t>
            </a:r>
            <a:r>
              <a:rPr lang="en-US" dirty="0" smtClean="0"/>
              <a:t>                </a:t>
            </a:r>
            <a:r>
              <a:rPr lang="en-US" dirty="0"/>
              <a:t>near-uniformity </a:t>
            </a:r>
            <a:endParaRPr lang="en-US" dirty="0" smtClean="0"/>
          </a:p>
          <a:p>
            <a:pPr marL="0" lvl="0" indent="0">
              <a:buNone/>
            </a:pPr>
            <a:r>
              <a:rPr lang="en-US" dirty="0"/>
              <a:t> </a:t>
            </a:r>
            <a:r>
              <a:rPr lang="en-US" dirty="0" smtClean="0"/>
              <a:t>  of  </a:t>
            </a:r>
            <a:r>
              <a:rPr lang="en-US" dirty="0"/>
              <a:t>P (</a:t>
            </a:r>
            <a:r>
              <a:rPr lang="en-US" dirty="0" err="1"/>
              <a:t>C</a:t>
            </a:r>
            <a:r>
              <a:rPr lang="en-US" sz="1900" dirty="0" err="1"/>
              <a:t>j</a:t>
            </a:r>
            <a:r>
              <a:rPr lang="en-US" dirty="0"/>
              <a:t> | X</a:t>
            </a:r>
            <a:r>
              <a:rPr lang="en-US" sz="1900" dirty="0"/>
              <a:t>i</a:t>
            </a:r>
            <a:r>
              <a:rPr lang="en-US" dirty="0"/>
              <a:t>)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752600"/>
            <a:ext cx="2537254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8331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Exploratory EM Algorithm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lvl="0">
              <a:buNone/>
            </a:pPr>
            <a:r>
              <a:rPr lang="en-US" sz="2800" dirty="0"/>
              <a:t>Initialize model with few seeds per class</a:t>
            </a:r>
          </a:p>
          <a:p>
            <a:pPr lvl="0">
              <a:buNone/>
            </a:pPr>
            <a:r>
              <a:rPr lang="en-US" sz="2800" dirty="0"/>
              <a:t>Iterate till convergence </a:t>
            </a:r>
            <a:r>
              <a:rPr lang="en-US" sz="2800" dirty="0" smtClean="0">
                <a:solidFill>
                  <a:srgbClr val="00AE00"/>
                </a:solidFill>
              </a:rPr>
              <a:t>(Data likelihood and # classes)</a:t>
            </a:r>
            <a:endParaRPr lang="en-US" sz="2800" dirty="0">
              <a:solidFill>
                <a:srgbClr val="00AE00"/>
              </a:solidFill>
            </a:endParaRPr>
          </a:p>
          <a:p>
            <a:pPr lvl="2" hangingPunct="0"/>
            <a:r>
              <a:rPr lang="en-US" sz="2000" b="1" dirty="0"/>
              <a:t>E step:</a:t>
            </a:r>
            <a:r>
              <a:rPr lang="en-US" sz="2000" dirty="0"/>
              <a:t> Predict labels for unlabeled points</a:t>
            </a:r>
          </a:p>
          <a:p>
            <a:pPr lvl="2" hangingPunct="0"/>
            <a:r>
              <a:rPr lang="en-US" sz="2000" b="1" dirty="0">
                <a:solidFill>
                  <a:srgbClr val="00AE00"/>
                </a:solidFill>
              </a:rPr>
              <a:t>If P(</a:t>
            </a:r>
            <a:r>
              <a:rPr lang="en-US" sz="2000" b="1" dirty="0" err="1">
                <a:solidFill>
                  <a:srgbClr val="00AE00"/>
                </a:solidFill>
              </a:rPr>
              <a:t>Cj</a:t>
            </a:r>
            <a:r>
              <a:rPr lang="en-US" sz="2000" b="1" dirty="0">
                <a:solidFill>
                  <a:srgbClr val="00AE00"/>
                </a:solidFill>
              </a:rPr>
              <a:t> | Xi) is nearly-uniform for a data-point Xi, j=1 to k</a:t>
            </a:r>
          </a:p>
          <a:p>
            <a:pPr lvl="3" hangingPunct="0">
              <a:buFont typeface="Wingdings" pitchFamily="2" charset="2"/>
              <a:buChar char="v"/>
            </a:pPr>
            <a:r>
              <a:rPr lang="en-US" dirty="0">
                <a:solidFill>
                  <a:srgbClr val="B84747"/>
                </a:solidFill>
              </a:rPr>
              <a:t>Create a new class </a:t>
            </a:r>
            <a:r>
              <a:rPr lang="en-US" dirty="0" smtClean="0">
                <a:solidFill>
                  <a:srgbClr val="B84747"/>
                </a:solidFill>
              </a:rPr>
              <a:t>C</a:t>
            </a:r>
            <a:r>
              <a:rPr lang="en-US" sz="1400" dirty="0" smtClean="0">
                <a:solidFill>
                  <a:srgbClr val="B84747"/>
                </a:solidFill>
              </a:rPr>
              <a:t>k+1</a:t>
            </a:r>
            <a:r>
              <a:rPr lang="en-US" dirty="0" smtClean="0">
                <a:solidFill>
                  <a:srgbClr val="B84747"/>
                </a:solidFill>
              </a:rPr>
              <a:t>, </a:t>
            </a:r>
            <a:r>
              <a:rPr lang="en-US" dirty="0">
                <a:solidFill>
                  <a:srgbClr val="B84747"/>
                </a:solidFill>
              </a:rPr>
              <a:t>assign Xi to it</a:t>
            </a:r>
          </a:p>
          <a:p>
            <a:pPr lvl="3" hangingPunct="0">
              <a:buChar char=""/>
            </a:pPr>
            <a:endParaRPr lang="en-US" dirty="0">
              <a:solidFill>
                <a:srgbClr val="B84747"/>
              </a:solidFill>
            </a:endParaRPr>
          </a:p>
          <a:p>
            <a:pPr lvl="3" hangingPunct="0">
              <a:buChar char=""/>
            </a:pPr>
            <a:endParaRPr lang="en-US" dirty="0">
              <a:solidFill>
                <a:srgbClr val="B84747"/>
              </a:solidFill>
            </a:endParaRPr>
          </a:p>
          <a:p>
            <a:pPr lvl="2" hangingPunct="0"/>
            <a:r>
              <a:rPr lang="en-US" sz="2000" b="1" dirty="0"/>
              <a:t>M step:</a:t>
            </a:r>
            <a:r>
              <a:rPr lang="en-US" sz="2000" dirty="0"/>
              <a:t> </a:t>
            </a:r>
            <a:r>
              <a:rPr lang="en-US" sz="2000" dirty="0" err="1"/>
              <a:t>Recompute</a:t>
            </a:r>
            <a:r>
              <a:rPr lang="en-US" sz="2000" dirty="0"/>
              <a:t> model parameters using seeds                                          + predicted labels for unlabeled points</a:t>
            </a:r>
          </a:p>
          <a:p>
            <a:pPr lvl="3" hangingPunct="0">
              <a:buFont typeface="Wingdings" pitchFamily="2" charset="2"/>
              <a:buChar char="v"/>
            </a:pPr>
            <a:r>
              <a:rPr lang="en-US" dirty="0">
                <a:solidFill>
                  <a:srgbClr val="B84747"/>
                </a:solidFill>
              </a:rPr>
              <a:t>Number of classes might increase in each </a:t>
            </a:r>
            <a:r>
              <a:rPr lang="en-US" dirty="0" smtClean="0">
                <a:solidFill>
                  <a:srgbClr val="B84747"/>
                </a:solidFill>
              </a:rPr>
              <a:t>iteration</a:t>
            </a:r>
          </a:p>
          <a:p>
            <a:pPr lvl="3" hangingPunct="0">
              <a:buFont typeface="Wingdings" pitchFamily="2" charset="2"/>
              <a:buChar char="v"/>
            </a:pPr>
            <a:endParaRPr lang="en-US" dirty="0">
              <a:solidFill>
                <a:srgbClr val="B84747"/>
              </a:solidFill>
            </a:endParaRPr>
          </a:p>
          <a:p>
            <a:pPr lvl="2" hangingPunct="0"/>
            <a:r>
              <a:rPr lang="en-US" sz="2000" dirty="0" smtClean="0"/>
              <a:t>Check if model selection criterion is satisfied</a:t>
            </a:r>
          </a:p>
          <a:p>
            <a:pPr marL="685800" lvl="2" indent="0" hangingPunc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If not, revert to model in Iteration `t-1’ </a:t>
            </a:r>
            <a:endParaRPr lang="en-US" sz="2000" dirty="0"/>
          </a:p>
          <a:p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3048000" y="2743200"/>
            <a:ext cx="1600200" cy="386862"/>
          </a:xfrm>
          <a:prstGeom prst="roundRect">
            <a:avLst/>
          </a:prstGeom>
          <a:noFill/>
          <a:ln w="3492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U-Turn Arrow 7"/>
          <p:cNvSpPr/>
          <p:nvPr/>
        </p:nvSpPr>
        <p:spPr>
          <a:xfrm rot="16200000">
            <a:off x="-1047749" y="3676649"/>
            <a:ext cx="3429001" cy="952501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453054" y="5272454"/>
            <a:ext cx="2488223" cy="304800"/>
          </a:xfrm>
          <a:prstGeom prst="roundRect">
            <a:avLst/>
          </a:prstGeom>
          <a:noFill/>
          <a:ln w="3492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1808284" y="1676400"/>
            <a:ext cx="990600" cy="304800"/>
          </a:xfrm>
          <a:prstGeom prst="roundRect">
            <a:avLst/>
          </a:prstGeom>
          <a:noFill/>
          <a:ln w="3492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3200400" y="1025769"/>
            <a:ext cx="2108690" cy="130126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Choose classification/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clustering algorithm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err="1" smtClean="0">
                <a:solidFill>
                  <a:schemeClr val="tx1"/>
                </a:solidFill>
              </a:rPr>
              <a:t>KMeans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NBayes</a:t>
            </a:r>
            <a:r>
              <a:rPr lang="en-US" dirty="0" smtClean="0">
                <a:solidFill>
                  <a:schemeClr val="tx1"/>
                </a:solidFill>
              </a:rPr>
              <a:t>, VMF …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2895600" y="1828800"/>
            <a:ext cx="304800" cy="152400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5002823" y="2555631"/>
            <a:ext cx="2108690" cy="130126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Choose class creation criterion</a:t>
            </a:r>
          </a:p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MinMax</a:t>
            </a:r>
            <a:r>
              <a:rPr lang="en-US" dirty="0" smtClean="0">
                <a:solidFill>
                  <a:schemeClr val="tx1"/>
                </a:solidFill>
              </a:rPr>
              <a:t>/ JS / trained classifier …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Right Arrow 12"/>
          <p:cNvSpPr/>
          <p:nvPr/>
        </p:nvSpPr>
        <p:spPr>
          <a:xfrm>
            <a:off x="4721469" y="2913185"/>
            <a:ext cx="304800" cy="152400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5263661" y="4888523"/>
            <a:ext cx="2108690" cy="130126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Your choice of Model Selection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AIC/BIC/</a:t>
            </a:r>
            <a:r>
              <a:rPr lang="en-US" dirty="0" err="1" smtClean="0">
                <a:solidFill>
                  <a:schemeClr val="tx1"/>
                </a:solidFill>
              </a:rPr>
              <a:t>AICc</a:t>
            </a:r>
            <a:r>
              <a:rPr lang="en-US" dirty="0" smtClean="0">
                <a:solidFill>
                  <a:schemeClr val="tx1"/>
                </a:solidFill>
              </a:rPr>
              <a:t> …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Right Arrow 14"/>
          <p:cNvSpPr/>
          <p:nvPr/>
        </p:nvSpPr>
        <p:spPr>
          <a:xfrm>
            <a:off x="4976446" y="5413131"/>
            <a:ext cx="304800" cy="152400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loud Callout 9"/>
          <p:cNvSpPr/>
          <p:nvPr/>
        </p:nvSpPr>
        <p:spPr>
          <a:xfrm>
            <a:off x="3048000" y="3048000"/>
            <a:ext cx="3429000" cy="2376854"/>
          </a:xfrm>
          <a:prstGeom prst="cloudCallou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2">
                    <a:lumMod val="90000"/>
                  </a:schemeClr>
                </a:solidFill>
              </a:rPr>
              <a:t>Generic</a:t>
            </a:r>
          </a:p>
          <a:p>
            <a:pPr algn="ctr"/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Applicable </a:t>
            </a:r>
            <a:r>
              <a:rPr lang="en-US" dirty="0" smtClean="0">
                <a:solidFill>
                  <a:schemeClr val="bg2">
                    <a:lumMod val="90000"/>
                  </a:schemeClr>
                </a:solidFill>
              </a:rPr>
              <a:t>to any</a:t>
            </a:r>
            <a:endParaRPr lang="en-US" dirty="0">
              <a:solidFill>
                <a:schemeClr val="bg2">
                  <a:lumMod val="90000"/>
                </a:schemeClr>
              </a:solidFill>
            </a:endParaRPr>
          </a:p>
          <a:p>
            <a:pPr algn="ctr"/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Clustering / Classification</a:t>
            </a:r>
          </a:p>
          <a:p>
            <a:pPr algn="ctr"/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tasks</a:t>
            </a:r>
          </a:p>
        </p:txBody>
      </p:sp>
    </p:spTree>
    <p:extLst>
      <p:ext uri="{BB962C8B-B14F-4D97-AF65-F5344CB8AC3E}">
        <p14:creationId xmlns:p14="http://schemas.microsoft.com/office/powerpoint/2010/main" val="544085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1" grpId="0" animBg="1"/>
      <p:bldP spid="3" grpId="0" animBg="1"/>
      <p:bldP spid="6" grpId="0" animBg="1"/>
      <p:bldP spid="12" grpId="0" animBg="1"/>
      <p:bldP spid="13" grpId="0" animBg="1"/>
      <p:bldP spid="14" grpId="0" animBg="1"/>
      <p:bldP spid="15" grpId="0" animBg="1"/>
      <p:bldP spid="1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666699"/>
                </a:solidFill>
              </a:rPr>
              <a:t>Semi-supervised </a:t>
            </a:r>
            <a:r>
              <a:rPr lang="en-US" dirty="0">
                <a:solidFill>
                  <a:srgbClr val="666699"/>
                </a:solidFill>
              </a:rPr>
              <a:t>Gibbs Sampling </a:t>
            </a:r>
            <a:r>
              <a:rPr lang="en-US" dirty="0" smtClean="0">
                <a:solidFill>
                  <a:srgbClr val="666699"/>
                </a:solidFill>
              </a:rPr>
              <a:t/>
            </a:r>
            <a:br>
              <a:rPr lang="en-US" dirty="0" smtClean="0">
                <a:solidFill>
                  <a:srgbClr val="666699"/>
                </a:solidFill>
              </a:rPr>
            </a:br>
            <a:r>
              <a:rPr lang="en-US" dirty="0">
                <a:solidFill>
                  <a:srgbClr val="666699"/>
                </a:solidFill>
              </a:rPr>
              <a:t> </a:t>
            </a:r>
            <a:r>
              <a:rPr lang="en-US" dirty="0" smtClean="0">
                <a:solidFill>
                  <a:srgbClr val="666699"/>
                </a:solidFill>
              </a:rPr>
              <a:t>    + Chinese Restaurant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Initialize </a:t>
            </a:r>
            <a:r>
              <a:rPr lang="en-US" dirty="0" smtClean="0"/>
              <a:t>the model using seed data</a:t>
            </a:r>
          </a:p>
          <a:p>
            <a:endParaRPr lang="en-US" dirty="0"/>
          </a:p>
          <a:p>
            <a:r>
              <a:rPr lang="en-US" dirty="0"/>
              <a:t>for (</a:t>
            </a:r>
            <a:r>
              <a:rPr lang="en-US" b="1" i="1" dirty="0"/>
              <a:t>epoch</a:t>
            </a:r>
            <a:r>
              <a:rPr lang="en-US" dirty="0"/>
              <a:t> in 1 to </a:t>
            </a:r>
            <a:r>
              <a:rPr lang="en-US" dirty="0" err="1"/>
              <a:t>numEpochs</a:t>
            </a:r>
            <a:r>
              <a:rPr lang="en-US" dirty="0"/>
              <a:t>) {</a:t>
            </a:r>
          </a:p>
          <a:p>
            <a:pPr lvl="2" hangingPunct="0">
              <a:buNone/>
            </a:pPr>
            <a:r>
              <a:rPr lang="en-US" dirty="0"/>
              <a:t>for (</a:t>
            </a:r>
            <a:r>
              <a:rPr lang="en-US" b="1" i="1" dirty="0"/>
              <a:t>item</a:t>
            </a:r>
            <a:r>
              <a:rPr lang="en-US" dirty="0"/>
              <a:t> in unlabeled data) {</a:t>
            </a:r>
          </a:p>
          <a:p>
            <a:pPr lvl="3" hangingPunct="0">
              <a:buSzPct val="45000"/>
            </a:pPr>
            <a:r>
              <a:rPr lang="en-US" dirty="0"/>
              <a:t>Decrement data counts for </a:t>
            </a:r>
            <a:r>
              <a:rPr lang="en-US" b="1" i="1" dirty="0"/>
              <a:t>item </a:t>
            </a:r>
            <a:r>
              <a:rPr lang="en-US" dirty="0"/>
              <a:t>and</a:t>
            </a:r>
            <a:r>
              <a:rPr lang="en-US" b="1" i="1" dirty="0"/>
              <a:t> label[epoch-1</a:t>
            </a:r>
            <a:r>
              <a:rPr lang="en-US" b="1" i="1" dirty="0" smtClean="0"/>
              <a:t>, item</a:t>
            </a:r>
            <a:r>
              <a:rPr lang="en-US" b="1" i="1" dirty="0"/>
              <a:t>]</a:t>
            </a:r>
          </a:p>
          <a:p>
            <a:pPr lvl="3" hangingPunct="0">
              <a:buSzPct val="45000"/>
            </a:pPr>
            <a:r>
              <a:rPr lang="en-US" dirty="0"/>
              <a:t>Sample a </a:t>
            </a:r>
            <a:r>
              <a:rPr lang="en-US" b="1" i="1" dirty="0"/>
              <a:t>label</a:t>
            </a:r>
            <a:r>
              <a:rPr lang="en-US" i="1" dirty="0"/>
              <a:t> </a:t>
            </a:r>
            <a:r>
              <a:rPr lang="en-US" dirty="0"/>
              <a:t>from </a:t>
            </a:r>
            <a:r>
              <a:rPr lang="en-US" b="1" i="1" dirty="0"/>
              <a:t>P(label | item)</a:t>
            </a:r>
          </a:p>
          <a:p>
            <a:pPr lvl="3" hangingPunct="0">
              <a:buSzPct val="45000"/>
            </a:pPr>
            <a:r>
              <a:rPr lang="en-US" sz="2500" b="1" dirty="0">
                <a:solidFill>
                  <a:srgbClr val="B84747"/>
                </a:solidFill>
              </a:rPr>
              <a:t>Create a new class using CRP</a:t>
            </a:r>
          </a:p>
          <a:p>
            <a:pPr lvl="3" hangingPunct="0">
              <a:buSzPct val="45000"/>
            </a:pPr>
            <a:r>
              <a:rPr lang="en-US" dirty="0"/>
              <a:t>Increment data counts for </a:t>
            </a:r>
            <a:r>
              <a:rPr lang="en-US" b="1" i="1" dirty="0"/>
              <a:t>item</a:t>
            </a:r>
            <a:r>
              <a:rPr lang="en-US" dirty="0"/>
              <a:t> and register</a:t>
            </a:r>
            <a:r>
              <a:rPr lang="en-US" i="1" dirty="0"/>
              <a:t> </a:t>
            </a:r>
            <a:r>
              <a:rPr lang="en-US" b="1" i="1" dirty="0" smtClean="0"/>
              <a:t>label[epoch , </a:t>
            </a:r>
            <a:r>
              <a:rPr lang="en-US" b="1" i="1" dirty="0"/>
              <a:t>item]</a:t>
            </a:r>
          </a:p>
          <a:p>
            <a:pPr lvl="2" hangingPunct="0">
              <a:buNone/>
            </a:pPr>
            <a:r>
              <a:rPr lang="en-US" dirty="0"/>
              <a:t>}</a:t>
            </a:r>
          </a:p>
          <a:p>
            <a:pPr lvl="0">
              <a:buNone/>
            </a:pPr>
            <a:r>
              <a:rPr lang="en-US" dirty="0" smtClean="0"/>
              <a:t>   }</a:t>
            </a:r>
          </a:p>
          <a:p>
            <a:pPr lvl="0">
              <a:buNone/>
            </a:pPr>
            <a:endParaRPr lang="en-US" dirty="0"/>
          </a:p>
          <a:p>
            <a:pPr lvl="0">
              <a:buNone/>
            </a:pPr>
            <a:endParaRPr lang="en-US" dirty="0"/>
          </a:p>
          <a:p>
            <a:pPr lvl="0">
              <a:buNone/>
            </a:pPr>
            <a:r>
              <a:rPr lang="en-US" sz="2400" i="1" dirty="0" smtClean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en-US" sz="2400" i="1" dirty="0">
                <a:solidFill>
                  <a:schemeClr val="accent1">
                    <a:lumMod val="50000"/>
                  </a:schemeClr>
                </a:solidFill>
              </a:rPr>
              <a:t>Taken from  Bob Carpenter's </a:t>
            </a:r>
            <a:r>
              <a:rPr lang="en-US" sz="2400" i="1" dirty="0" err="1">
                <a:solidFill>
                  <a:schemeClr val="accent1">
                    <a:lumMod val="50000"/>
                  </a:schemeClr>
                </a:solidFill>
              </a:rPr>
              <a:t>LingPipe</a:t>
            </a:r>
            <a:r>
              <a:rPr lang="en-US" sz="2400" i="1" dirty="0">
                <a:solidFill>
                  <a:schemeClr val="accent1">
                    <a:lumMod val="50000"/>
                  </a:schemeClr>
                </a:solidFill>
              </a:rPr>
              <a:t> Blog</a:t>
            </a:r>
            <a:r>
              <a:rPr lang="en-US" sz="2400" i="1" dirty="0" smtClean="0">
                <a:solidFill>
                  <a:schemeClr val="accent1">
                    <a:lumMod val="50000"/>
                  </a:schemeClr>
                </a:solidFill>
              </a:rPr>
              <a:t>)</a:t>
            </a:r>
          </a:p>
          <a:p>
            <a:pPr lvl="0">
              <a:buNone/>
            </a:pPr>
            <a:endParaRPr lang="en-US" i="1" dirty="0"/>
          </a:p>
          <a:p>
            <a:endParaRPr lang="en-US" dirty="0"/>
          </a:p>
        </p:txBody>
      </p:sp>
      <p:sp>
        <p:nvSpPr>
          <p:cNvPr id="4" name="Explosion 1 3"/>
          <p:cNvSpPr/>
          <p:nvPr/>
        </p:nvSpPr>
        <p:spPr>
          <a:xfrm>
            <a:off x="5334000" y="4114800"/>
            <a:ext cx="3429000" cy="2362200"/>
          </a:xfrm>
          <a:prstGeom prst="irregularSeal1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bg2"/>
                </a:solidFill>
              </a:rPr>
              <a:t>Inherently    Exploratory Baseline</a:t>
            </a:r>
            <a:endParaRPr lang="en-US" sz="24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6688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0070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287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Datasets</a:t>
            </a:r>
            <a:endParaRPr lang="en-US" b="1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3657260"/>
              </p:ext>
            </p:extLst>
          </p:nvPr>
        </p:nvGraphicFramePr>
        <p:xfrm>
          <a:off x="1600200" y="2362200"/>
          <a:ext cx="6096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/>
                <a:gridCol w="1447800"/>
                <a:gridCol w="14478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Dataset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# Documents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# Features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# Classes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Delicious_Sports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282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20-Newsgroups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18.7K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61.2K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Reuters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8.3K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18.9K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9806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" y="2057400"/>
            <a:ext cx="9077325" cy="2914005"/>
          </a:xfrm>
          <a:prstGeom prst="rect">
            <a:avLst/>
          </a:prstGeom>
          <a:solidFill>
            <a:schemeClr val="accent3">
              <a:lumMod val="60000"/>
              <a:lumOff val="40000"/>
              <a:alpha val="15000"/>
            </a:schemeClr>
          </a:solidFill>
          <a:ln>
            <a:noFill/>
          </a:ln>
          <a:effectLst/>
          <a:extLst/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Exploratory vs. Semi-supervised EM</a:t>
            </a:r>
            <a:endParaRPr lang="en-US" b="1" dirty="0"/>
          </a:p>
        </p:txBody>
      </p:sp>
      <p:sp>
        <p:nvSpPr>
          <p:cNvPr id="2" name="TextBox 1"/>
          <p:cNvSpPr txBox="1"/>
          <p:nvPr/>
        </p:nvSpPr>
        <p:spPr>
          <a:xfrm>
            <a:off x="1143000" y="1595734"/>
            <a:ext cx="72299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Comparison in terms of macro averaged seed class F1 </a:t>
            </a:r>
            <a:endParaRPr lang="en-US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954215" y="5477196"/>
            <a:ext cx="1219200" cy="2286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Baseline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Down Arrow 5"/>
          <p:cNvSpPr/>
          <p:nvPr/>
        </p:nvSpPr>
        <p:spPr>
          <a:xfrm>
            <a:off x="3429000" y="5062053"/>
            <a:ext cx="228600" cy="362595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7176048" y="5474676"/>
            <a:ext cx="1628491" cy="107852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Best case performance of improved baseline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Down Arrow 9"/>
          <p:cNvSpPr/>
          <p:nvPr/>
        </p:nvSpPr>
        <p:spPr>
          <a:xfrm>
            <a:off x="7761694" y="5123804"/>
            <a:ext cx="228600" cy="362595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4599474" y="5705796"/>
            <a:ext cx="1219200" cy="616283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Proposed Method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Left-Right-Up Arrow 7"/>
          <p:cNvSpPr/>
          <p:nvPr/>
        </p:nvSpPr>
        <p:spPr>
          <a:xfrm rot="10800000">
            <a:off x="4605337" y="5243351"/>
            <a:ext cx="1033463" cy="409898"/>
          </a:xfrm>
          <a:prstGeom prst="leftRightUp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4063144" y="2362199"/>
            <a:ext cx="2185256" cy="2816879"/>
          </a:xfrm>
          <a:prstGeom prst="round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3048000" y="2438400"/>
            <a:ext cx="914400" cy="2533005"/>
          </a:xfrm>
          <a:prstGeom prst="roundRect">
            <a:avLst/>
          </a:prstGeom>
          <a:solidFill>
            <a:schemeClr val="accent2">
              <a:lumMod val="40000"/>
              <a:lumOff val="60000"/>
              <a:alpha val="1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7251740" y="2590799"/>
            <a:ext cx="1282660" cy="2533005"/>
          </a:xfrm>
          <a:prstGeom prst="roundRect">
            <a:avLst/>
          </a:prstGeom>
          <a:solidFill>
            <a:schemeClr val="accent2">
              <a:lumMod val="40000"/>
              <a:lumOff val="60000"/>
              <a:alpha val="1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63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9" grpId="0" animBg="1"/>
      <p:bldP spid="10" grpId="0" animBg="1"/>
      <p:bldP spid="11" grpId="0" animBg="1"/>
      <p:bldP spid="8" grpId="0" animBg="1"/>
      <p:bldP spid="13" grpId="0" animBg="1"/>
      <p:bldP spid="14" grpId="0" animBg="1"/>
      <p:bldP spid="1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Algorithm:</a:t>
            </a:r>
          </a:p>
          <a:p>
            <a:pPr marL="0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</a:t>
            </a:r>
            <a:r>
              <a:rPr lang="en-US" b="1" dirty="0" smtClean="0">
                <a:solidFill>
                  <a:srgbClr val="00B050"/>
                </a:solidFill>
              </a:rPr>
              <a:t>Exploratory EM    </a:t>
            </a:r>
            <a:r>
              <a:rPr lang="en-US" b="1" dirty="0" smtClean="0"/>
              <a:t>≥    </a:t>
            </a:r>
            <a:r>
              <a:rPr lang="en-US" b="1" dirty="0" smtClean="0">
                <a:solidFill>
                  <a:srgbClr val="C00000"/>
                </a:solidFill>
              </a:rPr>
              <a:t>Semi-sup EM with 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C00000"/>
                </a:solidFill>
              </a:rPr>
              <a:t>                                    ‘m’ extra classes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New Class creation criterion:</a:t>
            </a:r>
          </a:p>
          <a:p>
            <a:pPr marL="0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</a:t>
            </a:r>
            <a:r>
              <a:rPr lang="en-US" b="1" dirty="0" smtClean="0">
                <a:solidFill>
                  <a:srgbClr val="00B050"/>
                </a:solidFill>
              </a:rPr>
              <a:t>Near Uniformity</a:t>
            </a:r>
            <a:r>
              <a:rPr lang="en-US" b="1" dirty="0" smtClean="0"/>
              <a:t>  ≥ </a:t>
            </a:r>
            <a:r>
              <a:rPr lang="en-US" b="1" dirty="0" smtClean="0">
                <a:solidFill>
                  <a:srgbClr val="C00000"/>
                </a:solidFill>
              </a:rPr>
              <a:t>Random</a:t>
            </a:r>
            <a:r>
              <a:rPr lang="en-US" b="1" dirty="0" smtClean="0"/>
              <a:t> </a:t>
            </a:r>
          </a:p>
          <a:p>
            <a:pPr marL="0" indent="0">
              <a:buNone/>
            </a:pPr>
            <a:endParaRPr lang="en-US" dirty="0" smtClean="0"/>
          </a:p>
          <a:p>
            <a:pPr>
              <a:buFont typeface="Wingdings" pitchFamily="2" charset="2"/>
              <a:buChar char="q"/>
            </a:pP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Existing exploratory method: Chinese Restaurant Process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b="1" dirty="0" smtClean="0">
                <a:solidFill>
                  <a:srgbClr val="00B050"/>
                </a:solidFill>
              </a:rPr>
              <a:t>Exploratory </a:t>
            </a:r>
            <a:r>
              <a:rPr lang="en-US" b="1" dirty="0">
                <a:solidFill>
                  <a:srgbClr val="00B050"/>
                </a:solidFill>
              </a:rPr>
              <a:t>EM </a:t>
            </a:r>
            <a:r>
              <a:rPr lang="en-US" b="1" dirty="0" smtClean="0">
                <a:solidFill>
                  <a:srgbClr val="00B050"/>
                </a:solidFill>
              </a:rPr>
              <a:t>  </a:t>
            </a:r>
            <a:r>
              <a:rPr lang="en-US" b="1" dirty="0" smtClean="0"/>
              <a:t>≥   </a:t>
            </a:r>
            <a:r>
              <a:rPr lang="en-US" b="1" dirty="0" smtClean="0">
                <a:solidFill>
                  <a:srgbClr val="C00000"/>
                </a:solidFill>
              </a:rPr>
              <a:t>Gibbs + CRP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- Seed class F1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- Runtime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- # classes produced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- No need to tune concentration parameter                             </a:t>
            </a:r>
          </a:p>
          <a:p>
            <a:pPr>
              <a:buFont typeface="Wingdings" pitchFamily="2" charset="2"/>
              <a:buChar char="q"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216877" y="1066800"/>
            <a:ext cx="8153400" cy="27871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06359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And Future Work …..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4345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US" dirty="0"/>
              <a:t>Dynamically creating new classes reduces semantic drift of known </a:t>
            </a:r>
            <a:r>
              <a:rPr lang="en-US" dirty="0" smtClean="0"/>
              <a:t>classes.</a:t>
            </a:r>
          </a:p>
          <a:p>
            <a:r>
              <a:rPr lang="en-US" dirty="0"/>
              <a:t>Simple heuristics for near-uniformity </a:t>
            </a:r>
            <a:r>
              <a:rPr lang="en-US" dirty="0" smtClean="0"/>
              <a:t>work.</a:t>
            </a:r>
          </a:p>
          <a:p>
            <a:pPr lvl="0"/>
            <a:r>
              <a:rPr lang="en-US" dirty="0" smtClean="0"/>
              <a:t>Extends SSL </a:t>
            </a:r>
            <a:r>
              <a:rPr lang="en-US" dirty="0"/>
              <a:t>methods</a:t>
            </a:r>
          </a:p>
          <a:p>
            <a:pPr marL="0" lvl="0" indent="0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NBayes</a:t>
            </a:r>
            <a:r>
              <a:rPr lang="en-US" dirty="0"/>
              <a:t>, </a:t>
            </a:r>
            <a:r>
              <a:rPr lang="en-US" dirty="0" smtClean="0"/>
              <a:t>K-Means, VMF</a:t>
            </a:r>
          </a:p>
          <a:p>
            <a:pPr>
              <a:buFont typeface="Wingdings" pitchFamily="2" charset="2"/>
              <a:buChar char="q"/>
            </a:pPr>
            <a:r>
              <a:rPr lang="en-US" dirty="0"/>
              <a:t>Exploratory EM version proves to be more effective than “Gibbs Sampling with CRP”</a:t>
            </a:r>
          </a:p>
          <a:p>
            <a:pPr marL="0" lvl="0" indent="0">
              <a:buNone/>
            </a:pPr>
            <a:endParaRPr lang="en-US" dirty="0"/>
          </a:p>
          <a:p>
            <a:endParaRPr lang="en-US" dirty="0"/>
          </a:p>
          <a:p>
            <a:pPr lvl="0"/>
            <a:endParaRPr lang="en-US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Limited to EM setting</a:t>
            </a:r>
          </a:p>
          <a:p>
            <a:r>
              <a:rPr lang="en-US" dirty="0"/>
              <a:t>Experimentally converges, theoretical proof is needed</a:t>
            </a:r>
          </a:p>
          <a:p>
            <a:r>
              <a:rPr lang="en-US" dirty="0"/>
              <a:t>No-more parallelizable</a:t>
            </a:r>
          </a:p>
          <a:p>
            <a:r>
              <a:rPr lang="en-US" dirty="0"/>
              <a:t>Evaluating newly created clusters is a </a:t>
            </a:r>
            <a:r>
              <a:rPr lang="en-US" dirty="0" smtClean="0"/>
              <a:t>challenge</a:t>
            </a:r>
          </a:p>
          <a:p>
            <a:r>
              <a:rPr lang="en-US" dirty="0" smtClean="0"/>
              <a:t>Experiments are limited to cases where each </a:t>
            </a:r>
            <a:r>
              <a:rPr lang="en-US" dirty="0" err="1" smtClean="0"/>
              <a:t>datapoint</a:t>
            </a:r>
            <a:r>
              <a:rPr lang="en-US" dirty="0" smtClean="0"/>
              <a:t> belongs to only one class/cluster.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"/>
          </p:nvPr>
        </p:nvSpPr>
        <p:spPr>
          <a:solidFill>
            <a:schemeClr val="accent3">
              <a:lumMod val="75000"/>
            </a:schemeClr>
          </a:solidFill>
        </p:spPr>
        <p:txBody>
          <a:bodyPr/>
          <a:lstStyle/>
          <a:p>
            <a:r>
              <a:rPr lang="en-US" dirty="0" smtClean="0"/>
              <a:t>Advantages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solidFill>
            <a:schemeClr val="accent2">
              <a:lumMod val="75000"/>
            </a:schemeClr>
          </a:solidFill>
        </p:spPr>
        <p:txBody>
          <a:bodyPr/>
          <a:lstStyle/>
          <a:p>
            <a:r>
              <a:rPr lang="en-US" dirty="0" smtClean="0"/>
              <a:t>Limitations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859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  <p:bldP spid="6" grpId="0" uiExpand="1" build="p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Work….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dirty="0" smtClean="0"/>
              <a:t>Evaluation</a:t>
            </a:r>
            <a:r>
              <a:rPr lang="en-US" b="1" dirty="0"/>
              <a:t>:</a:t>
            </a:r>
          </a:p>
          <a:p>
            <a:pPr lvl="1" hangingPunct="0">
              <a:buChar char="✔"/>
            </a:pPr>
            <a:r>
              <a:rPr lang="en-US" dirty="0" smtClean="0"/>
              <a:t>Are </a:t>
            </a:r>
            <a:r>
              <a:rPr lang="en-US" dirty="0"/>
              <a:t>the new </a:t>
            </a:r>
            <a:r>
              <a:rPr lang="en-US" dirty="0" smtClean="0"/>
              <a:t>clusters </a:t>
            </a:r>
            <a:r>
              <a:rPr lang="en-US" dirty="0"/>
              <a:t>meaningful?</a:t>
            </a:r>
          </a:p>
          <a:p>
            <a:pPr lvl="1" hangingPunct="0">
              <a:buChar char="✔"/>
            </a:pPr>
            <a:r>
              <a:rPr lang="en-US" dirty="0"/>
              <a:t>Can we name newly created clusters/classes</a:t>
            </a:r>
            <a:r>
              <a:rPr lang="en-US" dirty="0" smtClean="0"/>
              <a:t>?</a:t>
            </a:r>
          </a:p>
          <a:p>
            <a:pPr lvl="1" hangingPunct="0">
              <a:buChar char="✔"/>
            </a:pPr>
            <a:r>
              <a:rPr lang="en-US" dirty="0" smtClean="0"/>
              <a:t>Can we parallelize it?</a:t>
            </a:r>
            <a:endParaRPr lang="en-US" dirty="0"/>
          </a:p>
          <a:p>
            <a:pPr lvl="0"/>
            <a:r>
              <a:rPr lang="en-US" b="1" dirty="0" smtClean="0"/>
              <a:t>Applications:</a:t>
            </a:r>
            <a:endParaRPr lang="en-US" dirty="0" smtClean="0"/>
          </a:p>
          <a:p>
            <a:pPr lvl="1" hangingPunct="0">
              <a:buFont typeface="Wingdings 2"/>
              <a:buChar char="✔"/>
            </a:pPr>
            <a:r>
              <a:rPr lang="en-US" dirty="0"/>
              <a:t>Scatter gather tool for information retrieval </a:t>
            </a:r>
            <a:endParaRPr lang="en-US" dirty="0" smtClean="0"/>
          </a:p>
          <a:p>
            <a:pPr lvl="1" hangingPunct="0">
              <a:buFont typeface="Wingdings 2"/>
              <a:buChar char="✔"/>
            </a:pPr>
            <a:r>
              <a:rPr lang="en-US" dirty="0"/>
              <a:t>Hierarchical classification e.g. populating knowledge </a:t>
            </a:r>
            <a:r>
              <a:rPr lang="en-US" dirty="0" smtClean="0"/>
              <a:t>bases</a:t>
            </a:r>
          </a:p>
          <a:p>
            <a:pPr lvl="1" hangingPunct="0">
              <a:buFont typeface="Wingdings 2"/>
              <a:buChar char="✔"/>
            </a:pPr>
            <a:r>
              <a:rPr lang="en-US" dirty="0" smtClean="0"/>
              <a:t>Multiple view datasets</a:t>
            </a:r>
          </a:p>
        </p:txBody>
      </p:sp>
    </p:spTree>
    <p:extLst>
      <p:ext uri="{BB962C8B-B14F-4D97-AF65-F5344CB8AC3E}">
        <p14:creationId xmlns:p14="http://schemas.microsoft.com/office/powerpoint/2010/main" val="2060251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2362200"/>
            <a:ext cx="8229600" cy="990600"/>
          </a:xfrm>
        </p:spPr>
        <p:txBody>
          <a:bodyPr/>
          <a:lstStyle/>
          <a:p>
            <a:r>
              <a:rPr lang="en-US" dirty="0" smtClean="0"/>
              <a:t>                  Thank You  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429000" y="4267199"/>
            <a:ext cx="25186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accent2"/>
                </a:solidFill>
              </a:rPr>
              <a:t>Questions?</a:t>
            </a:r>
            <a:endParaRPr lang="en-US" sz="36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6208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Extra Slides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6849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304800"/>
            <a:ext cx="5519738" cy="6008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288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Positioning in the problem space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en-US" b="1" dirty="0" smtClean="0"/>
              <a:t> Semi-supervised </a:t>
            </a:r>
            <a:r>
              <a:rPr lang="en-US" b="1" dirty="0"/>
              <a:t>Learning</a:t>
            </a:r>
            <a:endParaRPr lang="en-US" dirty="0"/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All </a:t>
            </a:r>
            <a:r>
              <a:rPr lang="en-US" dirty="0"/>
              <a:t>classes are </a:t>
            </a:r>
            <a:r>
              <a:rPr lang="en-US" dirty="0" smtClean="0"/>
              <a:t>known : e.g. Country, State</a:t>
            </a:r>
          </a:p>
          <a:p>
            <a:pPr lvl="1">
              <a:buFont typeface="Wingdings" pitchFamily="2" charset="2"/>
              <a:buChar char="v"/>
            </a:pPr>
            <a:r>
              <a:rPr lang="en-US" dirty="0"/>
              <a:t>Few seed examples for each </a:t>
            </a:r>
            <a:r>
              <a:rPr lang="en-US" dirty="0" smtClean="0"/>
              <a:t>class : </a:t>
            </a:r>
          </a:p>
          <a:p>
            <a:pPr marL="365760" lvl="1" indent="0">
              <a:buNone/>
            </a:pPr>
            <a:r>
              <a:rPr lang="en-US" dirty="0"/>
              <a:t> </a:t>
            </a:r>
            <a:r>
              <a:rPr lang="en-US" dirty="0" smtClean="0"/>
              <a:t>   e.g. (Country: USA, Japan, India…) (State: CA, PA, MN etc.)</a:t>
            </a:r>
            <a:endParaRPr lang="en-US" dirty="0"/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Model </a:t>
            </a:r>
            <a:r>
              <a:rPr lang="en-US" dirty="0"/>
              <a:t>learns to propagate labels </a:t>
            </a:r>
            <a:r>
              <a:rPr lang="en-US" dirty="0" smtClean="0"/>
              <a:t>from labeled to unlabeled points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>
                <a:solidFill>
                  <a:srgbClr val="00B050"/>
                </a:solidFill>
              </a:rPr>
              <a:t>Makes </a:t>
            </a:r>
            <a:r>
              <a:rPr lang="en-US" dirty="0">
                <a:solidFill>
                  <a:srgbClr val="00B050"/>
                </a:solidFill>
              </a:rPr>
              <a:t>use of existing knowledge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>
                <a:solidFill>
                  <a:srgbClr val="FF0000"/>
                </a:solidFill>
              </a:rPr>
              <a:t>Assumes </a:t>
            </a:r>
            <a:r>
              <a:rPr lang="en-US" dirty="0">
                <a:solidFill>
                  <a:srgbClr val="FF0000"/>
                </a:solidFill>
              </a:rPr>
              <a:t>all classes are known</a:t>
            </a:r>
          </a:p>
          <a:p>
            <a:pPr marL="365760" lvl="1" indent="0">
              <a:buNone/>
            </a:pPr>
            <a:endParaRPr lang="en-US" dirty="0" smtClean="0"/>
          </a:p>
          <a:p>
            <a:pPr marL="274320" lvl="1" indent="0">
              <a:buNone/>
            </a:pPr>
            <a:endParaRPr lang="en-US" dirty="0"/>
          </a:p>
          <a:p>
            <a:pPr>
              <a:buFont typeface="Wingdings" pitchFamily="2" charset="2"/>
              <a:buChar char="q"/>
            </a:pPr>
            <a:r>
              <a:rPr lang="en-US" b="1" dirty="0" smtClean="0"/>
              <a:t> Unsupervised Learning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>
                <a:solidFill>
                  <a:srgbClr val="00B050"/>
                </a:solidFill>
              </a:rPr>
              <a:t>Works without any training data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>
                <a:solidFill>
                  <a:srgbClr val="C00000"/>
                </a:solidFill>
              </a:rPr>
              <a:t>Doesn’t make use of existing knowledge</a:t>
            </a:r>
            <a:endParaRPr lang="en-US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dirty="0" smtClean="0"/>
              <a:t>   </a:t>
            </a:r>
          </a:p>
          <a:p>
            <a:endParaRPr lang="en-US" dirty="0"/>
          </a:p>
        </p:txBody>
      </p:sp>
      <p:sp>
        <p:nvSpPr>
          <p:cNvPr id="5" name="Left-Right-Up Arrow 4"/>
          <p:cNvSpPr/>
          <p:nvPr/>
        </p:nvSpPr>
        <p:spPr>
          <a:xfrm rot="5400000">
            <a:off x="4689764" y="4183497"/>
            <a:ext cx="1216152" cy="850392"/>
          </a:xfrm>
          <a:prstGeom prst="leftRightUpArrow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5723036" y="3581400"/>
            <a:ext cx="3268564" cy="18288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Exploratory Learning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en-US" dirty="0" smtClean="0">
                <a:solidFill>
                  <a:srgbClr val="00B050"/>
                </a:solidFill>
              </a:rPr>
              <a:t>Makes </a:t>
            </a:r>
            <a:r>
              <a:rPr lang="en-US" dirty="0">
                <a:solidFill>
                  <a:srgbClr val="00B050"/>
                </a:solidFill>
              </a:rPr>
              <a:t>use of existing </a:t>
            </a:r>
            <a:r>
              <a:rPr lang="en-US" dirty="0" smtClean="0">
                <a:solidFill>
                  <a:srgbClr val="00B050"/>
                </a:solidFill>
              </a:rPr>
              <a:t>knowledge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dirty="0" smtClean="0">
                <a:solidFill>
                  <a:srgbClr val="00B050"/>
                </a:solidFill>
              </a:rPr>
              <a:t>Discovers </a:t>
            </a:r>
            <a:r>
              <a:rPr lang="en-US" dirty="0">
                <a:solidFill>
                  <a:srgbClr val="00B050"/>
                </a:solidFill>
              </a:rPr>
              <a:t>unknown </a:t>
            </a:r>
            <a:r>
              <a:rPr lang="en-US" dirty="0" smtClean="0">
                <a:solidFill>
                  <a:srgbClr val="00B050"/>
                </a:solidFill>
              </a:rPr>
              <a:t>classes</a:t>
            </a:r>
          </a:p>
          <a:p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smtClean="0">
                <a:solidFill>
                  <a:srgbClr val="00B050"/>
                </a:solidFill>
              </a:rPr>
              <a:t>    City, Animals etc…</a:t>
            </a:r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3945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0263" y="819150"/>
            <a:ext cx="5519737" cy="5828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01958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26" y="124492"/>
            <a:ext cx="7305674" cy="66367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1361639"/>
            <a:ext cx="942975" cy="416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00358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639" y="202303"/>
            <a:ext cx="7624761" cy="66099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1143000"/>
            <a:ext cx="942975" cy="416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5677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ExploreEM</a:t>
            </a:r>
            <a:r>
              <a:rPr lang="en-US" dirty="0"/>
              <a:t> </a:t>
            </a:r>
            <a:r>
              <a:rPr lang="en-US" dirty="0" smtClean="0"/>
              <a:t>is </a:t>
            </a:r>
            <a:r>
              <a:rPr lang="en-US" dirty="0"/>
              <a:t>better than </a:t>
            </a:r>
            <a:r>
              <a:rPr lang="en-US" dirty="0" err="1"/>
              <a:t>Gibbs+CRP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562600" y="4601253"/>
            <a:ext cx="3218308" cy="1688123"/>
          </a:xfrm>
        </p:spPr>
        <p:txBody>
          <a:bodyPr>
            <a:normAutofit fontScale="47500" lnSpcReduction="20000"/>
          </a:bodyPr>
          <a:lstStyle/>
          <a:p>
            <a:pPr marL="0" lvl="0" indent="0">
              <a:buNone/>
            </a:pP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</a:rPr>
              <a:t>Improvements in terms 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</a:rPr>
              <a:t>of</a:t>
            </a:r>
          </a:p>
          <a:p>
            <a:pPr lvl="0"/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</a:rPr>
              <a:t>F1 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</a:rPr>
              <a:t>on seed classes</a:t>
            </a:r>
          </a:p>
          <a:p>
            <a:pPr lvl="0"/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</a:rPr>
              <a:t>#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</a:rPr>
              <a:t>classes produced</a:t>
            </a:r>
          </a:p>
          <a:p>
            <a:pPr lvl="0"/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</a:rPr>
              <a:t>Total 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</a:rPr>
              <a:t>runtime</a:t>
            </a:r>
          </a:p>
          <a:p>
            <a:pPr lvl="0"/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</a:rPr>
              <a:t>No need 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</a:rPr>
              <a:t>to tune concentration parameter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19652" y="1524000"/>
            <a:ext cx="8916480" cy="304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473365" y="4601253"/>
            <a:ext cx="43272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Explore-CRP-Gibbs</a:t>
            </a:r>
          </a:p>
          <a:p>
            <a:pPr lvl="0"/>
            <a:r>
              <a:rPr lang="en-US" dirty="0" err="1" smtClean="0"/>
              <a:t>Prob</a:t>
            </a:r>
            <a:r>
              <a:rPr lang="en-US" dirty="0" smtClean="0"/>
              <a:t> </a:t>
            </a:r>
            <a:r>
              <a:rPr lang="en-US" dirty="0"/>
              <a:t>of creating a new class </a:t>
            </a:r>
            <a:r>
              <a:rPr lang="en-US" dirty="0" smtClean="0"/>
              <a:t>extended </a:t>
            </a:r>
            <a:r>
              <a:rPr lang="en-US" dirty="0"/>
              <a:t>to depend on</a:t>
            </a:r>
          </a:p>
          <a:p>
            <a:pPr lvl="0"/>
            <a:r>
              <a:rPr lang="en-US" dirty="0"/>
              <a:t>    -  near-uniformity of P(old classes | x)</a:t>
            </a:r>
          </a:p>
        </p:txBody>
      </p:sp>
    </p:spTree>
    <p:extLst>
      <p:ext uri="{BB962C8B-B14F-4D97-AF65-F5344CB8AC3E}">
        <p14:creationId xmlns:p14="http://schemas.microsoft.com/office/powerpoint/2010/main" val="693187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Explore-CRP-Gibbs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sz="3200" dirty="0" err="1"/>
              <a:t>Prob</a:t>
            </a:r>
            <a:r>
              <a:rPr lang="en-US" sz="3200" dirty="0"/>
              <a:t> of creating a new class depends on</a:t>
            </a:r>
          </a:p>
          <a:p>
            <a:pPr marL="0" lvl="0" indent="0">
              <a:buNone/>
            </a:pPr>
            <a:r>
              <a:rPr lang="en-US" sz="3200" dirty="0"/>
              <a:t>    - </a:t>
            </a:r>
            <a:r>
              <a:rPr lang="en-US" sz="3200" dirty="0" smtClean="0"/>
              <a:t>fixed </a:t>
            </a:r>
            <a:r>
              <a:rPr lang="en-US" sz="3200" dirty="0"/>
              <a:t>prior: concentration parameter </a:t>
            </a:r>
            <a:r>
              <a:rPr lang="en-US" sz="3200" dirty="0" smtClean="0"/>
              <a:t>(</a:t>
            </a:r>
            <a:r>
              <a:rPr lang="en-US" sz="3200" b="1" i="1" dirty="0" err="1" smtClean="0"/>
              <a:t>P</a:t>
            </a:r>
            <a:r>
              <a:rPr lang="en-US" sz="2400" b="1" i="1" dirty="0" err="1" smtClean="0"/>
              <a:t>new</a:t>
            </a:r>
            <a:r>
              <a:rPr lang="en-US" sz="3200" dirty="0" smtClean="0"/>
              <a:t>)</a:t>
            </a:r>
          </a:p>
          <a:p>
            <a:pPr marL="0" lvl="0" indent="0">
              <a:buNone/>
            </a:pPr>
            <a:r>
              <a:rPr lang="en-US" sz="3200" dirty="0"/>
              <a:t> </a:t>
            </a:r>
            <a:r>
              <a:rPr lang="en-US" sz="3200" dirty="0" smtClean="0"/>
              <a:t>     e.g</a:t>
            </a:r>
            <a:r>
              <a:rPr lang="en-US" sz="3200" dirty="0"/>
              <a:t>. </a:t>
            </a:r>
            <a:r>
              <a:rPr lang="en-US" sz="3200" dirty="0" smtClean="0"/>
              <a:t>10</a:t>
            </a:r>
            <a:r>
              <a:rPr lang="en-US" sz="3200" baseline="30000" dirty="0" smtClean="0"/>
              <a:t>-4</a:t>
            </a:r>
            <a:endParaRPr lang="en-US" sz="3200" baseline="30000" dirty="0"/>
          </a:p>
          <a:p>
            <a:pPr lvl="0"/>
            <a:r>
              <a:rPr lang="en-US" sz="3200" dirty="0"/>
              <a:t>Can be extended to depend on</a:t>
            </a:r>
          </a:p>
          <a:p>
            <a:pPr marL="0" lvl="0" indent="0">
              <a:buNone/>
            </a:pPr>
            <a:r>
              <a:rPr lang="en-US" sz="3200" dirty="0"/>
              <a:t>    -  near-uniformity of </a:t>
            </a:r>
            <a:r>
              <a:rPr lang="en-US" sz="3200" dirty="0" smtClean="0"/>
              <a:t>P(known </a:t>
            </a:r>
            <a:r>
              <a:rPr lang="en-US" sz="3200" dirty="0"/>
              <a:t>classes | x</a:t>
            </a:r>
            <a:r>
              <a:rPr lang="en-US" sz="3200" dirty="0" smtClean="0"/>
              <a:t>)</a:t>
            </a:r>
          </a:p>
          <a:p>
            <a:pPr lvl="0">
              <a:buFont typeface="Wingdings" pitchFamily="2" charset="2"/>
              <a:buChar char="q"/>
            </a:pPr>
            <a:r>
              <a:rPr lang="en-US" sz="3200" dirty="0"/>
              <a:t> </a:t>
            </a:r>
            <a:r>
              <a:rPr lang="en-US" sz="3200" dirty="0" smtClean="0"/>
              <a:t>P(new class) = </a:t>
            </a:r>
            <a:r>
              <a:rPr lang="en-US" sz="4000" b="1" i="1" dirty="0" err="1"/>
              <a:t>P</a:t>
            </a:r>
            <a:r>
              <a:rPr lang="en-US" sz="3200" b="1" i="1" dirty="0" err="1"/>
              <a:t>new</a:t>
            </a:r>
            <a:r>
              <a:rPr lang="en-US" sz="3200" b="1" i="1" dirty="0"/>
              <a:t> </a:t>
            </a:r>
            <a:r>
              <a:rPr lang="en-US" sz="3200" dirty="0" smtClean="0"/>
              <a:t>/ (k * d)</a:t>
            </a:r>
          </a:p>
          <a:p>
            <a:pPr marL="0" lvl="0" indent="0">
              <a:buNone/>
            </a:pPr>
            <a:r>
              <a:rPr lang="en-US" sz="3200" dirty="0"/>
              <a:t> </a:t>
            </a:r>
            <a:r>
              <a:rPr lang="en-US" sz="3200" dirty="0" smtClean="0"/>
              <a:t>   where k: current number of classes,</a:t>
            </a:r>
          </a:p>
          <a:p>
            <a:pPr marL="0" lvl="0" indent="0">
              <a:buNone/>
            </a:pPr>
            <a:r>
              <a:rPr lang="en-US" sz="3200" dirty="0" smtClean="0"/>
              <a:t>             d: JS- </a:t>
            </a:r>
            <a:r>
              <a:rPr lang="en-US" sz="3200" dirty="0"/>
              <a:t>divergence (uniform, P(</a:t>
            </a:r>
            <a:r>
              <a:rPr lang="en-US" sz="3200" dirty="0" err="1"/>
              <a:t>C</a:t>
            </a:r>
            <a:r>
              <a:rPr lang="en-US" sz="2400" dirty="0" err="1"/>
              <a:t>j</a:t>
            </a:r>
            <a:r>
              <a:rPr lang="en-US" sz="3200" dirty="0"/>
              <a:t> | X</a:t>
            </a:r>
            <a:r>
              <a:rPr lang="en-US" sz="2400" dirty="0"/>
              <a:t>i</a:t>
            </a:r>
            <a:r>
              <a:rPr lang="en-US" sz="3200" dirty="0"/>
              <a:t>))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598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Semi-supervised </a:t>
            </a:r>
            <a:r>
              <a:rPr lang="en-US" dirty="0" smtClean="0"/>
              <a:t>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Initialize the </a:t>
            </a:r>
            <a:r>
              <a:rPr lang="en-US" dirty="0"/>
              <a:t>model with few seeds per class</a:t>
            </a:r>
          </a:p>
          <a:p>
            <a:r>
              <a:rPr lang="en-US" dirty="0"/>
              <a:t>Iterate till convergence </a:t>
            </a:r>
          </a:p>
          <a:p>
            <a:r>
              <a:rPr lang="en-US" b="1" dirty="0"/>
              <a:t>E step:</a:t>
            </a:r>
            <a:r>
              <a:rPr lang="en-US" dirty="0"/>
              <a:t> Predict labels for unlabeled points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  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C00000"/>
                </a:solidFill>
              </a:rPr>
              <a:t>You might start with ``</a:t>
            </a:r>
            <a:r>
              <a:rPr lang="en-US" b="1" dirty="0" smtClean="0">
                <a:solidFill>
                  <a:srgbClr val="C00000"/>
                </a:solidFill>
              </a:rPr>
              <a:t>fruits’’</a:t>
            </a:r>
            <a:r>
              <a:rPr lang="en-US" dirty="0" smtClean="0">
                <a:solidFill>
                  <a:srgbClr val="C00000"/>
                </a:solidFill>
              </a:rPr>
              <a:t> and end up in all sorts of ``</a:t>
            </a:r>
            <a:r>
              <a:rPr lang="en-US" b="1" dirty="0" smtClean="0">
                <a:solidFill>
                  <a:srgbClr val="C00000"/>
                </a:solidFill>
              </a:rPr>
              <a:t>food’’</a:t>
            </a:r>
            <a:r>
              <a:rPr lang="en-US" dirty="0" smtClean="0">
                <a:solidFill>
                  <a:srgbClr val="C00000"/>
                </a:solidFill>
              </a:rPr>
              <a:t> items or even ``</a:t>
            </a:r>
            <a:r>
              <a:rPr lang="en-US" b="1" dirty="0" smtClean="0">
                <a:solidFill>
                  <a:srgbClr val="C00000"/>
                </a:solidFill>
              </a:rPr>
              <a:t>trees’’</a:t>
            </a:r>
            <a:r>
              <a:rPr lang="en-US" dirty="0" smtClean="0">
                <a:solidFill>
                  <a:srgbClr val="C00000"/>
                </a:solidFill>
              </a:rPr>
              <a:t>.</a:t>
            </a:r>
            <a:endParaRPr lang="en-US" dirty="0">
              <a:solidFill>
                <a:srgbClr val="C00000"/>
              </a:solidFill>
            </a:endParaRPr>
          </a:p>
          <a:p>
            <a:r>
              <a:rPr lang="en-US" b="1" dirty="0"/>
              <a:t>M step:</a:t>
            </a:r>
            <a:r>
              <a:rPr lang="en-US" dirty="0"/>
              <a:t> </a:t>
            </a:r>
            <a:r>
              <a:rPr lang="en-US" dirty="0" err="1"/>
              <a:t>Recompute</a:t>
            </a:r>
            <a:r>
              <a:rPr lang="en-US" dirty="0"/>
              <a:t> model parameters using seeds              + predicted labels for unlabeled points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371600" y="3276600"/>
            <a:ext cx="3733800" cy="9144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Unlabeled points might not belong </a:t>
            </a:r>
            <a:r>
              <a:rPr lang="en-US" dirty="0" smtClean="0">
                <a:solidFill>
                  <a:schemeClr val="tx1"/>
                </a:solidFill>
              </a:rPr>
              <a:t>to any of </a:t>
            </a:r>
            <a:r>
              <a:rPr lang="en-US" dirty="0">
                <a:solidFill>
                  <a:schemeClr val="tx1"/>
                </a:solidFill>
              </a:rPr>
              <a:t>the existing classes</a:t>
            </a:r>
          </a:p>
        </p:txBody>
      </p:sp>
      <p:sp>
        <p:nvSpPr>
          <p:cNvPr id="5" name="Right Arrow 4"/>
          <p:cNvSpPr/>
          <p:nvPr/>
        </p:nvSpPr>
        <p:spPr>
          <a:xfrm>
            <a:off x="5257800" y="3494809"/>
            <a:ext cx="685800" cy="38100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&quot;No&quot; Symbol 5"/>
          <p:cNvSpPr/>
          <p:nvPr/>
        </p:nvSpPr>
        <p:spPr>
          <a:xfrm>
            <a:off x="6712293" y="3547765"/>
            <a:ext cx="669010" cy="643235"/>
          </a:xfrm>
          <a:prstGeom prst="noSmoking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72199" y="3125477"/>
            <a:ext cx="1749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Semantic Drift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4308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 : Semantic Drift </a:t>
            </a:r>
            <a:br>
              <a:rPr lang="en-US" dirty="0" smtClean="0"/>
            </a:br>
            <a:r>
              <a:rPr lang="en-US" dirty="0" smtClean="0"/>
              <a:t>(20-Newsgroups dataset)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98938" y="2438400"/>
            <a:ext cx="1676400" cy="6096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Existing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75138" y="5181600"/>
            <a:ext cx="1600200" cy="630382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Proposed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524000"/>
            <a:ext cx="6019800" cy="26527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0815" y="4267200"/>
            <a:ext cx="6361173" cy="2499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169" y="1905000"/>
            <a:ext cx="491173" cy="2168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89769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definition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531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Definition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Input 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/>
              <a:t> Large set of data-points : X</a:t>
            </a:r>
            <a:r>
              <a:rPr lang="en-US" sz="1800" dirty="0"/>
              <a:t>1</a:t>
            </a:r>
            <a:r>
              <a:rPr lang="en-US" dirty="0"/>
              <a:t> .... </a:t>
            </a:r>
            <a:r>
              <a:rPr lang="en-US" dirty="0" err="1"/>
              <a:t>X</a:t>
            </a:r>
            <a:r>
              <a:rPr lang="en-US" sz="1800" dirty="0" err="1"/>
              <a:t>n</a:t>
            </a:r>
            <a:endParaRPr lang="en-US" sz="1800" dirty="0"/>
          </a:p>
          <a:p>
            <a:pPr lvl="1">
              <a:buFont typeface="Wingdings" pitchFamily="2" charset="2"/>
              <a:buChar char="ü"/>
            </a:pPr>
            <a:r>
              <a:rPr lang="en-US" dirty="0"/>
              <a:t> Some </a:t>
            </a:r>
            <a:r>
              <a:rPr lang="en-US" b="1" dirty="0"/>
              <a:t>known classes</a:t>
            </a:r>
            <a:r>
              <a:rPr lang="en-US" dirty="0"/>
              <a:t> : C</a:t>
            </a:r>
            <a:r>
              <a:rPr lang="en-US" sz="1800" dirty="0"/>
              <a:t>1</a:t>
            </a:r>
            <a:r>
              <a:rPr lang="en-US" dirty="0"/>
              <a:t> .... </a:t>
            </a:r>
            <a:r>
              <a:rPr lang="en-US" dirty="0" err="1"/>
              <a:t>C</a:t>
            </a:r>
            <a:r>
              <a:rPr lang="en-US" sz="1800" dirty="0" err="1"/>
              <a:t>k</a:t>
            </a:r>
            <a:endParaRPr lang="en-US" sz="1800" dirty="0"/>
          </a:p>
          <a:p>
            <a:pPr lvl="1">
              <a:buFont typeface="Wingdings" pitchFamily="2" charset="2"/>
              <a:buChar char="ü"/>
            </a:pPr>
            <a:r>
              <a:rPr lang="en-US" dirty="0"/>
              <a:t> Small number of seeds per known class </a:t>
            </a:r>
          </a:p>
          <a:p>
            <a:pPr marL="274320" lvl="1" indent="0">
              <a:buNone/>
            </a:pPr>
            <a:r>
              <a:rPr lang="en-US" i="1" dirty="0"/>
              <a:t>    |seeds| &lt;&lt; n</a:t>
            </a:r>
            <a:endParaRPr lang="en-US" dirty="0"/>
          </a:p>
          <a:p>
            <a:pPr marL="320040" lvl="1" indent="0">
              <a:buNone/>
            </a:pPr>
            <a:endParaRPr lang="en-US" dirty="0"/>
          </a:p>
          <a:p>
            <a:pPr>
              <a:buFont typeface="Wingdings" pitchFamily="2" charset="2"/>
              <a:buChar char="q"/>
            </a:pP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 Output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/>
              <a:t> Labels for all data-points Xi</a:t>
            </a:r>
          </a:p>
          <a:p>
            <a:pPr lvl="1">
              <a:buFont typeface="Wingdings" pitchFamily="2" charset="2"/>
              <a:buChar char="ü"/>
            </a:pPr>
            <a:r>
              <a:rPr lang="en-US" b="1" dirty="0"/>
              <a:t> </a:t>
            </a:r>
            <a:r>
              <a:rPr lang="en-US" b="1" dirty="0" smtClean="0"/>
              <a:t>Discover </a:t>
            </a:r>
            <a:r>
              <a:rPr lang="en-US" b="1" dirty="0"/>
              <a:t>new classes from data: </a:t>
            </a:r>
            <a:r>
              <a:rPr lang="en-US" b="1" dirty="0" smtClean="0"/>
              <a:t>C</a:t>
            </a:r>
            <a:r>
              <a:rPr lang="en-US" sz="1800" b="1" dirty="0" smtClean="0"/>
              <a:t>k+1</a:t>
            </a:r>
            <a:r>
              <a:rPr lang="en-US" b="1" dirty="0" smtClean="0"/>
              <a:t> </a:t>
            </a:r>
            <a:r>
              <a:rPr lang="en-US" b="1" dirty="0"/>
              <a:t>… </a:t>
            </a:r>
            <a:r>
              <a:rPr lang="en-US" b="1" dirty="0" err="1" smtClean="0"/>
              <a:t>C</a:t>
            </a:r>
            <a:r>
              <a:rPr lang="en-US" sz="1800" b="1" dirty="0" err="1" smtClean="0"/>
              <a:t>k+m</a:t>
            </a:r>
            <a:endParaRPr lang="en-US" dirty="0"/>
          </a:p>
          <a:p>
            <a:pPr marL="274320" lvl="1" indent="0">
              <a:buNone/>
            </a:pPr>
            <a:r>
              <a:rPr lang="en-US" b="1" i="1" dirty="0"/>
              <a:t>     (</a:t>
            </a:r>
            <a:r>
              <a:rPr lang="en-US" b="1" i="1" dirty="0" err="1"/>
              <a:t>k+m</a:t>
            </a:r>
            <a:r>
              <a:rPr lang="en-US" b="1" i="1" dirty="0"/>
              <a:t>) &lt;&lt; 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7682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685800" y="3048000"/>
            <a:ext cx="7123113" cy="1673225"/>
          </a:xfrm>
        </p:spPr>
        <p:txBody>
          <a:bodyPr/>
          <a:lstStyle/>
          <a:p>
            <a:pPr lvl="0" algn="ctr"/>
            <a:r>
              <a:rPr lang="en-US" dirty="0"/>
              <a:t>Can we </a:t>
            </a:r>
            <a:r>
              <a:rPr lang="en-US" dirty="0" smtClean="0"/>
              <a:t>extend the Semi-supervised </a:t>
            </a:r>
            <a:r>
              <a:rPr lang="en-US" dirty="0"/>
              <a:t>EM </a:t>
            </a:r>
            <a:r>
              <a:rPr lang="en-US" dirty="0" smtClean="0"/>
              <a:t>algorithm for </a:t>
            </a:r>
            <a:r>
              <a:rPr lang="en-US" dirty="0"/>
              <a:t>this </a:t>
            </a:r>
            <a:r>
              <a:rPr lang="en-US" dirty="0" smtClean="0"/>
              <a:t>purpose ?</a:t>
            </a:r>
            <a:endParaRPr lang="en-US" dirty="0"/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3649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Exploratory EM Algorithm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lvl="0">
              <a:buNone/>
            </a:pPr>
            <a:r>
              <a:rPr lang="en-US" sz="2800" dirty="0"/>
              <a:t>Initialize model with few seeds per class</a:t>
            </a:r>
          </a:p>
          <a:p>
            <a:pPr lvl="0">
              <a:buNone/>
            </a:pPr>
            <a:r>
              <a:rPr lang="en-US" sz="2800" dirty="0"/>
              <a:t>Iterate till convergence </a:t>
            </a:r>
            <a:r>
              <a:rPr lang="en-US" sz="2800" dirty="0" smtClean="0">
                <a:solidFill>
                  <a:srgbClr val="00AE00"/>
                </a:solidFill>
              </a:rPr>
              <a:t>(Data likelihood and # classes)</a:t>
            </a:r>
            <a:endParaRPr lang="en-US" sz="2800" dirty="0">
              <a:solidFill>
                <a:srgbClr val="00AE00"/>
              </a:solidFill>
            </a:endParaRPr>
          </a:p>
          <a:p>
            <a:pPr lvl="2" hangingPunct="0"/>
            <a:r>
              <a:rPr lang="en-US" sz="2000" b="1" dirty="0"/>
              <a:t>E step:</a:t>
            </a:r>
            <a:r>
              <a:rPr lang="en-US" sz="2000" dirty="0"/>
              <a:t> Predict labels for unlabeled points</a:t>
            </a:r>
          </a:p>
          <a:p>
            <a:pPr marL="685800" lvl="2" indent="0" hangingPunct="0">
              <a:buNone/>
            </a:pPr>
            <a:r>
              <a:rPr lang="en-US" sz="2000" dirty="0" smtClean="0"/>
              <a:t>    For i = 1 to n</a:t>
            </a:r>
            <a:r>
              <a:rPr lang="en-US" sz="2000" b="1" dirty="0" smtClean="0">
                <a:solidFill>
                  <a:srgbClr val="00AE00"/>
                </a:solidFill>
              </a:rPr>
              <a:t> </a:t>
            </a:r>
          </a:p>
          <a:p>
            <a:pPr marL="685800" lvl="2" indent="0" hangingPunct="0">
              <a:buNone/>
            </a:pPr>
            <a:r>
              <a:rPr lang="en-US" sz="2000" b="1" dirty="0">
                <a:solidFill>
                  <a:srgbClr val="00AE00"/>
                </a:solidFill>
              </a:rPr>
              <a:t> </a:t>
            </a:r>
            <a:r>
              <a:rPr lang="en-US" sz="2000" b="1" dirty="0" smtClean="0">
                <a:solidFill>
                  <a:srgbClr val="00AE00"/>
                </a:solidFill>
              </a:rPr>
              <a:t>       If </a:t>
            </a:r>
            <a:r>
              <a:rPr lang="en-US" sz="2000" b="1" dirty="0">
                <a:solidFill>
                  <a:srgbClr val="00AE00"/>
                </a:solidFill>
              </a:rPr>
              <a:t>P(</a:t>
            </a:r>
            <a:r>
              <a:rPr lang="en-US" sz="2000" b="1" dirty="0" err="1">
                <a:solidFill>
                  <a:srgbClr val="00AE00"/>
                </a:solidFill>
              </a:rPr>
              <a:t>Cj</a:t>
            </a:r>
            <a:r>
              <a:rPr lang="en-US" sz="2000" b="1" dirty="0">
                <a:solidFill>
                  <a:srgbClr val="00AE00"/>
                </a:solidFill>
              </a:rPr>
              <a:t> | Xi) is nearly-uniform for a data-point Xi, j=1 to k</a:t>
            </a:r>
          </a:p>
          <a:p>
            <a:pPr marL="1600200" lvl="4" indent="0" hangingPunct="0">
              <a:buNone/>
            </a:pPr>
            <a:r>
              <a:rPr lang="en-US" dirty="0">
                <a:solidFill>
                  <a:srgbClr val="00B050"/>
                </a:solidFill>
              </a:rPr>
              <a:t>Create a new class </a:t>
            </a:r>
            <a:r>
              <a:rPr lang="en-US" dirty="0" smtClean="0">
                <a:solidFill>
                  <a:srgbClr val="00B050"/>
                </a:solidFill>
              </a:rPr>
              <a:t>C</a:t>
            </a:r>
            <a:r>
              <a:rPr lang="en-US" sz="1400" dirty="0" smtClean="0">
                <a:solidFill>
                  <a:srgbClr val="00B050"/>
                </a:solidFill>
              </a:rPr>
              <a:t>k+1</a:t>
            </a:r>
            <a:r>
              <a:rPr lang="en-US" dirty="0" smtClean="0">
                <a:solidFill>
                  <a:srgbClr val="00B050"/>
                </a:solidFill>
              </a:rPr>
              <a:t>, </a:t>
            </a:r>
            <a:r>
              <a:rPr lang="en-US" dirty="0">
                <a:solidFill>
                  <a:srgbClr val="00B050"/>
                </a:solidFill>
              </a:rPr>
              <a:t>assign Xi to </a:t>
            </a:r>
            <a:r>
              <a:rPr lang="en-US" dirty="0" smtClean="0">
                <a:solidFill>
                  <a:srgbClr val="00B050"/>
                </a:solidFill>
              </a:rPr>
              <a:t>it</a:t>
            </a:r>
          </a:p>
          <a:p>
            <a:pPr marL="1143000" lvl="3" indent="0" hangingPunct="0">
              <a:buNone/>
            </a:pPr>
            <a:r>
              <a:rPr lang="en-US" dirty="0" smtClean="0"/>
              <a:t>Else</a:t>
            </a:r>
          </a:p>
          <a:p>
            <a:pPr marL="1600200" lvl="4" indent="0" hangingPunct="0">
              <a:buNone/>
            </a:pPr>
            <a:r>
              <a:rPr lang="en-US" dirty="0"/>
              <a:t>Assign </a:t>
            </a:r>
            <a:r>
              <a:rPr lang="en-US" dirty="0" smtClean="0"/>
              <a:t>Xi </a:t>
            </a:r>
            <a:r>
              <a:rPr lang="en-US" dirty="0"/>
              <a:t>to </a:t>
            </a:r>
            <a:r>
              <a:rPr lang="en-US" dirty="0" err="1"/>
              <a:t>argmax</a:t>
            </a:r>
            <a:r>
              <a:rPr lang="en-US" dirty="0"/>
              <a:t> { P(</a:t>
            </a:r>
            <a:r>
              <a:rPr lang="en-US" dirty="0" err="1"/>
              <a:t>C</a:t>
            </a:r>
            <a:r>
              <a:rPr lang="en-US" sz="1200" dirty="0" err="1"/>
              <a:t>i</a:t>
            </a:r>
            <a:r>
              <a:rPr lang="en-US" dirty="0"/>
              <a:t> | x) </a:t>
            </a:r>
            <a:r>
              <a:rPr lang="en-US" dirty="0" smtClean="0"/>
              <a:t>}</a:t>
            </a:r>
          </a:p>
          <a:p>
            <a:pPr marL="1600200" lvl="4" indent="0" hangingPunct="0">
              <a:buNone/>
            </a:pPr>
            <a:r>
              <a:rPr lang="en-US" dirty="0"/>
              <a:t>                    </a:t>
            </a:r>
            <a:r>
              <a:rPr lang="en-US" dirty="0" err="1" smtClean="0"/>
              <a:t>C</a:t>
            </a:r>
            <a:r>
              <a:rPr lang="en-US" sz="1000" dirty="0" err="1" smtClean="0"/>
              <a:t>i</a:t>
            </a:r>
            <a:endParaRPr lang="en-US" dirty="0"/>
          </a:p>
          <a:p>
            <a:pPr lvl="2" hangingPunct="0"/>
            <a:r>
              <a:rPr lang="en-US" sz="2000" b="1" dirty="0"/>
              <a:t>M step:</a:t>
            </a:r>
            <a:r>
              <a:rPr lang="en-US" sz="2000" dirty="0"/>
              <a:t> </a:t>
            </a:r>
            <a:r>
              <a:rPr lang="en-US" sz="2000" dirty="0" smtClean="0"/>
              <a:t>Re-compute </a:t>
            </a:r>
            <a:r>
              <a:rPr lang="en-US" sz="2000" dirty="0"/>
              <a:t>model parameters using seeds                                          </a:t>
            </a:r>
            <a:r>
              <a:rPr lang="en-US" sz="2000" dirty="0" smtClean="0"/>
              <a:t> and predicted </a:t>
            </a:r>
            <a:r>
              <a:rPr lang="en-US" sz="2000" dirty="0"/>
              <a:t>labels for unlabeled points</a:t>
            </a:r>
          </a:p>
          <a:p>
            <a:pPr lvl="3" hangingPunct="0">
              <a:buFont typeface="Wingdings" pitchFamily="2" charset="2"/>
              <a:buChar char="v"/>
            </a:pPr>
            <a:r>
              <a:rPr lang="en-US" dirty="0">
                <a:solidFill>
                  <a:srgbClr val="00B050"/>
                </a:solidFill>
              </a:rPr>
              <a:t>Number of classes might increase in each </a:t>
            </a:r>
            <a:r>
              <a:rPr lang="en-US" dirty="0" smtClean="0">
                <a:solidFill>
                  <a:srgbClr val="00B050"/>
                </a:solidFill>
              </a:rPr>
              <a:t>iteration</a:t>
            </a:r>
          </a:p>
          <a:p>
            <a:pPr lvl="3" hangingPunct="0">
              <a:buFont typeface="Wingdings" pitchFamily="2" charset="2"/>
              <a:buChar char="v"/>
            </a:pPr>
            <a:endParaRPr lang="en-US" dirty="0">
              <a:solidFill>
                <a:srgbClr val="B84747"/>
              </a:solidFill>
            </a:endParaRPr>
          </a:p>
          <a:p>
            <a:pPr lvl="2" hangingPunct="0"/>
            <a:r>
              <a:rPr lang="en-US" sz="2000" dirty="0" smtClean="0"/>
              <a:t>Check if </a:t>
            </a:r>
            <a:r>
              <a:rPr lang="en-US" sz="2000" dirty="0" smtClean="0">
                <a:solidFill>
                  <a:srgbClr val="00B050"/>
                </a:solidFill>
              </a:rPr>
              <a:t>model selection criterion </a:t>
            </a:r>
            <a:r>
              <a:rPr lang="en-US" sz="2000" dirty="0" smtClean="0"/>
              <a:t>is satisfied</a:t>
            </a:r>
          </a:p>
          <a:p>
            <a:pPr marL="685800" lvl="2" indent="0" hangingPunc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If not, revert to model in Iteration `t-1’ </a:t>
            </a:r>
            <a:endParaRPr lang="en-US" sz="2000" dirty="0"/>
          </a:p>
          <a:p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3124200" y="2910251"/>
            <a:ext cx="1462453" cy="275493"/>
          </a:xfrm>
          <a:prstGeom prst="roundRect">
            <a:avLst/>
          </a:prstGeom>
          <a:noFill/>
          <a:ln w="3492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U-Turn Arrow 7"/>
          <p:cNvSpPr/>
          <p:nvPr/>
        </p:nvSpPr>
        <p:spPr>
          <a:xfrm rot="16200000">
            <a:off x="-1047749" y="3676649"/>
            <a:ext cx="3429001" cy="952501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315307" y="5120054"/>
            <a:ext cx="2195146" cy="304800"/>
          </a:xfrm>
          <a:prstGeom prst="roundRect">
            <a:avLst/>
          </a:prstGeom>
          <a:noFill/>
          <a:ln w="3492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1752600" y="1600200"/>
            <a:ext cx="814754" cy="369277"/>
          </a:xfrm>
          <a:prstGeom prst="roundRect">
            <a:avLst/>
          </a:prstGeom>
          <a:noFill/>
          <a:ln w="3492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535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1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618</TotalTime>
  <Words>1387</Words>
  <Application>Microsoft Office PowerPoint</Application>
  <PresentationFormat>On-screen Show (4:3)</PresentationFormat>
  <Paragraphs>284</Paragraphs>
  <Slides>34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Median</vt:lpstr>
      <vt:lpstr>Exploratory learning</vt:lpstr>
      <vt:lpstr>Motivation</vt:lpstr>
      <vt:lpstr>Positioning in the problem space</vt:lpstr>
      <vt:lpstr>Semi-supervised EM</vt:lpstr>
      <vt:lpstr>Example : Semantic Drift  (20-Newsgroups dataset)</vt:lpstr>
      <vt:lpstr>Problem definition</vt:lpstr>
      <vt:lpstr>Problem Definition</vt:lpstr>
      <vt:lpstr>Solution</vt:lpstr>
      <vt:lpstr>Exploratory EM Algorithm</vt:lpstr>
      <vt:lpstr>Nearly uniform?  Jensen-Shannon Divergence criterion</vt:lpstr>
      <vt:lpstr>Nearly uniform?  MinMax criterion </vt:lpstr>
      <vt:lpstr>What are we trying to optimize?</vt:lpstr>
      <vt:lpstr>Model Selection Criterion</vt:lpstr>
      <vt:lpstr>Extending existing SSL methods</vt:lpstr>
      <vt:lpstr>Naïve Bayes</vt:lpstr>
      <vt:lpstr>K-Means</vt:lpstr>
      <vt:lpstr>Von-Mises Fisher</vt:lpstr>
      <vt:lpstr>Exploratory EM Algorithm</vt:lpstr>
      <vt:lpstr>Semi-supervised Gibbs Sampling       + Chinese Restaurant Process</vt:lpstr>
      <vt:lpstr>Experiments</vt:lpstr>
      <vt:lpstr>Datasets</vt:lpstr>
      <vt:lpstr>Exploratory vs. Semi-supervised EM</vt:lpstr>
      <vt:lpstr>Findings</vt:lpstr>
      <vt:lpstr>Conclusions</vt:lpstr>
      <vt:lpstr>Summary</vt:lpstr>
      <vt:lpstr>Future Work….</vt:lpstr>
      <vt:lpstr>                  Thank You   </vt:lpstr>
      <vt:lpstr>Extra Slides</vt:lpstr>
      <vt:lpstr>PowerPoint Presentation</vt:lpstr>
      <vt:lpstr>PowerPoint Presentation</vt:lpstr>
      <vt:lpstr>PowerPoint Presentation</vt:lpstr>
      <vt:lpstr>PowerPoint Presentation</vt:lpstr>
      <vt:lpstr>ExploreEM is better than Gibbs+CRP</vt:lpstr>
      <vt:lpstr>Explore-CRP-Gibbs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Exploratory learning</dc:title>
  <dc:creator>adityam</dc:creator>
  <cp:lastModifiedBy>bbd</cp:lastModifiedBy>
  <cp:revision>231</cp:revision>
  <dcterms:created xsi:type="dcterms:W3CDTF">2013-08-18T02:04:09Z</dcterms:created>
  <dcterms:modified xsi:type="dcterms:W3CDTF">2013-09-19T20:18:27Z</dcterms:modified>
</cp:coreProperties>
</file>