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0.xml" ContentType="application/vnd.openxmlformats-officedocument.presentationml.tags+xml"/>
  <Override PartName="/ppt/notesSlides/notesSlide17.xml" ContentType="application/vnd.openxmlformats-officedocument.presentationml.notesSlide+xml"/>
  <Override PartName="/ppt/tags/tag11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12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13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16.xml" ContentType="application/vnd.openxmlformats-officedocument.presentationml.tags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256" r:id="rId2"/>
    <p:sldId id="323" r:id="rId3"/>
    <p:sldId id="324" r:id="rId4"/>
    <p:sldId id="325" r:id="rId5"/>
    <p:sldId id="329" r:id="rId6"/>
    <p:sldId id="330" r:id="rId7"/>
    <p:sldId id="327" r:id="rId8"/>
    <p:sldId id="328" r:id="rId9"/>
    <p:sldId id="331" r:id="rId10"/>
    <p:sldId id="356" r:id="rId11"/>
    <p:sldId id="332" r:id="rId12"/>
    <p:sldId id="357" r:id="rId13"/>
    <p:sldId id="358" r:id="rId14"/>
    <p:sldId id="342" r:id="rId15"/>
    <p:sldId id="359" r:id="rId16"/>
    <p:sldId id="334" r:id="rId17"/>
    <p:sldId id="335" r:id="rId18"/>
    <p:sldId id="336" r:id="rId19"/>
    <p:sldId id="337" r:id="rId20"/>
    <p:sldId id="340" r:id="rId21"/>
    <p:sldId id="339" r:id="rId22"/>
    <p:sldId id="343" r:id="rId23"/>
    <p:sldId id="344" r:id="rId24"/>
    <p:sldId id="345" r:id="rId25"/>
    <p:sldId id="346" r:id="rId26"/>
    <p:sldId id="355" r:id="rId27"/>
    <p:sldId id="347" r:id="rId28"/>
    <p:sldId id="348" r:id="rId29"/>
    <p:sldId id="349" r:id="rId30"/>
    <p:sldId id="350" r:id="rId31"/>
    <p:sldId id="360" r:id="rId32"/>
    <p:sldId id="351" r:id="rId33"/>
    <p:sldId id="352" r:id="rId34"/>
    <p:sldId id="353" r:id="rId35"/>
    <p:sldId id="354" r:id="rId36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119F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3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8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05121" cy="460400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574" y="1"/>
            <a:ext cx="3005121" cy="460400"/>
          </a:xfrm>
          <a:prstGeom prst="rect">
            <a:avLst/>
          </a:prstGeom>
        </p:spPr>
        <p:txBody>
          <a:bodyPr vert="horz" lIns="87316" tIns="43658" rIns="87316" bIns="43658" rtlCol="0"/>
          <a:lstStyle>
            <a:lvl1pPr algn="r">
              <a:defRPr sz="1100"/>
            </a:lvl1pPr>
          </a:lstStyle>
          <a:p>
            <a:fld id="{52039197-9A5D-4426-8BE1-7E0DB9D27619}" type="datetimeFigureOut">
              <a:rPr lang="en-US" smtClean="0"/>
              <a:pPr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8276"/>
            <a:ext cx="3005121" cy="46040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574" y="8758276"/>
            <a:ext cx="3005121" cy="460400"/>
          </a:xfrm>
          <a:prstGeom prst="rect">
            <a:avLst/>
          </a:prstGeom>
        </p:spPr>
        <p:txBody>
          <a:bodyPr vert="horz" lIns="87316" tIns="43658" rIns="87316" bIns="43658" rtlCol="0" anchor="b"/>
          <a:lstStyle>
            <a:lvl1pPr algn="r">
              <a:defRPr sz="1100"/>
            </a:lvl1pPr>
          </a:lstStyle>
          <a:p>
            <a:fld id="{C77A13E8-25B5-4ABF-A87C-CEC207C20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2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775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420" y="4379595"/>
            <a:ext cx="5547360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775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fld id="{C142CCA2-2949-4325-A78A-A7C3B63D73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81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C47610-A579-4DD1-AA62-8EA40B23FA17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115C0-909B-4E1C-9E6E-04B3E91035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2AAE3-B489-4A15-89C7-18993943A3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762000" y="6400800"/>
            <a:ext cx="4038600" cy="457200"/>
          </a:xfrm>
        </p:spPr>
        <p:txBody>
          <a:bodyPr/>
          <a:lstStyle/>
          <a:p>
            <a:r>
              <a:rPr lang="en-US" dirty="0" smtClean="0"/>
              <a:t>Sophomoric Parallelism and Concurrency, Lecture 1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83048-0376-4A94-A445-C2F5CD3FC3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A12F5-03B5-4BEE-BF40-7EC1D15EBE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FCB40-9664-45B5-BAA8-170CAD3533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D69B1-7287-44D7-BAC9-82A718B312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CE0B5-4587-46C9-88FF-288BD15E32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7DB5F-D2ED-41DB-B30F-B019AB82D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279E5-AC96-4A1A-8381-1C3686D400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B048AC8-D41E-4C7B-8EE3-A52489AA1F0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hdr="0" dt="0"/>
  <p:txStyles>
    <p:titleStyle>
      <a:lvl1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homes.cs.washington.edu/~djg/teachingMaterials/spac/grossmanSPAC_forkJoinFramework.html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057400"/>
            <a:ext cx="8610600" cy="2057400"/>
          </a:xfrm>
        </p:spPr>
        <p:txBody>
          <a:bodyPr/>
          <a:lstStyle/>
          <a:p>
            <a:pPr algn="ctr"/>
            <a:r>
              <a:rPr lang="en-US" sz="2800" i="0" dirty="0" smtClean="0"/>
              <a:t>A Sophomoric Introduction to Shared-Memory Parallelism and Concurrency</a:t>
            </a:r>
            <a:r>
              <a:rPr lang="en-US" sz="3200" i="0" dirty="0" smtClean="0"/>
              <a:t/>
            </a:r>
            <a:br>
              <a:rPr lang="en-US" sz="3200" i="0" dirty="0" smtClean="0"/>
            </a:br>
            <a:r>
              <a:rPr lang="en-US" sz="1400" i="0" dirty="0" smtClean="0"/>
              <a:t/>
            </a:r>
            <a:br>
              <a:rPr lang="en-US" sz="1400" i="0" dirty="0" smtClean="0"/>
            </a:br>
            <a:r>
              <a:rPr lang="en-US" sz="2800" i="0" dirty="0" smtClean="0"/>
              <a:t>Lecture 1</a:t>
            </a:r>
            <a:br>
              <a:rPr lang="en-US" sz="2800" i="0" dirty="0" smtClean="0"/>
            </a:br>
            <a:r>
              <a:rPr lang="en-US" sz="2800" i="0" dirty="0" smtClean="0"/>
              <a:t>Introduction to Multithreading &amp; Fork-Join Parallelism</a:t>
            </a:r>
            <a:endParaRPr lang="en-US" sz="2800" i="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572000"/>
            <a:ext cx="8534400" cy="1524000"/>
          </a:xfrm>
        </p:spPr>
        <p:txBody>
          <a:bodyPr/>
          <a:lstStyle/>
          <a:p>
            <a:r>
              <a:rPr lang="en-US" sz="2400" dirty="0" smtClean="0"/>
              <a:t>Dan Grossman</a:t>
            </a:r>
          </a:p>
          <a:p>
            <a:pPr algn="l"/>
            <a:endParaRPr lang="en-US" sz="1400" dirty="0" smtClean="0"/>
          </a:p>
          <a:p>
            <a:pPr algn="l"/>
            <a:r>
              <a:rPr lang="en-US" sz="1400" dirty="0" smtClean="0"/>
              <a:t>Last Updated:  </a:t>
            </a:r>
            <a:r>
              <a:rPr lang="en-US" sz="1400" dirty="0" smtClean="0"/>
              <a:t>January 2016</a:t>
            </a:r>
            <a:endParaRPr lang="en-US" sz="1400" dirty="0" smtClean="0"/>
          </a:p>
          <a:p>
            <a:pPr algn="l"/>
            <a:r>
              <a:rPr lang="en-US" sz="1400" dirty="0" smtClean="0"/>
              <a:t>For more information, see http://www.cs.washington.edu/homes/djg/teachingMaterials/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Oval 6"/>
          <p:cNvSpPr/>
          <p:nvPr/>
        </p:nvSpPr>
        <p:spPr bwMode="auto">
          <a:xfrm>
            <a:off x="3952038" y="3124200"/>
            <a:ext cx="3581400" cy="3352800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779899" y="43535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932299" y="43535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779899" y="50393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932299" y="50393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5084699" y="50393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237099" y="50393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389499" y="45059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541899" y="45059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999099" y="42773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151499" y="42773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237099" y="3667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389499" y="3667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541899" y="3667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694299" y="3667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837299" y="47345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989699" y="47345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142099" y="47345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294499" y="47345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932299" y="5572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084699" y="5572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37099" y="5572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389499" y="5572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541899" y="5572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694299" y="5572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846699" y="5572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999099" y="5572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151499" y="557278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5" name="Straight Arrow Connector 34"/>
          <p:cNvCxnSpPr>
            <a:stCxn id="21" idx="2"/>
            <a:endCxn id="16" idx="0"/>
          </p:cNvCxnSpPr>
          <p:nvPr/>
        </p:nvCxnSpPr>
        <p:spPr bwMode="auto">
          <a:xfrm rot="16200000" flipH="1">
            <a:off x="5732399" y="3934480"/>
            <a:ext cx="38100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9" idx="0"/>
            <a:endCxn id="14" idx="1"/>
          </p:cNvCxnSpPr>
          <p:nvPr/>
        </p:nvCxnSpPr>
        <p:spPr bwMode="auto">
          <a:xfrm rot="16200000" flipH="1">
            <a:off x="5065649" y="4296430"/>
            <a:ext cx="26670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15" idx="3"/>
            <a:endCxn id="16" idx="1"/>
          </p:cNvCxnSpPr>
          <p:nvPr/>
        </p:nvCxnSpPr>
        <p:spPr bwMode="auto">
          <a:xfrm flipV="1">
            <a:off x="5694299" y="4391680"/>
            <a:ext cx="3048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26" idx="0"/>
            <a:endCxn id="10" idx="2"/>
          </p:cNvCxnSpPr>
          <p:nvPr/>
        </p:nvCxnSpPr>
        <p:spPr bwMode="auto">
          <a:xfrm rot="16200000" flipV="1">
            <a:off x="4779899" y="5344180"/>
            <a:ext cx="3048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28" idx="0"/>
            <a:endCxn id="14" idx="2"/>
          </p:cNvCxnSpPr>
          <p:nvPr/>
        </p:nvCxnSpPr>
        <p:spPr bwMode="auto">
          <a:xfrm rot="5400000" flipH="1" flipV="1">
            <a:off x="4970399" y="5077480"/>
            <a:ext cx="8382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6499567" y="5188131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…</a:t>
            </a:r>
          </a:p>
        </p:txBody>
      </p:sp>
      <p:sp>
        <p:nvSpPr>
          <p:cNvPr id="43" name="Oval 42"/>
          <p:cNvSpPr/>
          <p:nvPr/>
        </p:nvSpPr>
        <p:spPr bwMode="auto">
          <a:xfrm>
            <a:off x="1894638" y="3124200"/>
            <a:ext cx="990600" cy="1676400"/>
          </a:xfrm>
          <a:prstGeom prst="ellipse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123238" y="36576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70838" y="3288268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pc=…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2123238" y="38100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2123238" y="39624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2123238" y="41148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 rot="5400000">
            <a:off x="2236010" y="4287718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…</a:t>
            </a:r>
          </a:p>
        </p:txBody>
      </p:sp>
      <p:cxnSp>
        <p:nvCxnSpPr>
          <p:cNvPr id="50" name="Straight Arrow Connector 49"/>
          <p:cNvCxnSpPr>
            <a:stCxn id="44" idx="0"/>
            <a:endCxn id="22" idx="1"/>
          </p:cNvCxnSpPr>
          <p:nvPr/>
        </p:nvCxnSpPr>
        <p:spPr bwMode="auto">
          <a:xfrm>
            <a:off x="2351838" y="3657600"/>
            <a:ext cx="4485461" cy="11912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47" idx="3"/>
            <a:endCxn id="18" idx="2"/>
          </p:cNvCxnSpPr>
          <p:nvPr/>
        </p:nvCxnSpPr>
        <p:spPr bwMode="auto">
          <a:xfrm flipV="1">
            <a:off x="2580438" y="3896380"/>
            <a:ext cx="2732861" cy="1422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1238175" y="4495800"/>
            <a:ext cx="990600" cy="1676400"/>
          </a:xfrm>
          <a:prstGeom prst="ellipse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1390575" y="50292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238175" y="465986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  pc=…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1390575" y="51816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1390575" y="53340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1390575" y="54864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 rot="5400000">
            <a:off x="1503347" y="5659318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…</a:t>
            </a:r>
          </a:p>
        </p:txBody>
      </p:sp>
      <p:sp>
        <p:nvSpPr>
          <p:cNvPr id="59" name="Oval 58"/>
          <p:cNvSpPr/>
          <p:nvPr/>
        </p:nvSpPr>
        <p:spPr bwMode="auto">
          <a:xfrm>
            <a:off x="2609775" y="4572000"/>
            <a:ext cx="990600" cy="1676400"/>
          </a:xfrm>
          <a:prstGeom prst="ellipse">
            <a:avLst/>
          </a:pr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2762175" y="51054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609775" y="4736068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  pc=…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2762175" y="52578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2762175" y="54102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762175" y="5562600"/>
            <a:ext cx="457200" cy="152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 rot="5400000">
            <a:off x="2874947" y="5735518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…</a:t>
            </a:r>
          </a:p>
        </p:txBody>
      </p:sp>
      <p:cxnSp>
        <p:nvCxnSpPr>
          <p:cNvPr id="66" name="Straight Arrow Connector 65"/>
          <p:cNvCxnSpPr>
            <a:stCxn id="53" idx="3"/>
            <a:endCxn id="10" idx="1"/>
          </p:cNvCxnSpPr>
          <p:nvPr/>
        </p:nvCxnSpPr>
        <p:spPr bwMode="auto">
          <a:xfrm>
            <a:off x="1847775" y="5105400"/>
            <a:ext cx="2932124" cy="482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62" idx="3"/>
            <a:endCxn id="26" idx="2"/>
          </p:cNvCxnSpPr>
          <p:nvPr/>
        </p:nvCxnSpPr>
        <p:spPr bwMode="auto">
          <a:xfrm>
            <a:off x="3219375" y="5334000"/>
            <a:ext cx="1789124" cy="4673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64" idx="3"/>
            <a:endCxn id="8" idx="1"/>
          </p:cNvCxnSpPr>
          <p:nvPr/>
        </p:nvCxnSpPr>
        <p:spPr bwMode="auto">
          <a:xfrm flipV="1">
            <a:off x="3219375" y="4467880"/>
            <a:ext cx="1560524" cy="11709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63" idx="3"/>
            <a:endCxn id="22" idx="1"/>
          </p:cNvCxnSpPr>
          <p:nvPr/>
        </p:nvCxnSpPr>
        <p:spPr bwMode="auto">
          <a:xfrm flipV="1">
            <a:off x="3219375" y="4848880"/>
            <a:ext cx="3617924" cy="6375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6542838" y="42672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6695238" y="42672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2" name="Straight Arrow Connector 71"/>
          <p:cNvCxnSpPr>
            <a:stCxn id="17" idx="3"/>
            <a:endCxn id="70" idx="1"/>
          </p:cNvCxnSpPr>
          <p:nvPr/>
        </p:nvCxnSpPr>
        <p:spPr bwMode="auto">
          <a:xfrm flipV="1">
            <a:off x="6303899" y="4381500"/>
            <a:ext cx="238939" cy="101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6542838" y="3810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695238" y="3810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5" name="Straight Arrow Connector 74"/>
          <p:cNvCxnSpPr>
            <a:stCxn id="70" idx="0"/>
            <a:endCxn id="73" idx="2"/>
          </p:cNvCxnSpPr>
          <p:nvPr/>
        </p:nvCxnSpPr>
        <p:spPr bwMode="auto">
          <a:xfrm rot="5400000" flipH="1" flipV="1">
            <a:off x="6504738" y="4152900"/>
            <a:ext cx="228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73" idx="1"/>
          </p:cNvCxnSpPr>
          <p:nvPr/>
        </p:nvCxnSpPr>
        <p:spPr bwMode="auto">
          <a:xfrm rot="10800000" flipV="1">
            <a:off x="4866438" y="3924300"/>
            <a:ext cx="1676400" cy="419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71" idx="2"/>
            <a:endCxn id="22" idx="0"/>
          </p:cNvCxnSpPr>
          <p:nvPr/>
        </p:nvCxnSpPr>
        <p:spPr bwMode="auto">
          <a:xfrm rot="16200000" flipH="1">
            <a:off x="6723078" y="4544159"/>
            <a:ext cx="238780" cy="14206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TextBox 79"/>
          <p:cNvSpPr txBox="1"/>
          <p:nvPr/>
        </p:nvSpPr>
        <p:spPr>
          <a:xfrm>
            <a:off x="314560" y="3352800"/>
            <a:ext cx="14093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Unshared:</a:t>
            </a:r>
          </a:p>
          <a:p>
            <a:r>
              <a:rPr lang="en-US" sz="2000" b="0" i="1" dirty="0" smtClean="0">
                <a:latin typeface="+mn-lt"/>
              </a:rPr>
              <a:t>locals and</a:t>
            </a:r>
          </a:p>
          <a:p>
            <a:r>
              <a:rPr lang="en-US" sz="2000" b="0" i="1" dirty="0">
                <a:latin typeface="+mn-lt"/>
              </a:rPr>
              <a:t>c</a:t>
            </a:r>
            <a:r>
              <a:rPr lang="en-US" sz="2000" b="0" i="1" dirty="0" smtClean="0">
                <a:latin typeface="+mn-lt"/>
              </a:rPr>
              <a:t>ontrol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419478" y="3352800"/>
            <a:ext cx="14959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Shared:</a:t>
            </a:r>
          </a:p>
          <a:p>
            <a:r>
              <a:rPr lang="en-US" sz="2000" b="0" i="1" dirty="0" smtClean="0">
                <a:latin typeface="+mn-lt"/>
              </a:rPr>
              <a:t>objects and</a:t>
            </a:r>
          </a:p>
          <a:p>
            <a:r>
              <a:rPr lang="en-US" sz="2000" b="0" i="1" dirty="0" smtClean="0">
                <a:latin typeface="+mn-lt"/>
              </a:rPr>
              <a:t>static fields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85800" y="1371600"/>
            <a:ext cx="81937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Threads each have own unshared call stack and current statement </a:t>
            </a:r>
          </a:p>
          <a:p>
            <a:pPr lvl="1">
              <a:buFont typeface="Arial" pitchFamily="34" charset="0"/>
              <a:buChar char="–"/>
            </a:pPr>
            <a:r>
              <a:rPr lang="en-US" sz="2000" b="0" dirty="0" smtClean="0">
                <a:latin typeface="+mn-lt"/>
              </a:rPr>
              <a:t>  </a:t>
            </a:r>
            <a:r>
              <a:rPr lang="en-US" sz="2000" b="0" dirty="0">
                <a:latin typeface="+mn-lt"/>
              </a:rPr>
              <a:t>(pc for “program counter</a:t>
            </a:r>
            <a:r>
              <a:rPr lang="en-US" sz="2000" b="0" dirty="0" smtClean="0">
                <a:latin typeface="+mn-lt"/>
              </a:rPr>
              <a:t>”)  </a:t>
            </a:r>
          </a:p>
          <a:p>
            <a:pPr lvl="1">
              <a:buFont typeface="Arial" pitchFamily="34" charset="0"/>
              <a:buChar char="–"/>
            </a:pPr>
            <a:r>
              <a:rPr lang="en-US" sz="2000" b="0" dirty="0" smtClean="0">
                <a:latin typeface="+mn-lt"/>
              </a:rPr>
              <a:t>  local variables are numbers,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sz="2000" b="0" dirty="0" smtClean="0">
                <a:latin typeface="+mn-lt"/>
              </a:rPr>
              <a:t>, or heap references</a:t>
            </a:r>
          </a:p>
          <a:p>
            <a:pPr lvl="1">
              <a:buFont typeface="Arial" pitchFamily="34" charset="0"/>
              <a:buChar char="–"/>
            </a:pPr>
            <a:endParaRPr lang="en-US" sz="1000" b="0" dirty="0">
              <a:latin typeface="+mn-lt"/>
            </a:endParaRPr>
          </a:p>
          <a:p>
            <a:r>
              <a:rPr lang="en-US" sz="2000" b="0" dirty="0" smtClean="0">
                <a:latin typeface="+mn-lt"/>
              </a:rPr>
              <a:t>Any objects can be shared, but most are not</a:t>
            </a:r>
          </a:p>
        </p:txBody>
      </p:sp>
    </p:spTree>
    <p:extLst>
      <p:ext uri="{BB962C8B-B14F-4D97-AF65-F5344CB8AC3E}">
        <p14:creationId xmlns:p14="http://schemas.microsoft.com/office/powerpoint/2010/main" val="28199424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800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We will focus on shared memory, but you should know several other models exist and have their own advantages</a:t>
            </a:r>
          </a:p>
          <a:p>
            <a:pPr lvl="1"/>
            <a:endParaRPr lang="en-US" sz="1000" dirty="0" smtClean="0"/>
          </a:p>
          <a:p>
            <a:r>
              <a:rPr lang="en-US" dirty="0" smtClean="0">
                <a:solidFill>
                  <a:schemeClr val="accent2"/>
                </a:solidFill>
              </a:rPr>
              <a:t>Message-passing:</a:t>
            </a:r>
            <a:r>
              <a:rPr lang="en-US" dirty="0" smtClean="0"/>
              <a:t> Each thread has its own collection of objects.  Communication is via explicitly sending/receiving messages</a:t>
            </a:r>
          </a:p>
          <a:p>
            <a:pPr lvl="1"/>
            <a:r>
              <a:rPr lang="en-US" dirty="0" smtClean="0"/>
              <a:t>Cooks working in separate kitchens, mail around ingredients</a:t>
            </a:r>
          </a:p>
          <a:p>
            <a:pPr lvl="1"/>
            <a:endParaRPr lang="en-US" sz="1000" dirty="0" smtClean="0"/>
          </a:p>
          <a:p>
            <a:r>
              <a:rPr lang="en-US" dirty="0" smtClean="0">
                <a:solidFill>
                  <a:schemeClr val="accent2"/>
                </a:solidFill>
              </a:rPr>
              <a:t>Dataflow:</a:t>
            </a:r>
            <a:r>
              <a:rPr lang="en-US" dirty="0" smtClean="0"/>
              <a:t> Programmers write programs in terms of a DAG.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A node executes after all of its predecessors in the graph</a:t>
            </a:r>
          </a:p>
          <a:p>
            <a:pPr lvl="1"/>
            <a:r>
              <a:rPr lang="en-US" dirty="0" smtClean="0"/>
              <a:t>Cooks wait to be handed results of previous steps</a:t>
            </a:r>
          </a:p>
          <a:p>
            <a:endParaRPr lang="en-US" sz="1000" dirty="0" smtClean="0"/>
          </a:p>
          <a:p>
            <a:r>
              <a:rPr lang="en-US" dirty="0" smtClean="0">
                <a:solidFill>
                  <a:schemeClr val="accent2"/>
                </a:solidFill>
              </a:rPr>
              <a:t>Data parallelism: </a:t>
            </a:r>
            <a:r>
              <a:rPr lang="en-US" dirty="0" smtClean="0"/>
              <a:t>Have primitives for things like “apply function to every element of an array in parallel”</a:t>
            </a:r>
          </a:p>
          <a:p>
            <a:endParaRPr lang="en-US" sz="1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write a shared-memory parallel program, need new primitives from a programming language or library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Ways to create and </a:t>
            </a:r>
            <a:r>
              <a:rPr lang="en-US" i="1" dirty="0" smtClean="0">
                <a:solidFill>
                  <a:schemeClr val="accent2"/>
                </a:solidFill>
              </a:rPr>
              <a:t>run multiple things at once</a:t>
            </a:r>
          </a:p>
          <a:p>
            <a:pPr lvl="1"/>
            <a:r>
              <a:rPr lang="en-US" dirty="0" smtClean="0"/>
              <a:t>Let’s call these things threads</a:t>
            </a:r>
          </a:p>
          <a:p>
            <a:endParaRPr lang="en-US" dirty="0"/>
          </a:p>
          <a:p>
            <a:r>
              <a:rPr lang="en-US" dirty="0" smtClean="0"/>
              <a:t>Ways for threads to </a:t>
            </a:r>
            <a:r>
              <a:rPr lang="en-US" i="1" dirty="0" smtClean="0">
                <a:solidFill>
                  <a:schemeClr val="accent2"/>
                </a:solidFill>
              </a:rPr>
              <a:t>share memory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Often just have threads with references to the same objects</a:t>
            </a:r>
          </a:p>
          <a:p>
            <a:pPr lvl="1"/>
            <a:endParaRPr lang="en-US" dirty="0"/>
          </a:p>
          <a:p>
            <a:r>
              <a:rPr lang="en-US" dirty="0" smtClean="0"/>
              <a:t>Ways for threads to </a:t>
            </a:r>
            <a:r>
              <a:rPr lang="en-US" i="1" dirty="0" smtClean="0">
                <a:solidFill>
                  <a:schemeClr val="accent2"/>
                </a:solidFill>
              </a:rPr>
              <a:t>coordinate (a.k.a. synchronize)</a:t>
            </a:r>
          </a:p>
          <a:p>
            <a:pPr lvl="1"/>
            <a:r>
              <a:rPr lang="en-US" dirty="0" smtClean="0"/>
              <a:t>For now, a way for one thread to wait for another to finish</a:t>
            </a:r>
          </a:p>
          <a:p>
            <a:pPr lvl="1"/>
            <a:r>
              <a:rPr lang="en-US" dirty="0" smtClean="0"/>
              <a:t>Other primitives when we study concurrency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85919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800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First learn some basics built into Java via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java.lang.Thread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Then a better library for parallel programming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To get a new thread running: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/>
              <a:t>Define a subclass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/>
              <a:t>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dirty="0"/>
              <a:t>, overriding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run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/>
              <a:t>Create an object of class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/>
              <a:t>Call that object’s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start</a:t>
            </a:r>
            <a:r>
              <a:rPr lang="en-US" dirty="0"/>
              <a:t> method</a:t>
            </a:r>
          </a:p>
          <a:p>
            <a:pPr lvl="2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start</a:t>
            </a:r>
            <a:r>
              <a:rPr lang="en-US" dirty="0" smtClean="0"/>
              <a:t> sets off a new thread, using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dirty="0" smtClean="0"/>
              <a:t> as its “main”</a:t>
            </a:r>
          </a:p>
          <a:p>
            <a:pPr lvl="2"/>
            <a:endParaRPr lang="en-US" dirty="0" smtClean="0"/>
          </a:p>
          <a:p>
            <a:pPr marL="0" indent="0">
              <a:buNone/>
            </a:pPr>
            <a:r>
              <a:rPr lang="en-US" dirty="0"/>
              <a:t>What if we instead called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dirty="0"/>
              <a:t> method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This would just be a normal method call, in the current </a:t>
            </a:r>
            <a:r>
              <a:rPr lang="en-US" dirty="0" smtClean="0"/>
              <a:t>thread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Let’s see how to share memory and coordinate via an example…</a:t>
            </a:r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38206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Parallelism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305800" cy="4876800"/>
          </a:xfrm>
        </p:spPr>
        <p:txBody>
          <a:bodyPr/>
          <a:lstStyle/>
          <a:p>
            <a:r>
              <a:rPr lang="en-US" dirty="0" smtClean="0"/>
              <a:t>Example: Sum elements of a large array </a:t>
            </a:r>
          </a:p>
          <a:p>
            <a:r>
              <a:rPr lang="en-US" dirty="0" smtClean="0"/>
              <a:t>Idea:  Have 4 threads</a:t>
            </a:r>
            <a:r>
              <a:rPr lang="en-US" dirty="0"/>
              <a:t> </a:t>
            </a:r>
            <a:r>
              <a:rPr lang="en-US" dirty="0" smtClean="0"/>
              <a:t>simultaneously sum 1/4 of the array</a:t>
            </a:r>
          </a:p>
          <a:p>
            <a:pPr lvl="1"/>
            <a:r>
              <a:rPr lang="en-US" dirty="0" smtClean="0"/>
              <a:t>Warning: This is an inferior first approach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1000" dirty="0" smtClean="0"/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ans0         ans1        ans2         ans3</a:t>
            </a:r>
          </a:p>
          <a:p>
            <a:pPr>
              <a:buNone/>
            </a:pPr>
            <a:r>
              <a:rPr lang="en-US" dirty="0" smtClean="0"/>
              <a:t>                                                       +</a:t>
            </a:r>
          </a:p>
          <a:p>
            <a:pPr>
              <a:buNone/>
            </a:pPr>
            <a:r>
              <a:rPr lang="en-US" dirty="0" smtClean="0"/>
              <a:t>                                             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ans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900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Create 4 </a:t>
            </a:r>
            <a:r>
              <a:rPr lang="en-US" i="1" dirty="0" smtClean="0">
                <a:solidFill>
                  <a:schemeClr val="accent2"/>
                </a:solidFill>
              </a:rPr>
              <a:t>thread objects</a:t>
            </a:r>
            <a:r>
              <a:rPr lang="en-US" dirty="0" smtClean="0"/>
              <a:t>, each given a portion of the work</a:t>
            </a:r>
          </a:p>
          <a:p>
            <a:pPr lvl="1"/>
            <a:r>
              <a:rPr lang="en-US" dirty="0" smtClean="0"/>
              <a:t>Call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start()</a:t>
            </a:r>
            <a:r>
              <a:rPr lang="en-US" dirty="0" smtClean="0"/>
              <a:t> on each thread object to actually </a:t>
            </a:r>
            <a:r>
              <a:rPr lang="en-US" i="1" dirty="0" smtClean="0">
                <a:solidFill>
                  <a:schemeClr val="accent2"/>
                </a:solidFill>
              </a:rPr>
              <a:t>run</a:t>
            </a:r>
            <a:r>
              <a:rPr lang="en-US" dirty="0" smtClean="0"/>
              <a:t> it in parallel</a:t>
            </a:r>
          </a:p>
          <a:p>
            <a:pPr lvl="1"/>
            <a:r>
              <a:rPr lang="en-US" i="1" dirty="0" smtClean="0">
                <a:solidFill>
                  <a:schemeClr val="accent2"/>
                </a:solidFill>
              </a:rPr>
              <a:t>Wait</a:t>
            </a:r>
            <a:r>
              <a:rPr lang="en-US" dirty="0" smtClean="0"/>
              <a:t> for threads to finish using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join()</a:t>
            </a:r>
          </a:p>
          <a:p>
            <a:pPr lvl="1"/>
            <a:r>
              <a:rPr lang="en-US" dirty="0" smtClean="0"/>
              <a:t>Add together their 4 answers for the </a:t>
            </a:r>
            <a:r>
              <a:rPr lang="en-US" i="1" dirty="0" smtClean="0">
                <a:solidFill>
                  <a:schemeClr val="accent2"/>
                </a:solidFill>
              </a:rPr>
              <a:t>final result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914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66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371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524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676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981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828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133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286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590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438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743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895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200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048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352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505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810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657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962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114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419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267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572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724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29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876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181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334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638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486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5791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5943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248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096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400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553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6858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705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010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162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467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315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620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7724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80772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9248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5" name="Left Brace 54"/>
          <p:cNvSpPr/>
          <p:nvPr/>
        </p:nvSpPr>
        <p:spPr bwMode="auto">
          <a:xfrm rot="16200000">
            <a:off x="1676400" y="2209800"/>
            <a:ext cx="304800" cy="18288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1" name="Left Brace 60"/>
          <p:cNvSpPr/>
          <p:nvPr/>
        </p:nvSpPr>
        <p:spPr bwMode="auto">
          <a:xfrm rot="16200000">
            <a:off x="3581400" y="2209800"/>
            <a:ext cx="304800" cy="18288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6" name="Left Brace 65"/>
          <p:cNvSpPr/>
          <p:nvPr/>
        </p:nvSpPr>
        <p:spPr bwMode="auto">
          <a:xfrm rot="16200000">
            <a:off x="5486400" y="2209801"/>
            <a:ext cx="304800" cy="18288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7" name="Left Brace 66"/>
          <p:cNvSpPr/>
          <p:nvPr/>
        </p:nvSpPr>
        <p:spPr bwMode="auto">
          <a:xfrm rot="16200000">
            <a:off x="7391400" y="2209801"/>
            <a:ext cx="304800" cy="18288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2296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382000" y="26670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2" name="Straight Connector 71"/>
          <p:cNvCxnSpPr/>
          <p:nvPr/>
        </p:nvCxnSpPr>
        <p:spPr bwMode="auto">
          <a:xfrm>
            <a:off x="2133600" y="3581400"/>
            <a:ext cx="243840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3886200" y="3581400"/>
            <a:ext cx="76200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 rot="10800000" flipV="1">
            <a:off x="4724400" y="3581400"/>
            <a:ext cx="91440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/>
          <p:nvPr/>
        </p:nvCxnSpPr>
        <p:spPr bwMode="auto">
          <a:xfrm rot="10800000" flipV="1">
            <a:off x="4876802" y="3581399"/>
            <a:ext cx="2514599" cy="3809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First attempt, part 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1143000"/>
            <a:ext cx="8534400" cy="4419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arguments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result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{ 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lo=l; hi=h;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=a;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//override must have this type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buNone/>
            </a:pPr>
            <a:endParaRPr lang="en-US" sz="2000" kern="0" dirty="0" smtClean="0">
              <a:latin typeface="Courier New" pitchFamily="49" charset="0"/>
            </a:endParaRPr>
          </a:p>
        </p:txBody>
      </p:sp>
      <p:sp>
        <p:nvSpPr>
          <p:cNvPr id="10" name="Down Arrow 9"/>
          <p:cNvSpPr/>
          <p:nvPr/>
        </p:nvSpPr>
        <p:spPr bwMode="auto">
          <a:xfrm rot="2440678">
            <a:off x="5845231" y="268345"/>
            <a:ext cx="484632" cy="97840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 rot="2871775">
            <a:off x="3476614" y="3201118"/>
            <a:ext cx="484632" cy="1165567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5638800"/>
            <a:ext cx="68098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Because we must override a no-arguments/no-result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b="0" dirty="0" smtClean="0">
                <a:latin typeface="+mn-lt"/>
              </a:rPr>
              <a:t>, </a:t>
            </a:r>
          </a:p>
          <a:p>
            <a:r>
              <a:rPr lang="en-US" sz="2000" b="0" dirty="0" smtClean="0">
                <a:latin typeface="+mn-lt"/>
              </a:rPr>
              <a:t>we use fields to communicate across threads</a:t>
            </a:r>
          </a:p>
        </p:txBody>
      </p:sp>
    </p:spTree>
    <p:extLst>
      <p:ext uri="{BB962C8B-B14F-4D97-AF65-F5344CB8AC3E}">
        <p14:creationId xmlns:p14="http://schemas.microsoft.com/office/powerpoint/2010/main" val="34441575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First attempt, continued </a:t>
            </a:r>
            <a:r>
              <a:rPr lang="en-US" dirty="0" smtClean="0">
                <a:solidFill>
                  <a:srgbClr val="FF0000"/>
                </a:solidFill>
              </a:rPr>
              <a:t>(wrong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1219200"/>
            <a:ext cx="8534400" cy="1524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 hi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arguments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result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public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(){ … } 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override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1000" y="3124200"/>
            <a:ext cx="8534400" cy="304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21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 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// can be a static method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len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err="1" smtClean="0">
                <a:latin typeface="Courier New" pitchFamily="49" charset="0"/>
              </a:rPr>
              <a:t>arr.length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>
              <a:lnSpc>
                <a:spcPts val="2100"/>
              </a:lnSpc>
              <a:buNone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int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ans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0;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[]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[4];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=0;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 &lt; 4;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++)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do parallel computations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arr,i</a:t>
            </a:r>
            <a:r>
              <a:rPr lang="en-US" sz="2000" kern="0" dirty="0" smtClean="0">
                <a:latin typeface="Courier New" pitchFamily="49" charset="0"/>
              </a:rPr>
              <a:t>*</a:t>
            </a:r>
            <a:r>
              <a:rPr lang="en-US" sz="2000" kern="0" dirty="0" err="1" smtClean="0">
                <a:latin typeface="Courier New" pitchFamily="49" charset="0"/>
              </a:rPr>
              <a:t>len</a:t>
            </a:r>
            <a:r>
              <a:rPr lang="en-US" sz="2000" kern="0" dirty="0" smtClean="0">
                <a:latin typeface="Courier New" pitchFamily="49" charset="0"/>
              </a:rPr>
              <a:t>/4,(i+1)*</a:t>
            </a:r>
            <a:r>
              <a:rPr lang="en-US" sz="2000" kern="0" dirty="0" err="1" smtClean="0">
                <a:latin typeface="Courier New" pitchFamily="49" charset="0"/>
              </a:rPr>
              <a:t>len</a:t>
            </a:r>
            <a:r>
              <a:rPr lang="en-US" sz="2000" kern="0" dirty="0" smtClean="0">
                <a:latin typeface="Courier New" pitchFamily="49" charset="0"/>
              </a:rPr>
              <a:t>/4);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=0;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 &lt; 4;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++)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combine results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+=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].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01000" cy="1143000"/>
          </a:xfrm>
        </p:spPr>
        <p:txBody>
          <a:bodyPr/>
          <a:lstStyle/>
          <a:p>
            <a:r>
              <a:rPr lang="en-US" dirty="0" smtClean="0"/>
              <a:t>Second attempt </a:t>
            </a:r>
            <a:r>
              <a:rPr lang="en-US" dirty="0" smtClean="0">
                <a:solidFill>
                  <a:srgbClr val="FF0000"/>
                </a:solidFill>
              </a:rPr>
              <a:t>(still wrong)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3124200"/>
            <a:ext cx="8534400" cy="3352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2100"/>
              </a:lnSpc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</a:t>
            </a:r>
            <a:r>
              <a:rPr lang="en-US" sz="2000" kern="0" dirty="0">
                <a:solidFill>
                  <a:srgbClr val="7030A0"/>
                </a:solidFill>
                <a:latin typeface="Courier New" pitchFamily="49" charset="0"/>
              </a:rPr>
              <a:t>can be a static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method</a:t>
            </a:r>
            <a:endParaRPr kumimoji="0" lang="en-US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len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err="1" smtClean="0">
                <a:latin typeface="Courier New" pitchFamily="49" charset="0"/>
              </a:rPr>
              <a:t>arr.length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>
              <a:lnSpc>
                <a:spcPts val="2100"/>
              </a:lnSpc>
              <a:buNone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int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ans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0;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[]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[4];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=0;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 &lt; 4;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++){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do parallel computations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arr,i</a:t>
            </a:r>
            <a:r>
              <a:rPr lang="en-US" sz="2000" kern="0" dirty="0" smtClean="0">
                <a:latin typeface="Courier New" pitchFamily="49" charset="0"/>
              </a:rPr>
              <a:t>*</a:t>
            </a:r>
            <a:r>
              <a:rPr lang="en-US" sz="2000" kern="0" dirty="0" err="1" smtClean="0">
                <a:latin typeface="Courier New" pitchFamily="49" charset="0"/>
              </a:rPr>
              <a:t>len</a:t>
            </a:r>
            <a:r>
              <a:rPr lang="en-US" sz="2000" kern="0" dirty="0" smtClean="0">
                <a:latin typeface="Courier New" pitchFamily="49" charset="0"/>
              </a:rPr>
              <a:t>/4,(i+1)*</a:t>
            </a:r>
            <a:r>
              <a:rPr lang="en-US" sz="2000" kern="0" dirty="0" err="1" smtClean="0">
                <a:latin typeface="Courier New" pitchFamily="49" charset="0"/>
              </a:rPr>
              <a:t>len</a:t>
            </a:r>
            <a:r>
              <a:rPr lang="en-US" sz="2000" kern="0" dirty="0" smtClean="0">
                <a:latin typeface="Courier New" pitchFamily="49" charset="0"/>
              </a:rPr>
              <a:t>/4);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ts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[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].start(); // start not run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=0;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 &lt; 4;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++)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combine results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+=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].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>
              <a:lnSpc>
                <a:spcPts val="21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1000" y="1219200"/>
            <a:ext cx="8534400" cy="1524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 hi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arguments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result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public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(){ … } 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override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Third attempt (correct in spirit)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2819400"/>
            <a:ext cx="8534400" cy="3581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  <a:r>
              <a:rPr lang="en-US" sz="2000" kern="0" dirty="0">
                <a:solidFill>
                  <a:srgbClr val="7030A0"/>
                </a:solidFill>
                <a:latin typeface="Courier New" pitchFamily="49" charset="0"/>
              </a:rPr>
              <a:t>// can be a static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method</a:t>
            </a:r>
            <a:endParaRPr kumimoji="0" lang="en-US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len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err="1" smtClean="0">
                <a:latin typeface="Courier New" pitchFamily="49" charset="0"/>
              </a:rPr>
              <a:t>arr.length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int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ans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0;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[]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[4];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=0;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 &lt; 4;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++){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do parallel computations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arr,i</a:t>
            </a:r>
            <a:r>
              <a:rPr lang="en-US" sz="2000" kern="0" dirty="0" smtClean="0">
                <a:latin typeface="Courier New" pitchFamily="49" charset="0"/>
              </a:rPr>
              <a:t>*</a:t>
            </a:r>
            <a:r>
              <a:rPr lang="en-US" sz="2000" kern="0" dirty="0" err="1" smtClean="0">
                <a:latin typeface="Courier New" pitchFamily="49" charset="0"/>
              </a:rPr>
              <a:t>len</a:t>
            </a:r>
            <a:r>
              <a:rPr lang="en-US" sz="2000" kern="0" dirty="0" smtClean="0">
                <a:latin typeface="Courier New" pitchFamily="49" charset="0"/>
              </a:rPr>
              <a:t>/4,(i+1)*</a:t>
            </a:r>
            <a:r>
              <a:rPr lang="en-US" sz="2000" kern="0" dirty="0" err="1" smtClean="0">
                <a:latin typeface="Courier New" pitchFamily="49" charset="0"/>
              </a:rPr>
              <a:t>len</a:t>
            </a:r>
            <a:r>
              <a:rPr lang="en-US" sz="2000" kern="0" dirty="0" smtClean="0">
                <a:latin typeface="Courier New" pitchFamily="49" charset="0"/>
              </a:rPr>
              <a:t>/4);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].start(); </a:t>
            </a:r>
            <a:endParaRPr lang="en-US" sz="2000" kern="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=0;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 &lt; 4;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++) { </a:t>
            </a: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// combine results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ts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[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].join(); // wait for helper to finish!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+=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].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1000" y="1143000"/>
            <a:ext cx="8534400" cy="1524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 hi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1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arguments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result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public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(){ … } 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override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Join (not the most descriptive word)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77200" cy="48006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Thread</a:t>
            </a:r>
            <a:r>
              <a:rPr lang="en-US" dirty="0" smtClean="0"/>
              <a:t> class defines various methods you could not implement on your own</a:t>
            </a:r>
          </a:p>
          <a:p>
            <a:pPr lvl="1"/>
            <a:r>
              <a:rPr lang="en-US" dirty="0" smtClean="0"/>
              <a:t>For example: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start</a:t>
            </a:r>
            <a:r>
              <a:rPr lang="en-US" dirty="0" smtClean="0"/>
              <a:t>, which calls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dirty="0" smtClean="0"/>
              <a:t> in a new thread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dirty="0" smtClean="0"/>
              <a:t> method is valuable for coordinating this kind of computation</a:t>
            </a:r>
          </a:p>
          <a:p>
            <a:pPr lvl="1"/>
            <a:r>
              <a:rPr lang="en-US" dirty="0" smtClean="0"/>
              <a:t>Caller blocks until/unless the receiver is done executing (meaning the call to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dirty="0" smtClean="0"/>
              <a:t> returns)</a:t>
            </a:r>
          </a:p>
          <a:p>
            <a:pPr lvl="1"/>
            <a:r>
              <a:rPr lang="en-US" dirty="0" smtClean="0"/>
              <a:t>Else we would have a </a:t>
            </a:r>
            <a:r>
              <a:rPr lang="en-US" dirty="0" smtClean="0">
                <a:solidFill>
                  <a:schemeClr val="accent2"/>
                </a:solidFill>
              </a:rPr>
              <a:t>race condition</a:t>
            </a:r>
            <a:r>
              <a:rPr lang="en-US" dirty="0" smtClean="0"/>
              <a:t> on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].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ans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z="10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+mj-lt"/>
                <a:cs typeface="Courier New" pitchFamily="49" charset="0"/>
              </a:rPr>
              <a:t>This style of parallel programming is called “fork/join”</a:t>
            </a:r>
          </a:p>
          <a:p>
            <a:pPr lvl="1"/>
            <a:endParaRPr lang="en-US" sz="1000" dirty="0" smtClean="0">
              <a:latin typeface="+mj-lt"/>
              <a:cs typeface="Courier New" pitchFamily="49" charset="0"/>
            </a:endParaRPr>
          </a:p>
          <a:p>
            <a:r>
              <a:rPr lang="en-US" dirty="0" smtClean="0">
                <a:latin typeface="+mj-lt"/>
                <a:cs typeface="Courier New" pitchFamily="49" charset="0"/>
              </a:rPr>
              <a:t>Java detail: code has 1 compile error because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dirty="0" smtClean="0">
                <a:latin typeface="+mj-lt"/>
                <a:cs typeface="Courier New" pitchFamily="49" charset="0"/>
              </a:rPr>
              <a:t> may throw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java.lang.InterruptedException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latin typeface="+mj-lt"/>
                <a:cs typeface="Courier New" pitchFamily="49" charset="0"/>
              </a:rPr>
              <a:t>In basic parallel code, should be fine to catch-and-exit</a:t>
            </a:r>
            <a:endParaRPr lang="en-US" dirty="0">
              <a:latin typeface="+mj-lt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a major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648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So far most or all of your study of computer science has assumed</a:t>
            </a:r>
          </a:p>
          <a:p>
            <a:pPr algn="ctr">
              <a:buNone/>
            </a:pPr>
            <a:endParaRPr lang="en-US" sz="1400" dirty="0" smtClean="0"/>
          </a:p>
          <a:p>
            <a:pPr algn="ctr">
              <a:buNone/>
            </a:pPr>
            <a:r>
              <a:rPr lang="en-US" sz="2800" i="1" dirty="0" smtClean="0"/>
              <a:t>One thing happened at a time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dirty="0" smtClean="0"/>
              <a:t>Called </a:t>
            </a:r>
            <a:r>
              <a:rPr lang="en-US" dirty="0" smtClean="0">
                <a:solidFill>
                  <a:schemeClr val="accent2"/>
                </a:solidFill>
              </a:rPr>
              <a:t>sequential programming</a:t>
            </a:r>
            <a:r>
              <a:rPr lang="en-US" dirty="0" smtClean="0"/>
              <a:t> – everything part of one sequence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Removing this assumption creates major challenges &amp; opportunities</a:t>
            </a:r>
          </a:p>
          <a:p>
            <a:pPr lvl="1"/>
            <a:r>
              <a:rPr lang="en-US" dirty="0" smtClean="0"/>
              <a:t>Programming: Divide work among </a:t>
            </a:r>
            <a:r>
              <a:rPr lang="en-US" dirty="0" smtClean="0">
                <a:solidFill>
                  <a:schemeClr val="accent2"/>
                </a:solidFill>
              </a:rPr>
              <a:t>threads of execution</a:t>
            </a:r>
            <a:r>
              <a:rPr lang="en-US" dirty="0" smtClean="0"/>
              <a:t> and coordinate (</a:t>
            </a:r>
            <a:r>
              <a:rPr lang="en-US" dirty="0" smtClean="0">
                <a:solidFill>
                  <a:schemeClr val="accent2"/>
                </a:solidFill>
              </a:rPr>
              <a:t>synchronize</a:t>
            </a:r>
            <a:r>
              <a:rPr lang="en-US" dirty="0" smtClean="0"/>
              <a:t>) among them</a:t>
            </a:r>
          </a:p>
          <a:p>
            <a:pPr lvl="1"/>
            <a:r>
              <a:rPr lang="en-US" dirty="0" smtClean="0"/>
              <a:t>Algorithms: How can parallel activity provide speed-up </a:t>
            </a:r>
          </a:p>
          <a:p>
            <a:pPr lvl="1">
              <a:buNone/>
            </a:pPr>
            <a:r>
              <a:rPr lang="en-US" dirty="0" smtClean="0"/>
              <a:t>	(more </a:t>
            </a:r>
            <a:r>
              <a:rPr lang="en-US" dirty="0" smtClean="0">
                <a:solidFill>
                  <a:schemeClr val="accent2"/>
                </a:solidFill>
              </a:rPr>
              <a:t>throughput</a:t>
            </a:r>
            <a:r>
              <a:rPr lang="en-US" dirty="0" smtClean="0"/>
              <a:t>: work done per unit time)</a:t>
            </a:r>
          </a:p>
          <a:p>
            <a:pPr lvl="1"/>
            <a:r>
              <a:rPr lang="en-US" dirty="0" smtClean="0"/>
              <a:t>Data structures: May need to support </a:t>
            </a:r>
            <a:r>
              <a:rPr lang="en-US" dirty="0" smtClean="0">
                <a:solidFill>
                  <a:schemeClr val="accent2"/>
                </a:solidFill>
              </a:rPr>
              <a:t>concurrent access </a:t>
            </a:r>
            <a:r>
              <a:rPr lang="en-US" dirty="0" smtClean="0"/>
              <a:t>(multiple threads operating on data at the same time)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/>
          <a:lstStyle/>
          <a:p>
            <a:r>
              <a:rPr lang="en-US" dirty="0" smtClean="0"/>
              <a:t>Fork-join programs (thankfully) do not require much focus on sharing memory among threads</a:t>
            </a:r>
          </a:p>
          <a:p>
            <a:endParaRPr lang="en-US" dirty="0" smtClean="0"/>
          </a:p>
          <a:p>
            <a:r>
              <a:rPr lang="en-US" dirty="0" smtClean="0"/>
              <a:t>But in languages like Java, there is memory being shared.  	    In our example: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hi</a:t>
            </a:r>
            <a:r>
              <a:rPr lang="en-US" dirty="0" smtClean="0"/>
              <a:t>,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dirty="0" smtClean="0"/>
              <a:t> fields written by “main” thread, read by helper thread</a:t>
            </a:r>
          </a:p>
          <a:p>
            <a:pPr lvl="1"/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dirty="0" smtClean="0"/>
              <a:t> field written by helper thread, read by “main” thread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When using shared memory, you must avoid race conditions</a:t>
            </a:r>
          </a:p>
          <a:p>
            <a:pPr lvl="1"/>
            <a:r>
              <a:rPr lang="en-US" dirty="0" smtClean="0"/>
              <a:t>While studying parallelism, we will stick with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join</a:t>
            </a:r>
          </a:p>
          <a:p>
            <a:pPr lvl="1"/>
            <a:r>
              <a:rPr lang="en-US" dirty="0" smtClean="0"/>
              <a:t>With concurrency, we will learn other ways to synchronize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better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182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Several reasons why this is a poor parallel algorithm</a:t>
            </a:r>
          </a:p>
          <a:p>
            <a:pPr>
              <a:buNone/>
            </a:pPr>
            <a:endParaRPr lang="en-US" sz="1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Want code to be reusable and efficient across platforms</a:t>
            </a:r>
          </a:p>
          <a:p>
            <a:pPr lvl="1"/>
            <a:r>
              <a:rPr lang="en-US" dirty="0" smtClean="0"/>
              <a:t>“Forward-portable” as core count grows</a:t>
            </a:r>
          </a:p>
          <a:p>
            <a:pPr lvl="1"/>
            <a:r>
              <a:rPr lang="en-US" dirty="0" smtClean="0"/>
              <a:t>So at the </a:t>
            </a:r>
            <a:r>
              <a:rPr lang="en-US" i="1" dirty="0" smtClean="0"/>
              <a:t>very</a:t>
            </a:r>
            <a:r>
              <a:rPr lang="en-US" dirty="0" smtClean="0"/>
              <a:t> least, parameterize by the number of threads</a:t>
            </a:r>
          </a:p>
          <a:p>
            <a:pPr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04800" y="3124200"/>
            <a:ext cx="8610600" cy="3276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numTs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noProof="0" dirty="0" smtClean="0">
                <a:latin typeface="Courier New" pitchFamily="49" charset="0"/>
              </a:rPr>
              <a:t>  </a:t>
            </a:r>
            <a:r>
              <a:rPr lang="en-US" sz="2000" kern="0" noProof="0" dirty="0" err="1" smtClean="0">
                <a:latin typeface="Courier New" pitchFamily="49" charset="0"/>
              </a:rPr>
              <a:t>int</a:t>
            </a:r>
            <a:r>
              <a:rPr lang="en-US" sz="2000" kern="0" noProof="0" dirty="0" smtClean="0">
                <a:latin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kern="0" noProof="0" dirty="0" smtClean="0">
                <a:latin typeface="Courier New" pitchFamily="49" charset="0"/>
              </a:rPr>
              <a:t>= 0;</a:t>
            </a:r>
            <a:endParaRPr lang="en-US" sz="2000" kern="0" noProof="0" dirty="0" smtClean="0">
              <a:solidFill>
                <a:srgbClr val="7030A0"/>
              </a:solidFill>
              <a:latin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[]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kern="0" dirty="0" smtClean="0">
                <a:latin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=0;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 &lt; 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kern="0" dirty="0" smtClean="0">
                <a:latin typeface="Courier New" pitchFamily="49" charset="0"/>
              </a:rPr>
              <a:t>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++){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arr</a:t>
            </a:r>
            <a:r>
              <a:rPr lang="en-US" sz="2000" kern="0" dirty="0" smtClean="0">
                <a:latin typeface="Courier New" pitchFamily="49" charset="0"/>
              </a:rPr>
              <a:t>,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*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arr.length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)/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kern="0" dirty="0" smtClean="0">
                <a:latin typeface="Courier New" pitchFamily="49" charset="0"/>
              </a:rPr>
              <a:t>,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smtClean="0">
                <a:latin typeface="Courier New" pitchFamily="49" charset="0"/>
              </a:rPr>
              <a:t>                            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((i+1)*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arr.length</a:t>
            </a:r>
            <a:r>
              <a:rPr lang="en-US" sz="2000" kern="0" dirty="0" smtClean="0">
                <a:solidFill>
                  <a:srgbClr val="FF0000"/>
                </a:solidFill>
                <a:latin typeface="Courier New" pitchFamily="49" charset="0"/>
              </a:rPr>
              <a:t>)/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kern="0" dirty="0" smtClean="0">
                <a:latin typeface="Courier New" pitchFamily="49" charset="0"/>
              </a:rPr>
              <a:t>);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].start();</a:t>
            </a:r>
          </a:p>
          <a:p>
            <a:pPr>
              <a:lnSpc>
                <a:spcPts val="1800"/>
              </a:lnSpc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=0;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 &lt; </a:t>
            </a:r>
            <a:r>
              <a:rPr lang="en-US" sz="2000" kern="0" dirty="0" err="1" smtClean="0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kern="0" dirty="0" smtClean="0">
                <a:latin typeface="Courier New" pitchFamily="49" charset="0"/>
              </a:rPr>
              <a:t>; 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++) { 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solidFill>
                  <a:srgbClr val="7030A0"/>
                </a:solidFill>
                <a:latin typeface="Courier New" pitchFamily="49" charset="0"/>
              </a:rPr>
              <a:t>   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].join(); 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smtClean="0">
                <a:latin typeface="Courier New" pitchFamily="49" charset="0"/>
              </a:rPr>
              <a:t>   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 += </a:t>
            </a:r>
            <a:r>
              <a:rPr lang="en-US" sz="2000" kern="0" dirty="0" err="1" smtClean="0"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i</a:t>
            </a:r>
            <a:r>
              <a:rPr lang="en-US" sz="2000" kern="0" dirty="0" smtClean="0">
                <a:latin typeface="Courier New" pitchFamily="49" charset="0"/>
              </a:rPr>
              <a:t>].</a:t>
            </a:r>
            <a:r>
              <a:rPr lang="en-US" sz="2000" kern="0" dirty="0" err="1" smtClean="0">
                <a:latin typeface="Courier New" pitchFamily="49" charset="0"/>
              </a:rPr>
              <a:t>ans</a:t>
            </a:r>
            <a:r>
              <a:rPr lang="en-US" sz="2000" kern="0" dirty="0" smtClean="0">
                <a:latin typeface="Courier New" pitchFamily="49" charset="0"/>
              </a:rPr>
              <a:t>;</a:t>
            </a:r>
            <a:endParaRPr lang="en-US" sz="2000" kern="0" dirty="0" smtClean="0">
              <a:solidFill>
                <a:srgbClr val="7030A0"/>
              </a:solidFill>
              <a:latin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err="1">
                <a:latin typeface="Courier New" pitchFamily="49" charset="0"/>
              </a:rPr>
              <a:t>ans</a:t>
            </a:r>
            <a:r>
              <a:rPr lang="en-US" sz="2000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>
                <a:latin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buNone/>
            </a:pPr>
            <a:endParaRPr lang="en-US" sz="2000" kern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A Better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001000" cy="2590800"/>
          </a:xfrm>
        </p:spPr>
        <p:txBody>
          <a:bodyPr/>
          <a:lstStyle/>
          <a:p>
            <a:pPr marL="457200" indent="-457200">
              <a:buAutoNum type="arabicPeriod" startAt="2"/>
            </a:pPr>
            <a:r>
              <a:rPr lang="en-US" dirty="0" smtClean="0"/>
              <a:t>Want to use (only) processors “available to you </a:t>
            </a:r>
            <a:r>
              <a:rPr lang="en-US" i="1" dirty="0" smtClean="0"/>
              <a:t>now</a:t>
            </a:r>
            <a:r>
              <a:rPr lang="en-US" dirty="0" smtClean="0"/>
              <a:t>”</a:t>
            </a:r>
          </a:p>
          <a:p>
            <a:pPr marL="857250" lvl="1" indent="-457200"/>
            <a:endParaRPr lang="en-US" sz="1000" dirty="0" smtClean="0"/>
          </a:p>
          <a:p>
            <a:pPr marL="857250" lvl="1" indent="-457200"/>
            <a:r>
              <a:rPr lang="en-US" dirty="0" smtClean="0"/>
              <a:t>Not used by other programs or threads in your program</a:t>
            </a:r>
          </a:p>
          <a:p>
            <a:pPr marL="1257300" lvl="2" indent="-457200"/>
            <a:r>
              <a:rPr lang="en-US" dirty="0"/>
              <a:t>Maybe caller is also using </a:t>
            </a:r>
            <a:r>
              <a:rPr lang="en-US" dirty="0" smtClean="0"/>
              <a:t>parallelism</a:t>
            </a:r>
          </a:p>
          <a:p>
            <a:pPr marL="1257300" lvl="2" indent="-457200"/>
            <a:r>
              <a:rPr lang="en-US" dirty="0" smtClean="0"/>
              <a:t>Available cores can change even while your threads run</a:t>
            </a:r>
          </a:p>
          <a:p>
            <a:pPr marL="857250" lvl="1" indent="-457200"/>
            <a:endParaRPr lang="en-US" sz="1000" dirty="0" smtClean="0"/>
          </a:p>
          <a:p>
            <a:pPr marL="857250" lvl="1" indent="-457200"/>
            <a:r>
              <a:rPr lang="en-US" dirty="0" smtClean="0"/>
              <a:t>If you have 3 processors available and using 3 threads would take time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/>
              <a:t>, then creating 4 threads would take time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1.5X</a:t>
            </a:r>
          </a:p>
          <a:p>
            <a:pPr marL="1257300" lvl="2" indent="-457200"/>
            <a:r>
              <a:rPr lang="en-US" dirty="0">
                <a:cs typeface="Courier New" pitchFamily="49" charset="0"/>
              </a:rPr>
              <a:t>Example: 12 units of work, 3 processors </a:t>
            </a:r>
          </a:p>
          <a:p>
            <a:pPr marL="1714500" lvl="3" indent="-457200"/>
            <a:r>
              <a:rPr lang="en-US" dirty="0">
                <a:cs typeface="Courier New" pitchFamily="49" charset="0"/>
              </a:rPr>
              <a:t>Work divided into 3 parts will take 4 units of time</a:t>
            </a:r>
          </a:p>
          <a:p>
            <a:pPr marL="1714500" lvl="3" indent="-457200"/>
            <a:r>
              <a:rPr lang="en-US" dirty="0">
                <a:cs typeface="Courier New" pitchFamily="49" charset="0"/>
              </a:rPr>
              <a:t>Work divided into 4 parts will take 3*2 units of time</a:t>
            </a:r>
          </a:p>
          <a:p>
            <a:pPr marL="1257300" lvl="2" indent="-457200"/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857250" lvl="1" indent="-457200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47800" y="5029200"/>
            <a:ext cx="6248400" cy="1295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dirty="0" err="1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numThreads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2000" dirty="0" err="1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numProcessors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is bad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if some are needed for other things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numTs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noProof="0" dirty="0" smtClean="0">
                <a:latin typeface="Courier New" pitchFamily="49" charset="0"/>
              </a:rPr>
              <a:t>  …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buNone/>
            </a:pPr>
            <a:endParaRPr lang="en-US" sz="2000" kern="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Better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3581400"/>
          </a:xfrm>
        </p:spPr>
        <p:txBody>
          <a:bodyPr/>
          <a:lstStyle/>
          <a:p>
            <a:pPr marL="457200" indent="-457200">
              <a:buNone/>
            </a:pPr>
            <a:r>
              <a:rPr lang="en-US" dirty="0" smtClean="0"/>
              <a:t>3.	Though unlikely for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dirty="0" smtClean="0"/>
              <a:t>, in general </a:t>
            </a:r>
            <a:r>
              <a:rPr lang="en-US" dirty="0" err="1" smtClean="0"/>
              <a:t>subproblems</a:t>
            </a:r>
            <a:r>
              <a:rPr lang="en-US" dirty="0" smtClean="0"/>
              <a:t> may take significantly different amounts of time</a:t>
            </a:r>
          </a:p>
          <a:p>
            <a:pPr marL="857250" lvl="1" indent="-457200"/>
            <a:endParaRPr lang="en-US" dirty="0" smtClean="0"/>
          </a:p>
          <a:p>
            <a:pPr marL="857250" lvl="1" indent="-457200"/>
            <a:r>
              <a:rPr lang="en-US" dirty="0" smtClean="0"/>
              <a:t>Example: Apply method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 smtClean="0"/>
              <a:t> to every array element, but maybe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 smtClean="0"/>
              <a:t> is much slower for some data items</a:t>
            </a:r>
          </a:p>
          <a:p>
            <a:pPr marL="1257300" lvl="2" indent="-457200"/>
            <a:r>
              <a:rPr lang="en-US" dirty="0" smtClean="0"/>
              <a:t>Example: Is a large integer prime?</a:t>
            </a:r>
          </a:p>
          <a:p>
            <a:pPr marL="1257300" lvl="2" indent="-457200"/>
            <a:endParaRPr lang="en-US" dirty="0" smtClean="0"/>
          </a:p>
          <a:p>
            <a:pPr marL="857250" lvl="1" indent="-457200"/>
            <a:r>
              <a:rPr lang="en-US" dirty="0" smtClean="0"/>
              <a:t>If we create 4 threads and all the slow data is processed by 1 of them, we won’t get nearly a 4x speedup</a:t>
            </a:r>
          </a:p>
          <a:p>
            <a:pPr marL="1257300" lvl="2" indent="-457200"/>
            <a:r>
              <a:rPr lang="en-US" dirty="0" smtClean="0">
                <a:latin typeface="+mj-lt"/>
                <a:cs typeface="Courier New" pitchFamily="49" charset="0"/>
              </a:rPr>
              <a:t>Example of a </a:t>
            </a:r>
            <a:r>
              <a:rPr lang="en-US" dirty="0" smtClean="0">
                <a:solidFill>
                  <a:schemeClr val="accent2"/>
                </a:solidFill>
                <a:latin typeface="+mj-lt"/>
                <a:cs typeface="Courier New" pitchFamily="49" charset="0"/>
              </a:rPr>
              <a:t>load imbalance</a:t>
            </a:r>
          </a:p>
          <a:p>
            <a:pPr marL="857250" lvl="1" indent="-457200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Better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01000" cy="1524000"/>
          </a:xfrm>
        </p:spPr>
        <p:txBody>
          <a:bodyPr/>
          <a:lstStyle/>
          <a:p>
            <a:pPr marL="457200" indent="-457200">
              <a:buNone/>
            </a:pPr>
            <a:r>
              <a:rPr lang="en-US" dirty="0" smtClean="0"/>
              <a:t>The counterintuitive (?) solution to all these problems is to use lots of threads, far more than the number of processors</a:t>
            </a:r>
          </a:p>
          <a:p>
            <a:pPr marL="857250" lvl="1" indent="-457200"/>
            <a:r>
              <a:rPr lang="en-US" dirty="0" smtClean="0"/>
              <a:t>But this will require changing our algorithm</a:t>
            </a:r>
          </a:p>
          <a:p>
            <a:pPr marL="857250" lvl="1" indent="-457200"/>
            <a:r>
              <a:rPr lang="en-US" dirty="0" smtClean="0"/>
              <a:t>And for constant-factor reasons, abandoning Java’s threads</a:t>
            </a:r>
          </a:p>
          <a:p>
            <a:pPr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28956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ans0         ans1          …        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ansN</a:t>
            </a:r>
            <a:endParaRPr lang="en-US" sz="2000" kern="0" dirty="0" smtClean="0">
              <a:latin typeface="Courier New" pitchFamily="49" charset="0"/>
              <a:cs typeface="Courier New" pitchFamily="49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</a:t>
            </a: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ns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914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066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371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219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524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676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981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828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133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286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590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438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743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895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200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048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352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505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810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657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962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114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419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267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572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24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29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4876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181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334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638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5486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5791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943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248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096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400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6553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858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6705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010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162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467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315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20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7724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80772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9248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Left Brace 55"/>
          <p:cNvSpPr/>
          <p:nvPr/>
        </p:nvSpPr>
        <p:spPr bwMode="auto">
          <a:xfrm rot="16200000">
            <a:off x="1676400" y="2438400"/>
            <a:ext cx="304800" cy="18288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7" name="Left Brace 56"/>
          <p:cNvSpPr/>
          <p:nvPr/>
        </p:nvSpPr>
        <p:spPr bwMode="auto">
          <a:xfrm rot="16200000">
            <a:off x="3581400" y="2438400"/>
            <a:ext cx="304800" cy="18288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9" name="Left Brace 58"/>
          <p:cNvSpPr/>
          <p:nvPr/>
        </p:nvSpPr>
        <p:spPr bwMode="auto">
          <a:xfrm rot="16200000">
            <a:off x="7391400" y="2438401"/>
            <a:ext cx="304800" cy="18288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2296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382000" y="2895600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2133600" y="3657600"/>
            <a:ext cx="2438400" cy="3048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3886200" y="3733800"/>
            <a:ext cx="762000" cy="2286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10800000" flipV="1">
            <a:off x="4724400" y="3733800"/>
            <a:ext cx="914400" cy="2286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10800000" flipV="1">
            <a:off x="4876804" y="3657599"/>
            <a:ext cx="2285997" cy="30479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Content Placeholder 2"/>
          <p:cNvSpPr txBox="1">
            <a:spLocks/>
          </p:cNvSpPr>
          <p:nvPr/>
        </p:nvSpPr>
        <p:spPr bwMode="auto">
          <a:xfrm>
            <a:off x="533400" y="4191000"/>
            <a:ext cx="8305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Forward-portable: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Lots of helpers each doing a small piece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Processors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available: Hand out “work chunks” as you go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baseline="0" dirty="0" smtClean="0">
                <a:latin typeface="+mn-lt"/>
              </a:rPr>
              <a:t>If 3 processors available</a:t>
            </a:r>
            <a:r>
              <a:rPr lang="en-US" sz="2000" b="0" kern="0" dirty="0" smtClean="0">
                <a:latin typeface="+mn-lt"/>
              </a:rPr>
              <a:t> and have 100 threads, then ignoring constant-factor overheads, extra time is &lt; 3%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Load imbalance: No problem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if slow thread scheduled early enough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baseline="0" dirty="0" smtClean="0">
                <a:latin typeface="+mn-lt"/>
              </a:rPr>
              <a:t>Variation </a:t>
            </a:r>
            <a:r>
              <a:rPr lang="en-US" sz="2000" b="0" kern="0" dirty="0" smtClean="0">
                <a:latin typeface="+mn-lt"/>
              </a:rPr>
              <a:t>probably </a:t>
            </a:r>
            <a:r>
              <a:rPr lang="en-US" sz="2000" b="0" kern="0" baseline="0" dirty="0" smtClean="0">
                <a:latin typeface="+mn-lt"/>
              </a:rPr>
              <a:t>small anyway </a:t>
            </a:r>
            <a:r>
              <a:rPr lang="en-US" sz="2000" b="0" kern="0" dirty="0" smtClean="0">
                <a:latin typeface="+mn-lt"/>
              </a:rPr>
              <a:t>if</a:t>
            </a:r>
            <a:r>
              <a:rPr lang="en-US" sz="2000" b="0" kern="0" baseline="0" dirty="0" smtClean="0">
                <a:latin typeface="+mn-lt"/>
              </a:rPr>
              <a:t> pieces</a:t>
            </a:r>
            <a:r>
              <a:rPr lang="en-US" sz="2000" b="0" kern="0" dirty="0" smtClean="0">
                <a:latin typeface="+mn-lt"/>
              </a:rPr>
              <a:t> of work are small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algorithm is poor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33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Suppose we create 1 thread to process every 1000 elements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66800" y="2133600"/>
            <a:ext cx="7239000" cy="1524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noProof="0" dirty="0" smtClean="0">
                <a:latin typeface="Courier New" pitchFamily="49" charset="0"/>
              </a:rPr>
              <a:t>  …</a:t>
            </a:r>
          </a:p>
          <a:p>
            <a:pPr>
              <a:lnSpc>
                <a:spcPts val="1800"/>
              </a:lnSpc>
              <a:buNone/>
            </a:pPr>
            <a:r>
              <a:rPr kumimoji="0" lang="en-US" sz="200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en-US" sz="2000" i="0" u="none" strike="noStrike" kern="0" cap="none" spc="0" normalizeH="0" baseline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int</a:t>
            </a:r>
            <a:r>
              <a:rPr kumimoji="0" lang="en-US" sz="2000" i="0" u="none" strike="noStrike" kern="0" cap="none" spc="0" normalizeH="0" baseline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2000" i="0" u="none" strike="noStrike" kern="0" cap="none" spc="0" normalizeH="0" baseline="0" dirty="0" err="1" smtClean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numThreads</a:t>
            </a:r>
            <a:r>
              <a:rPr kumimoji="0" lang="en-US" sz="2000" i="0" u="none" strike="noStrike" kern="0" cap="none" spc="0" normalizeH="0" baseline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</a:t>
            </a:r>
            <a:r>
              <a:rPr kumimoji="0" lang="en-US" sz="2000" i="0" u="none" strike="noStrike" kern="0" cap="none" spc="0" normalizeH="0" baseline="0" dirty="0" err="1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arr.length</a:t>
            </a:r>
            <a:r>
              <a:rPr kumimoji="0" lang="en-US" sz="2000" i="0" u="none" strike="noStrike" kern="0" cap="none" spc="0" normalizeH="0" dirty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/ 1000;</a:t>
            </a:r>
            <a:endParaRPr kumimoji="0" lang="en-US" sz="2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[]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ts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[</a:t>
            </a:r>
            <a:r>
              <a:rPr lang="en-US" sz="2000" kern="0" dirty="0" err="1" smtClean="0">
                <a:latin typeface="Courier New" pitchFamily="49" charset="0"/>
              </a:rPr>
              <a:t>numThreads</a:t>
            </a:r>
            <a:r>
              <a:rPr lang="en-US" sz="2000" kern="0" dirty="0" smtClean="0">
                <a:latin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…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762000" y="3962400"/>
            <a:ext cx="7772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ct val="20000"/>
              </a:spcBef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combining results will have </a:t>
            </a:r>
            <a:r>
              <a:rPr lang="en-US" sz="2000" kern="0" dirty="0" err="1" smtClean="0">
                <a:latin typeface="Courier New" pitchFamily="49" charset="0"/>
              </a:rPr>
              <a:t>arr.length</a:t>
            </a:r>
            <a:r>
              <a:rPr lang="en-US" sz="2000" kern="0" dirty="0" smtClean="0">
                <a:latin typeface="Courier New" pitchFamily="49" charset="0"/>
              </a:rPr>
              <a:t> / 1000 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additions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Linear in size of array (with constant factor 1/1000)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dirty="0" smtClean="0">
                <a:latin typeface="+mn-lt"/>
              </a:rPr>
              <a:t>Previously we had only 4 pieces (constant in size of array)</a:t>
            </a:r>
            <a:endParaRPr kumimoji="0" lang="en-US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Tx/>
              <a:buChar char="•"/>
            </a:pPr>
            <a:endParaRPr lang="en-US" sz="1000" b="0" kern="0" baseline="0" dirty="0" smtClean="0">
              <a:latin typeface="+mn-lt"/>
            </a:endParaRPr>
          </a:p>
          <a:p>
            <a:pPr lvl="0">
              <a:spcBef>
                <a:spcPct val="20000"/>
              </a:spcBef>
            </a:pPr>
            <a:r>
              <a:rPr lang="en-US" sz="2000" b="0" kern="0" dirty="0" smtClean="0">
                <a:latin typeface="+mj-lt"/>
              </a:rPr>
              <a:t>In the extreme, </a:t>
            </a:r>
            <a:r>
              <a:rPr lang="en-US" sz="2000" b="0" kern="0" dirty="0">
                <a:latin typeface="+mj-lt"/>
              </a:rPr>
              <a:t>if we create 1 thread for every 1 element, </a:t>
            </a:r>
            <a:r>
              <a:rPr lang="en-US" sz="2000" b="0" kern="0" dirty="0" smtClean="0">
                <a:latin typeface="+mj-lt"/>
              </a:rPr>
              <a:t>the loop to combine results has length-of-array iterations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dirty="0" smtClean="0">
                <a:latin typeface="+mj-lt"/>
              </a:rPr>
              <a:t>Just like the original sequential algorithm</a:t>
            </a:r>
            <a:endParaRPr lang="en-US" sz="2000" b="0" kern="0" dirty="0">
              <a:latin typeface="+mj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better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267200"/>
            <a:ext cx="7772400" cy="838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This is straightforward to implement using divide-and-conquer</a:t>
            </a:r>
          </a:p>
          <a:p>
            <a:pPr lvl="1"/>
            <a:r>
              <a:rPr lang="en-US" dirty="0" smtClean="0"/>
              <a:t>Parallelism for the recursive calls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914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66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3716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219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5240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676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981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828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1336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2860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590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438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743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8956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200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0480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352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505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8100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6576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962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114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4196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267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5720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724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29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876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1816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3340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638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486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5791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59436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248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0960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400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553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68580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7056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010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162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4676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315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6200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7724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80772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924800" y="1733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5" name="Left Brace 54"/>
          <p:cNvSpPr/>
          <p:nvPr/>
        </p:nvSpPr>
        <p:spPr bwMode="auto">
          <a:xfrm rot="16200000">
            <a:off x="952500" y="200018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56" name="Straight Connector 55"/>
          <p:cNvCxnSpPr/>
          <p:nvPr/>
        </p:nvCxnSpPr>
        <p:spPr bwMode="auto">
          <a:xfrm rot="16200000" flipH="1">
            <a:off x="1028700" y="24573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rot="5400000">
            <a:off x="1333500" y="24573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Left Brace 57"/>
          <p:cNvSpPr/>
          <p:nvPr/>
        </p:nvSpPr>
        <p:spPr bwMode="auto">
          <a:xfrm rot="16200000">
            <a:off x="1409700" y="20001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9" name="Left Brace 58"/>
          <p:cNvSpPr/>
          <p:nvPr/>
        </p:nvSpPr>
        <p:spPr bwMode="auto">
          <a:xfrm rot="16200000">
            <a:off x="1866900" y="20001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0" name="Left Brace 59"/>
          <p:cNvSpPr/>
          <p:nvPr/>
        </p:nvSpPr>
        <p:spPr bwMode="auto">
          <a:xfrm rot="16200000">
            <a:off x="2324100" y="20001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1" name="Left Brace 60"/>
          <p:cNvSpPr/>
          <p:nvPr/>
        </p:nvSpPr>
        <p:spPr bwMode="auto">
          <a:xfrm rot="16200000">
            <a:off x="2781300" y="20001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2" name="Left Brace 61"/>
          <p:cNvSpPr/>
          <p:nvPr/>
        </p:nvSpPr>
        <p:spPr bwMode="auto">
          <a:xfrm rot="16200000">
            <a:off x="3238500" y="2000193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3" name="Left Brace 62"/>
          <p:cNvSpPr/>
          <p:nvPr/>
        </p:nvSpPr>
        <p:spPr bwMode="auto">
          <a:xfrm rot="16200000">
            <a:off x="3695700" y="2000193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4" name="Left Brace 63"/>
          <p:cNvSpPr/>
          <p:nvPr/>
        </p:nvSpPr>
        <p:spPr bwMode="auto">
          <a:xfrm rot="16200000">
            <a:off x="4152900" y="2000193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5" name="Left Brace 64"/>
          <p:cNvSpPr/>
          <p:nvPr/>
        </p:nvSpPr>
        <p:spPr bwMode="auto">
          <a:xfrm rot="16200000">
            <a:off x="4610100" y="2000191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6" name="Left Brace 65"/>
          <p:cNvSpPr/>
          <p:nvPr/>
        </p:nvSpPr>
        <p:spPr bwMode="auto">
          <a:xfrm rot="16200000">
            <a:off x="5067300" y="20001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7" name="Left Brace 66"/>
          <p:cNvSpPr/>
          <p:nvPr/>
        </p:nvSpPr>
        <p:spPr bwMode="auto">
          <a:xfrm rot="16200000">
            <a:off x="5524500" y="20001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8" name="Left Brace 67"/>
          <p:cNvSpPr/>
          <p:nvPr/>
        </p:nvSpPr>
        <p:spPr bwMode="auto">
          <a:xfrm rot="16200000">
            <a:off x="5981700" y="20001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9" name="Left Brace 68"/>
          <p:cNvSpPr/>
          <p:nvPr/>
        </p:nvSpPr>
        <p:spPr bwMode="auto">
          <a:xfrm rot="16200000">
            <a:off x="6438900" y="20001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0" name="Left Brace 69"/>
          <p:cNvSpPr/>
          <p:nvPr/>
        </p:nvSpPr>
        <p:spPr bwMode="auto">
          <a:xfrm rot="16200000">
            <a:off x="6896100" y="200019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1" name="Left Brace 70"/>
          <p:cNvSpPr/>
          <p:nvPr/>
        </p:nvSpPr>
        <p:spPr bwMode="auto">
          <a:xfrm rot="16200000">
            <a:off x="7353300" y="200019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2" name="Left Brace 71"/>
          <p:cNvSpPr/>
          <p:nvPr/>
        </p:nvSpPr>
        <p:spPr bwMode="auto">
          <a:xfrm rot="16200000">
            <a:off x="7810500" y="200019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143000" y="24763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74" name="Straight Connector 73"/>
          <p:cNvCxnSpPr/>
          <p:nvPr/>
        </p:nvCxnSpPr>
        <p:spPr bwMode="auto">
          <a:xfrm rot="16200000" flipH="1">
            <a:off x="1943100" y="243828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 rot="5400000">
            <a:off x="2247900" y="243828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TextBox 75"/>
          <p:cNvSpPr txBox="1"/>
          <p:nvPr/>
        </p:nvSpPr>
        <p:spPr>
          <a:xfrm>
            <a:off x="2057400" y="24763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77" name="Straight Connector 76"/>
          <p:cNvCxnSpPr/>
          <p:nvPr/>
        </p:nvCxnSpPr>
        <p:spPr bwMode="auto">
          <a:xfrm rot="16200000" flipH="1">
            <a:off x="2933700" y="24573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rot="5400000">
            <a:off x="3238500" y="24573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TextBox 78"/>
          <p:cNvSpPr txBox="1"/>
          <p:nvPr/>
        </p:nvSpPr>
        <p:spPr>
          <a:xfrm>
            <a:off x="3048000" y="24763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80" name="Straight Connector 79"/>
          <p:cNvCxnSpPr/>
          <p:nvPr/>
        </p:nvCxnSpPr>
        <p:spPr bwMode="auto">
          <a:xfrm rot="16200000" flipH="1">
            <a:off x="3848100" y="24573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/>
          <p:nvPr/>
        </p:nvCxnSpPr>
        <p:spPr bwMode="auto">
          <a:xfrm rot="5400000">
            <a:off x="4152900" y="24573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3962400" y="24763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83" name="Straight Connector 82"/>
          <p:cNvCxnSpPr/>
          <p:nvPr/>
        </p:nvCxnSpPr>
        <p:spPr bwMode="auto">
          <a:xfrm rot="16200000" flipH="1">
            <a:off x="4762500" y="24573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 rot="5400000">
            <a:off x="5067300" y="24573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4876800" y="24763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86" name="Straight Connector 85"/>
          <p:cNvCxnSpPr/>
          <p:nvPr/>
        </p:nvCxnSpPr>
        <p:spPr bwMode="auto">
          <a:xfrm rot="16200000" flipH="1">
            <a:off x="5676900" y="2381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 rot="5400000">
            <a:off x="5981700" y="2381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TextBox 87"/>
          <p:cNvSpPr txBox="1"/>
          <p:nvPr/>
        </p:nvSpPr>
        <p:spPr>
          <a:xfrm>
            <a:off x="5791200" y="24001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89" name="Straight Connector 88"/>
          <p:cNvCxnSpPr/>
          <p:nvPr/>
        </p:nvCxnSpPr>
        <p:spPr bwMode="auto">
          <a:xfrm rot="16200000" flipH="1">
            <a:off x="6591300" y="2381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 rot="5400000">
            <a:off x="6896100" y="2381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6705600" y="24001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92" name="Straight Connector 91"/>
          <p:cNvCxnSpPr/>
          <p:nvPr/>
        </p:nvCxnSpPr>
        <p:spPr bwMode="auto">
          <a:xfrm rot="16200000" flipH="1">
            <a:off x="7505699" y="2381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 rot="5400000">
            <a:off x="7810499" y="2381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TextBox 93"/>
          <p:cNvSpPr txBox="1"/>
          <p:nvPr/>
        </p:nvSpPr>
        <p:spPr>
          <a:xfrm>
            <a:off x="7619999" y="24001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95" name="Straight Connector 94"/>
          <p:cNvCxnSpPr>
            <a:stCxn id="73" idx="2"/>
          </p:cNvCxnSpPr>
          <p:nvPr/>
        </p:nvCxnSpPr>
        <p:spPr bwMode="auto">
          <a:xfrm rot="16200000" flipH="1">
            <a:off x="1416936" y="2769427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>
            <a:stCxn id="76" idx="2"/>
          </p:cNvCxnSpPr>
          <p:nvPr/>
        </p:nvCxnSpPr>
        <p:spPr bwMode="auto">
          <a:xfrm rot="5400000">
            <a:off x="1950337" y="2754954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TextBox 96"/>
          <p:cNvSpPr txBox="1"/>
          <p:nvPr/>
        </p:nvSpPr>
        <p:spPr>
          <a:xfrm>
            <a:off x="1600200" y="28573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98" name="Straight Connector 97"/>
          <p:cNvCxnSpPr/>
          <p:nvPr/>
        </p:nvCxnSpPr>
        <p:spPr bwMode="auto">
          <a:xfrm rot="16200000" flipH="1">
            <a:off x="3307463" y="2750318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 rot="5400000">
            <a:off x="3840864" y="2735845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3476254" y="28573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01" name="Straight Connector 100"/>
          <p:cNvCxnSpPr/>
          <p:nvPr/>
        </p:nvCxnSpPr>
        <p:spPr bwMode="auto">
          <a:xfrm rot="16200000" flipH="1">
            <a:off x="5136263" y="2750318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Straight Connector 101"/>
          <p:cNvCxnSpPr/>
          <p:nvPr/>
        </p:nvCxnSpPr>
        <p:spPr bwMode="auto">
          <a:xfrm rot="5400000">
            <a:off x="5669664" y="2735845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TextBox 102"/>
          <p:cNvSpPr txBox="1"/>
          <p:nvPr/>
        </p:nvSpPr>
        <p:spPr>
          <a:xfrm>
            <a:off x="5305054" y="28573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04" name="Straight Connector 103"/>
          <p:cNvCxnSpPr/>
          <p:nvPr/>
        </p:nvCxnSpPr>
        <p:spPr bwMode="auto">
          <a:xfrm rot="16200000" flipH="1">
            <a:off x="6965062" y="2674118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>
            <a:off x="7498463" y="2659645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6" name="TextBox 105"/>
          <p:cNvSpPr txBox="1"/>
          <p:nvPr/>
        </p:nvSpPr>
        <p:spPr>
          <a:xfrm>
            <a:off x="7133853" y="27811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07" name="Straight Connector 106"/>
          <p:cNvCxnSpPr/>
          <p:nvPr/>
        </p:nvCxnSpPr>
        <p:spPr bwMode="auto">
          <a:xfrm>
            <a:off x="1905000" y="3181290"/>
            <a:ext cx="671325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/>
          <p:nvPr/>
        </p:nvCxnSpPr>
        <p:spPr bwMode="auto">
          <a:xfrm rot="10800000" flipV="1">
            <a:off x="2728730" y="3181290"/>
            <a:ext cx="776471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TextBox 108"/>
          <p:cNvSpPr txBox="1"/>
          <p:nvPr/>
        </p:nvSpPr>
        <p:spPr>
          <a:xfrm>
            <a:off x="2485653" y="3314580"/>
            <a:ext cx="333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10" name="Straight Connector 109"/>
          <p:cNvCxnSpPr/>
          <p:nvPr/>
        </p:nvCxnSpPr>
        <p:spPr bwMode="auto">
          <a:xfrm>
            <a:off x="5638799" y="3181290"/>
            <a:ext cx="671325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 rot="10800000" flipV="1">
            <a:off x="6462529" y="3181290"/>
            <a:ext cx="776471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TextBox 111"/>
          <p:cNvSpPr txBox="1"/>
          <p:nvPr/>
        </p:nvSpPr>
        <p:spPr>
          <a:xfrm>
            <a:off x="6219452" y="3314580"/>
            <a:ext cx="333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13" name="Straight Connector 112"/>
          <p:cNvCxnSpPr/>
          <p:nvPr/>
        </p:nvCxnSpPr>
        <p:spPr bwMode="auto">
          <a:xfrm>
            <a:off x="2819400" y="3638490"/>
            <a:ext cx="1585724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/>
          <p:nvPr/>
        </p:nvCxnSpPr>
        <p:spPr bwMode="auto">
          <a:xfrm rot="10800000" flipV="1">
            <a:off x="4557530" y="3638490"/>
            <a:ext cx="1690870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5" name="TextBox 114"/>
          <p:cNvSpPr txBox="1"/>
          <p:nvPr/>
        </p:nvSpPr>
        <p:spPr>
          <a:xfrm>
            <a:off x="4343400" y="3638490"/>
            <a:ext cx="333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772400" cy="1143000"/>
          </a:xfrm>
        </p:spPr>
        <p:txBody>
          <a:bodyPr/>
          <a:lstStyle/>
          <a:p>
            <a:r>
              <a:rPr lang="en-US" dirty="0" smtClean="0"/>
              <a:t>Divide-and-conquer to the rescue!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key is to do the result-combining in parallel as well</a:t>
            </a:r>
          </a:p>
          <a:p>
            <a:pPr lvl="1"/>
            <a:r>
              <a:rPr lang="en-US" dirty="0" smtClean="0"/>
              <a:t>And using recursive divide-and-conquer makes this natural</a:t>
            </a:r>
          </a:p>
          <a:p>
            <a:pPr lvl="1"/>
            <a:r>
              <a:rPr lang="en-US" dirty="0" smtClean="0"/>
              <a:t>Easier to write and more efficient asymptotically!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1066800"/>
            <a:ext cx="8610600" cy="5562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arguments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result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public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(){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override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(hi – lo &lt; SEQUENTIAL_CUTOFF)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arr,lo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)/2);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)/2,hi);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left.start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right.start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don’t move this up a line – why?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right.join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left.ans + right.ans;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dirty="0" smtClean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 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t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SumThread</a:t>
            </a:r>
            <a:r>
              <a:rPr lang="en-US" sz="2000" kern="0" dirty="0" smtClean="0">
                <a:latin typeface="Courier New" pitchFamily="49" charset="0"/>
              </a:rPr>
              <a:t>(arr,0,arr.length);</a:t>
            </a:r>
          </a:p>
          <a:p>
            <a:pPr>
              <a:lnSpc>
                <a:spcPts val="1800"/>
              </a:lnSpc>
              <a:buNone/>
            </a:pP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20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t.run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t.ans;</a:t>
            </a:r>
          </a:p>
          <a:p>
            <a:pPr>
              <a:lnSpc>
                <a:spcPts val="1800"/>
              </a:lnSpc>
              <a:buNone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}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 smtClean="0"/>
              <a:t>Divide-and-conquer really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153400" cy="3048000"/>
          </a:xfrm>
        </p:spPr>
        <p:txBody>
          <a:bodyPr/>
          <a:lstStyle/>
          <a:p>
            <a:r>
              <a:rPr lang="en-US" dirty="0" smtClean="0"/>
              <a:t>The key is divide-and-conquer parallelizes the result-combining</a:t>
            </a:r>
          </a:p>
          <a:p>
            <a:pPr lvl="1"/>
            <a:r>
              <a:rPr lang="en-US" i="1" dirty="0" smtClean="0"/>
              <a:t>If</a:t>
            </a:r>
            <a:r>
              <a:rPr lang="en-US" dirty="0" smtClean="0"/>
              <a:t> you have enough processors, total time is height of the tree: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) (optimal, exponentially faster than sequential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))</a:t>
            </a:r>
          </a:p>
          <a:p>
            <a:pPr lvl="1"/>
            <a:r>
              <a:rPr lang="en-US" dirty="0" smtClean="0"/>
              <a:t>Next lecture: study reality of </a:t>
            </a:r>
            <a:r>
              <a:rPr lang="en-US" b="1" dirty="0" smtClean="0"/>
              <a:t>P</a:t>
            </a:r>
            <a:r>
              <a:rPr lang="en-US" dirty="0" smtClean="0"/>
              <a:t> &lt;&lt; </a:t>
            </a:r>
            <a:r>
              <a:rPr lang="en-US" i="1" dirty="0" smtClean="0"/>
              <a:t>n</a:t>
            </a:r>
            <a:r>
              <a:rPr lang="en-US" dirty="0" smtClean="0"/>
              <a:t> processors</a:t>
            </a:r>
          </a:p>
          <a:p>
            <a:endParaRPr lang="en-US" sz="1000" dirty="0" smtClean="0"/>
          </a:p>
          <a:p>
            <a:r>
              <a:rPr lang="en-US" dirty="0" smtClean="0"/>
              <a:t>Will write all our parallel algorithms in this style</a:t>
            </a:r>
          </a:p>
          <a:p>
            <a:pPr lvl="1"/>
            <a:r>
              <a:rPr lang="en-US" dirty="0" smtClean="0"/>
              <a:t>But using a special library engineered for this style</a:t>
            </a:r>
          </a:p>
          <a:p>
            <a:pPr lvl="2"/>
            <a:r>
              <a:rPr lang="en-US" dirty="0" smtClean="0"/>
              <a:t>Takes care of scheduling the computation well</a:t>
            </a:r>
          </a:p>
          <a:p>
            <a:pPr lvl="1"/>
            <a:r>
              <a:rPr lang="en-US" dirty="0" smtClean="0"/>
              <a:t>Often relies on operations being associative (like +)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914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066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3716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219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5240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676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981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828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1336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2860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590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438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743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8956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200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0480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352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505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8100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6576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962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114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4196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267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5720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24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29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4876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1816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3340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638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5486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5791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9436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248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0960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400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6553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8580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67056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010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162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4676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315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200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7724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80772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924800" y="42480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Left Brace 55"/>
          <p:cNvSpPr/>
          <p:nvPr/>
        </p:nvSpPr>
        <p:spPr bwMode="auto">
          <a:xfrm rot="16200000">
            <a:off x="952500" y="451478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 rot="16200000" flipH="1">
            <a:off x="1028700" y="49719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rot="5400000">
            <a:off x="1333500" y="49719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Left Brace 80"/>
          <p:cNvSpPr/>
          <p:nvPr/>
        </p:nvSpPr>
        <p:spPr bwMode="auto">
          <a:xfrm rot="16200000">
            <a:off x="1409700" y="45147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2" name="Left Brace 81"/>
          <p:cNvSpPr/>
          <p:nvPr/>
        </p:nvSpPr>
        <p:spPr bwMode="auto">
          <a:xfrm rot="16200000">
            <a:off x="1866900" y="45147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3" name="Left Brace 82"/>
          <p:cNvSpPr/>
          <p:nvPr/>
        </p:nvSpPr>
        <p:spPr bwMode="auto">
          <a:xfrm rot="16200000">
            <a:off x="2324100" y="45147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4" name="Left Brace 83"/>
          <p:cNvSpPr/>
          <p:nvPr/>
        </p:nvSpPr>
        <p:spPr bwMode="auto">
          <a:xfrm rot="16200000">
            <a:off x="2781300" y="45147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5" name="Left Brace 84"/>
          <p:cNvSpPr/>
          <p:nvPr/>
        </p:nvSpPr>
        <p:spPr bwMode="auto">
          <a:xfrm rot="16200000">
            <a:off x="3238500" y="4514793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6" name="Left Brace 85"/>
          <p:cNvSpPr/>
          <p:nvPr/>
        </p:nvSpPr>
        <p:spPr bwMode="auto">
          <a:xfrm rot="16200000">
            <a:off x="3695700" y="4514793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7" name="Left Brace 86"/>
          <p:cNvSpPr/>
          <p:nvPr/>
        </p:nvSpPr>
        <p:spPr bwMode="auto">
          <a:xfrm rot="16200000">
            <a:off x="4152900" y="4514793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8" name="Left Brace 87"/>
          <p:cNvSpPr/>
          <p:nvPr/>
        </p:nvSpPr>
        <p:spPr bwMode="auto">
          <a:xfrm rot="16200000">
            <a:off x="4610100" y="4514791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9" name="Left Brace 88"/>
          <p:cNvSpPr/>
          <p:nvPr/>
        </p:nvSpPr>
        <p:spPr bwMode="auto">
          <a:xfrm rot="16200000">
            <a:off x="5067300" y="45147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0" name="Left Brace 89"/>
          <p:cNvSpPr/>
          <p:nvPr/>
        </p:nvSpPr>
        <p:spPr bwMode="auto">
          <a:xfrm rot="16200000">
            <a:off x="5524500" y="45147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1" name="Left Brace 90"/>
          <p:cNvSpPr/>
          <p:nvPr/>
        </p:nvSpPr>
        <p:spPr bwMode="auto">
          <a:xfrm rot="16200000">
            <a:off x="5981700" y="45147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2" name="Left Brace 91"/>
          <p:cNvSpPr/>
          <p:nvPr/>
        </p:nvSpPr>
        <p:spPr bwMode="auto">
          <a:xfrm rot="16200000">
            <a:off x="6438900" y="45147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3" name="Left Brace 92"/>
          <p:cNvSpPr/>
          <p:nvPr/>
        </p:nvSpPr>
        <p:spPr bwMode="auto">
          <a:xfrm rot="16200000">
            <a:off x="6896100" y="451479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4" name="Left Brace 93"/>
          <p:cNvSpPr/>
          <p:nvPr/>
        </p:nvSpPr>
        <p:spPr bwMode="auto">
          <a:xfrm rot="16200000">
            <a:off x="7353300" y="451479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5" name="Left Brace 94"/>
          <p:cNvSpPr/>
          <p:nvPr/>
        </p:nvSpPr>
        <p:spPr bwMode="auto">
          <a:xfrm rot="16200000">
            <a:off x="7810500" y="451479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43000" y="49909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00" name="Straight Connector 99"/>
          <p:cNvCxnSpPr/>
          <p:nvPr/>
        </p:nvCxnSpPr>
        <p:spPr bwMode="auto">
          <a:xfrm rot="16200000" flipH="1">
            <a:off x="1943100" y="495288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/>
          <p:nvPr/>
        </p:nvCxnSpPr>
        <p:spPr bwMode="auto">
          <a:xfrm rot="5400000">
            <a:off x="2247900" y="495288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" name="TextBox 101"/>
          <p:cNvSpPr txBox="1"/>
          <p:nvPr/>
        </p:nvSpPr>
        <p:spPr>
          <a:xfrm>
            <a:off x="2057400" y="49909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03" name="Straight Connector 102"/>
          <p:cNvCxnSpPr/>
          <p:nvPr/>
        </p:nvCxnSpPr>
        <p:spPr bwMode="auto">
          <a:xfrm rot="16200000" flipH="1">
            <a:off x="2933700" y="49719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 rot="5400000">
            <a:off x="3238500" y="49719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TextBox 104"/>
          <p:cNvSpPr txBox="1"/>
          <p:nvPr/>
        </p:nvSpPr>
        <p:spPr>
          <a:xfrm>
            <a:off x="3048000" y="49909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06" name="Straight Connector 105"/>
          <p:cNvCxnSpPr/>
          <p:nvPr/>
        </p:nvCxnSpPr>
        <p:spPr bwMode="auto">
          <a:xfrm rot="16200000" flipH="1">
            <a:off x="3848100" y="49719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 rot="5400000">
            <a:off x="4152900" y="49719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8" name="TextBox 107"/>
          <p:cNvSpPr txBox="1"/>
          <p:nvPr/>
        </p:nvSpPr>
        <p:spPr>
          <a:xfrm>
            <a:off x="3962400" y="49909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09" name="Straight Connector 108"/>
          <p:cNvCxnSpPr/>
          <p:nvPr/>
        </p:nvCxnSpPr>
        <p:spPr bwMode="auto">
          <a:xfrm rot="16200000" flipH="1">
            <a:off x="4762500" y="49719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/>
          <p:nvPr/>
        </p:nvCxnSpPr>
        <p:spPr bwMode="auto">
          <a:xfrm rot="5400000">
            <a:off x="5067300" y="49719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4876800" y="49909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12" name="Straight Connector 111"/>
          <p:cNvCxnSpPr/>
          <p:nvPr/>
        </p:nvCxnSpPr>
        <p:spPr bwMode="auto">
          <a:xfrm rot="16200000" flipH="1">
            <a:off x="5676900" y="48957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/>
          <p:nvPr/>
        </p:nvCxnSpPr>
        <p:spPr bwMode="auto">
          <a:xfrm rot="5400000">
            <a:off x="5981700" y="48957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TextBox 113"/>
          <p:cNvSpPr txBox="1"/>
          <p:nvPr/>
        </p:nvSpPr>
        <p:spPr>
          <a:xfrm>
            <a:off x="5791200" y="49147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15" name="Straight Connector 114"/>
          <p:cNvCxnSpPr/>
          <p:nvPr/>
        </p:nvCxnSpPr>
        <p:spPr bwMode="auto">
          <a:xfrm rot="16200000" flipH="1">
            <a:off x="6591300" y="48957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5400000">
            <a:off x="6896100" y="48957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7" name="TextBox 116"/>
          <p:cNvSpPr txBox="1"/>
          <p:nvPr/>
        </p:nvSpPr>
        <p:spPr>
          <a:xfrm>
            <a:off x="6705600" y="49147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18" name="Straight Connector 117"/>
          <p:cNvCxnSpPr/>
          <p:nvPr/>
        </p:nvCxnSpPr>
        <p:spPr bwMode="auto">
          <a:xfrm rot="16200000" flipH="1">
            <a:off x="7505699" y="48957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 rot="5400000">
            <a:off x="7810499" y="48957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0" name="TextBox 119"/>
          <p:cNvSpPr txBox="1"/>
          <p:nvPr/>
        </p:nvSpPr>
        <p:spPr>
          <a:xfrm>
            <a:off x="7619999" y="4914781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21" name="Straight Connector 120"/>
          <p:cNvCxnSpPr>
            <a:stCxn id="99" idx="2"/>
          </p:cNvCxnSpPr>
          <p:nvPr/>
        </p:nvCxnSpPr>
        <p:spPr bwMode="auto">
          <a:xfrm rot="16200000" flipH="1">
            <a:off x="1416936" y="5284027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>
            <a:stCxn id="102" idx="2"/>
          </p:cNvCxnSpPr>
          <p:nvPr/>
        </p:nvCxnSpPr>
        <p:spPr bwMode="auto">
          <a:xfrm rot="5400000">
            <a:off x="1950337" y="5269554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3" name="TextBox 122"/>
          <p:cNvSpPr txBox="1"/>
          <p:nvPr/>
        </p:nvSpPr>
        <p:spPr>
          <a:xfrm>
            <a:off x="1600200" y="53719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27" name="Straight Connector 126"/>
          <p:cNvCxnSpPr/>
          <p:nvPr/>
        </p:nvCxnSpPr>
        <p:spPr bwMode="auto">
          <a:xfrm rot="16200000" flipH="1">
            <a:off x="3307463" y="5264918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Straight Connector 127"/>
          <p:cNvCxnSpPr/>
          <p:nvPr/>
        </p:nvCxnSpPr>
        <p:spPr bwMode="auto">
          <a:xfrm rot="5400000">
            <a:off x="3840864" y="5250445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3476254" y="53719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30" name="Straight Connector 129"/>
          <p:cNvCxnSpPr/>
          <p:nvPr/>
        </p:nvCxnSpPr>
        <p:spPr bwMode="auto">
          <a:xfrm rot="16200000" flipH="1">
            <a:off x="5136263" y="5264918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/>
          <p:nvPr/>
        </p:nvCxnSpPr>
        <p:spPr bwMode="auto">
          <a:xfrm rot="5400000">
            <a:off x="5669664" y="5250445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5305054" y="53719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33" name="Straight Connector 132"/>
          <p:cNvCxnSpPr/>
          <p:nvPr/>
        </p:nvCxnSpPr>
        <p:spPr bwMode="auto">
          <a:xfrm rot="16200000" flipH="1">
            <a:off x="6965062" y="5188718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/>
          <p:nvPr/>
        </p:nvCxnSpPr>
        <p:spPr bwMode="auto">
          <a:xfrm rot="5400000">
            <a:off x="7498463" y="5174245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7133853" y="529578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>
            <a:off x="1905000" y="5695890"/>
            <a:ext cx="671325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/>
          <p:cNvCxnSpPr/>
          <p:nvPr/>
        </p:nvCxnSpPr>
        <p:spPr bwMode="auto">
          <a:xfrm rot="10800000" flipV="1">
            <a:off x="2728730" y="5695890"/>
            <a:ext cx="776471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2485653" y="5829180"/>
            <a:ext cx="333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43" name="Straight Connector 142"/>
          <p:cNvCxnSpPr/>
          <p:nvPr/>
        </p:nvCxnSpPr>
        <p:spPr bwMode="auto">
          <a:xfrm>
            <a:off x="5638799" y="5695890"/>
            <a:ext cx="671325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/>
          <p:nvPr/>
        </p:nvCxnSpPr>
        <p:spPr bwMode="auto">
          <a:xfrm rot="10800000" flipV="1">
            <a:off x="6462529" y="5695890"/>
            <a:ext cx="776471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6219452" y="5829180"/>
            <a:ext cx="333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  <p:cxnSp>
        <p:nvCxnSpPr>
          <p:cNvPr id="146" name="Straight Connector 145"/>
          <p:cNvCxnSpPr/>
          <p:nvPr/>
        </p:nvCxnSpPr>
        <p:spPr bwMode="auto">
          <a:xfrm>
            <a:off x="2819400" y="6153090"/>
            <a:ext cx="1585724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/>
          <p:cNvCxnSpPr/>
          <p:nvPr/>
        </p:nvCxnSpPr>
        <p:spPr bwMode="auto">
          <a:xfrm rot="10800000" flipV="1">
            <a:off x="4557530" y="6153090"/>
            <a:ext cx="1690870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8" name="TextBox 147"/>
          <p:cNvSpPr txBox="1"/>
          <p:nvPr/>
        </p:nvSpPr>
        <p:spPr>
          <a:xfrm>
            <a:off x="4343400" y="6153090"/>
            <a:ext cx="333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Being realistic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r>
              <a:rPr lang="en-US" dirty="0" smtClean="0"/>
              <a:t>In theory, you can divide down to single elements, do all your result-combining in parallel and get optimal speedup</a:t>
            </a:r>
          </a:p>
          <a:p>
            <a:pPr lvl="1"/>
            <a:r>
              <a:rPr lang="en-US" dirty="0" smtClean="0"/>
              <a:t>Total time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/</a:t>
            </a:r>
            <a:r>
              <a:rPr lang="en-US" i="1" dirty="0" err="1" smtClean="0"/>
              <a:t>numProcessors</a:t>
            </a:r>
            <a:r>
              <a:rPr lang="en-US" dirty="0" smtClean="0"/>
              <a:t>  +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lvl="1"/>
            <a:endParaRPr lang="en-US" sz="1400" dirty="0" smtClean="0"/>
          </a:p>
          <a:p>
            <a:r>
              <a:rPr lang="en-US" dirty="0" smtClean="0"/>
              <a:t>In practice, creating all those threads and communicating swamps the savings, so:</a:t>
            </a:r>
          </a:p>
          <a:p>
            <a:pPr marL="857250" lvl="1" indent="-457200"/>
            <a:r>
              <a:rPr lang="en-US" dirty="0" smtClean="0"/>
              <a:t>Use a </a:t>
            </a:r>
            <a:r>
              <a:rPr lang="en-US" i="1" dirty="0" smtClean="0">
                <a:solidFill>
                  <a:schemeClr val="accent2"/>
                </a:solidFill>
              </a:rPr>
              <a:t>sequential cutoff</a:t>
            </a:r>
            <a:r>
              <a:rPr lang="en-US" dirty="0" smtClean="0"/>
              <a:t>, typically around 500-1000</a:t>
            </a:r>
          </a:p>
          <a:p>
            <a:pPr marL="1257300" lvl="2" indent="-457200"/>
            <a:r>
              <a:rPr lang="en-US" dirty="0" smtClean="0"/>
              <a:t>Eliminates </a:t>
            </a:r>
            <a:r>
              <a:rPr lang="en-US" i="1" dirty="0" smtClean="0"/>
              <a:t>almost all</a:t>
            </a:r>
            <a:r>
              <a:rPr lang="en-US" dirty="0" smtClean="0"/>
              <a:t> the recursive thread creation (bottom levels of tree)</a:t>
            </a:r>
          </a:p>
          <a:p>
            <a:pPr marL="1257300" lvl="2" indent="-457200"/>
            <a:r>
              <a:rPr lang="en-US" i="1" dirty="0" smtClean="0"/>
              <a:t>Exactly</a:t>
            </a:r>
            <a:r>
              <a:rPr lang="en-US" dirty="0" smtClean="0"/>
              <a:t> like quicksort switching to insertion sort for small </a:t>
            </a:r>
            <a:r>
              <a:rPr lang="en-US" dirty="0" err="1" smtClean="0"/>
              <a:t>subproblems</a:t>
            </a:r>
            <a:r>
              <a:rPr lang="en-US" dirty="0" smtClean="0"/>
              <a:t>, but more important here</a:t>
            </a:r>
          </a:p>
          <a:p>
            <a:pPr marL="857250" lvl="1" indent="-457200"/>
            <a:r>
              <a:rPr lang="en-US" dirty="0" smtClean="0"/>
              <a:t>Do not create two recursive threads; create one and do the other “yourself”</a:t>
            </a:r>
          </a:p>
          <a:p>
            <a:pPr marL="1257300" lvl="2" indent="-457200"/>
            <a:r>
              <a:rPr lang="en-US" dirty="0" smtClean="0"/>
              <a:t>Cuts the number of threads created by another 2x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simplified view of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Writing correct and efficient multithreaded code is often much more difficult than for single-threaded (i.e., sequential) code</a:t>
            </a:r>
          </a:p>
          <a:p>
            <a:pPr lvl="1"/>
            <a:r>
              <a:rPr lang="en-US" dirty="0" smtClean="0"/>
              <a:t>Especially in common languages like Java and C</a:t>
            </a:r>
          </a:p>
          <a:p>
            <a:pPr lvl="1"/>
            <a:r>
              <a:rPr lang="en-US" dirty="0" smtClean="0"/>
              <a:t>So typically stay sequential if possible</a:t>
            </a:r>
          </a:p>
          <a:p>
            <a:pPr lvl="1"/>
            <a:endParaRPr lang="en-US" sz="1000" dirty="0" smtClean="0"/>
          </a:p>
          <a:p>
            <a:pPr>
              <a:buNone/>
            </a:pPr>
            <a:r>
              <a:rPr lang="en-US" dirty="0" smtClean="0"/>
              <a:t>From roughly 1980-2005, desktop computers got exponentially faster at running sequential programs</a:t>
            </a:r>
          </a:p>
          <a:p>
            <a:pPr lvl="1"/>
            <a:r>
              <a:rPr lang="en-US" dirty="0" smtClean="0"/>
              <a:t>About twice as fast every couple years</a:t>
            </a:r>
          </a:p>
          <a:p>
            <a:pPr lvl="1"/>
            <a:endParaRPr lang="en-US" sz="1000" dirty="0" smtClean="0"/>
          </a:p>
          <a:p>
            <a:pPr>
              <a:buNone/>
            </a:pPr>
            <a:r>
              <a:rPr lang="en-US" dirty="0" smtClean="0"/>
              <a:t>But nobody knows how to continue this</a:t>
            </a:r>
          </a:p>
          <a:p>
            <a:pPr lvl="1"/>
            <a:r>
              <a:rPr lang="en-US" dirty="0" smtClean="0"/>
              <a:t>Increasing clock rate generates too much heat</a:t>
            </a:r>
          </a:p>
          <a:p>
            <a:pPr lvl="1"/>
            <a:r>
              <a:rPr lang="en-US" dirty="0" smtClean="0"/>
              <a:t>Relative cost of memory access is too high</a:t>
            </a:r>
          </a:p>
          <a:p>
            <a:pPr lvl="1"/>
            <a:r>
              <a:rPr lang="en-US" dirty="0" smtClean="0"/>
              <a:t>But we can keep making “wires exponentially smaller” (</a:t>
            </a:r>
            <a:r>
              <a:rPr lang="en-US" dirty="0" smtClean="0">
                <a:solidFill>
                  <a:schemeClr val="accent2"/>
                </a:solidFill>
              </a:rPr>
              <a:t>Moore’s “Law”</a:t>
            </a:r>
            <a:r>
              <a:rPr lang="en-US" dirty="0" smtClean="0"/>
              <a:t>), so put multiple processors on the same chip (“</a:t>
            </a:r>
            <a:r>
              <a:rPr lang="en-US" dirty="0" smtClean="0">
                <a:solidFill>
                  <a:schemeClr val="accent2"/>
                </a:solidFill>
              </a:rPr>
              <a:t>multicore</a:t>
            </a:r>
            <a:r>
              <a:rPr lang="en-US" dirty="0" smtClean="0"/>
              <a:t>”)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Half the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962400"/>
            <a:ext cx="7772400" cy="1905000"/>
          </a:xfrm>
        </p:spPr>
        <p:txBody>
          <a:bodyPr/>
          <a:lstStyle/>
          <a:p>
            <a:r>
              <a:rPr lang="en-US" dirty="0" smtClean="0"/>
              <a:t>If a </a:t>
            </a:r>
            <a:r>
              <a:rPr lang="en-US" i="1" dirty="0" smtClean="0"/>
              <a:t>language</a:t>
            </a:r>
            <a:r>
              <a:rPr lang="en-US" dirty="0" smtClean="0"/>
              <a:t> had built-in support for fork-join parallelism,        we would expect this hand-optimization to be unnecessary</a:t>
            </a:r>
          </a:p>
          <a:p>
            <a:r>
              <a:rPr lang="en-US" dirty="0" smtClean="0"/>
              <a:t>But the </a:t>
            </a:r>
            <a:r>
              <a:rPr lang="en-US" i="1" dirty="0" smtClean="0"/>
              <a:t>library</a:t>
            </a:r>
            <a:r>
              <a:rPr lang="en-US" dirty="0" smtClean="0"/>
              <a:t> we are using expects you to do it yourself</a:t>
            </a:r>
          </a:p>
          <a:p>
            <a:pPr lvl="1"/>
            <a:r>
              <a:rPr lang="en-US" dirty="0" smtClean="0"/>
              <a:t>And the difference is surprisingly substantial</a:t>
            </a:r>
          </a:p>
          <a:p>
            <a:r>
              <a:rPr lang="en-US" dirty="0" smtClean="0"/>
              <a:t>Again, no difference in theory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33400" y="1524000"/>
            <a:ext cx="3733800" cy="1981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wasteful: don’t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= …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 …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left.start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right.start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right.join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left.ans+right.ans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8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48200" y="1524000"/>
            <a:ext cx="4191000" cy="2133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better: do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= …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 …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order of next 4 lines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essential – why?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left.start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right.run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left.ans+right.ans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Fewer threads pictorially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 dirty="0"/>
          </a:p>
        </p:txBody>
      </p:sp>
      <p:sp>
        <p:nvSpPr>
          <p:cNvPr id="117" name="Rectangle 116"/>
          <p:cNvSpPr/>
          <p:nvPr/>
        </p:nvSpPr>
        <p:spPr bwMode="auto">
          <a:xfrm>
            <a:off x="1447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1600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19050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1752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20574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2209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2514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2362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26670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28194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3124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2971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3276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34290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3733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35814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886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4038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43434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41910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4495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4648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49530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4800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51054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5257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5562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5410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57150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58674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6172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6019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6324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64770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6781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66294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6934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7086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73914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72390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7543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7696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80010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7848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81534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83058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86106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8458200" y="4019487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" name="Left Brace 164"/>
          <p:cNvSpPr/>
          <p:nvPr/>
        </p:nvSpPr>
        <p:spPr bwMode="auto">
          <a:xfrm rot="16200000">
            <a:off x="1485900" y="428618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66" name="Straight Connector 165"/>
          <p:cNvCxnSpPr/>
          <p:nvPr/>
        </p:nvCxnSpPr>
        <p:spPr bwMode="auto">
          <a:xfrm rot="16200000" flipH="1">
            <a:off x="1562100" y="47433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7" name="Straight Connector 166"/>
          <p:cNvCxnSpPr/>
          <p:nvPr/>
        </p:nvCxnSpPr>
        <p:spPr bwMode="auto">
          <a:xfrm rot="5400000">
            <a:off x="1866900" y="47433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8" name="Left Brace 167"/>
          <p:cNvSpPr/>
          <p:nvPr/>
        </p:nvSpPr>
        <p:spPr bwMode="auto">
          <a:xfrm rot="16200000">
            <a:off x="1943100" y="42861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9" name="Left Brace 168"/>
          <p:cNvSpPr/>
          <p:nvPr/>
        </p:nvSpPr>
        <p:spPr bwMode="auto">
          <a:xfrm rot="16200000">
            <a:off x="2400300" y="42861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0" name="Left Brace 169"/>
          <p:cNvSpPr/>
          <p:nvPr/>
        </p:nvSpPr>
        <p:spPr bwMode="auto">
          <a:xfrm rot="16200000">
            <a:off x="2857500" y="42861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1" name="Left Brace 170"/>
          <p:cNvSpPr/>
          <p:nvPr/>
        </p:nvSpPr>
        <p:spPr bwMode="auto">
          <a:xfrm rot="16200000">
            <a:off x="3314700" y="4286190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2" name="Left Brace 171"/>
          <p:cNvSpPr/>
          <p:nvPr/>
        </p:nvSpPr>
        <p:spPr bwMode="auto">
          <a:xfrm rot="16200000">
            <a:off x="3771900" y="4286193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3" name="Left Brace 172"/>
          <p:cNvSpPr/>
          <p:nvPr/>
        </p:nvSpPr>
        <p:spPr bwMode="auto">
          <a:xfrm rot="16200000">
            <a:off x="4229100" y="4286193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4" name="Left Brace 173"/>
          <p:cNvSpPr/>
          <p:nvPr/>
        </p:nvSpPr>
        <p:spPr bwMode="auto">
          <a:xfrm rot="16200000">
            <a:off x="4686300" y="4286193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5" name="Left Brace 174"/>
          <p:cNvSpPr/>
          <p:nvPr/>
        </p:nvSpPr>
        <p:spPr bwMode="auto">
          <a:xfrm rot="16200000">
            <a:off x="5143500" y="4286191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6" name="Left Brace 175"/>
          <p:cNvSpPr/>
          <p:nvPr/>
        </p:nvSpPr>
        <p:spPr bwMode="auto">
          <a:xfrm rot="16200000">
            <a:off x="5600700" y="42861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7" name="Left Brace 176"/>
          <p:cNvSpPr/>
          <p:nvPr/>
        </p:nvSpPr>
        <p:spPr bwMode="auto">
          <a:xfrm rot="16200000">
            <a:off x="6057900" y="42861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8" name="Left Brace 177"/>
          <p:cNvSpPr/>
          <p:nvPr/>
        </p:nvSpPr>
        <p:spPr bwMode="auto">
          <a:xfrm rot="16200000">
            <a:off x="6515100" y="42861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9" name="Left Brace 178"/>
          <p:cNvSpPr/>
          <p:nvPr/>
        </p:nvSpPr>
        <p:spPr bwMode="auto">
          <a:xfrm rot="16200000">
            <a:off x="6972300" y="428619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0" name="Left Brace 179"/>
          <p:cNvSpPr/>
          <p:nvPr/>
        </p:nvSpPr>
        <p:spPr bwMode="auto">
          <a:xfrm rot="16200000">
            <a:off x="7429500" y="428619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1" name="Left Brace 180"/>
          <p:cNvSpPr/>
          <p:nvPr/>
        </p:nvSpPr>
        <p:spPr bwMode="auto">
          <a:xfrm rot="16200000">
            <a:off x="7886700" y="428619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2" name="Left Brace 181"/>
          <p:cNvSpPr/>
          <p:nvPr/>
        </p:nvSpPr>
        <p:spPr bwMode="auto">
          <a:xfrm rot="16200000">
            <a:off x="8343900" y="428619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76400" y="4724400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solidFill>
                  <a:schemeClr val="accent2"/>
                </a:solidFill>
                <a:latin typeface="+mn-lt"/>
              </a:rPr>
              <a:t>5</a:t>
            </a:r>
            <a:endParaRPr lang="en-US" sz="2000" b="0" dirty="0" smtClean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184" name="Straight Connector 183"/>
          <p:cNvCxnSpPr/>
          <p:nvPr/>
        </p:nvCxnSpPr>
        <p:spPr bwMode="auto">
          <a:xfrm rot="16200000" flipH="1">
            <a:off x="2476500" y="472428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/>
          <p:nvPr/>
        </p:nvCxnSpPr>
        <p:spPr bwMode="auto">
          <a:xfrm rot="5400000">
            <a:off x="2781300" y="472428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6" name="TextBox 185"/>
          <p:cNvSpPr txBox="1"/>
          <p:nvPr/>
        </p:nvSpPr>
        <p:spPr>
          <a:xfrm>
            <a:off x="2590800" y="4762380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latin typeface="+mn-lt"/>
              </a:rPr>
              <a:t>3</a:t>
            </a:r>
            <a:endParaRPr lang="en-US" sz="2000" b="0" dirty="0" smtClean="0">
              <a:latin typeface="+mn-lt"/>
            </a:endParaRPr>
          </a:p>
        </p:txBody>
      </p:sp>
      <p:cxnSp>
        <p:nvCxnSpPr>
          <p:cNvPr id="187" name="Straight Connector 186"/>
          <p:cNvCxnSpPr/>
          <p:nvPr/>
        </p:nvCxnSpPr>
        <p:spPr bwMode="auto">
          <a:xfrm rot="16200000" flipH="1">
            <a:off x="3467100" y="47433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8" name="Straight Connector 187"/>
          <p:cNvCxnSpPr/>
          <p:nvPr/>
        </p:nvCxnSpPr>
        <p:spPr bwMode="auto">
          <a:xfrm rot="5400000">
            <a:off x="3771900" y="474339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9" name="TextBox 188"/>
          <p:cNvSpPr txBox="1"/>
          <p:nvPr/>
        </p:nvSpPr>
        <p:spPr>
          <a:xfrm>
            <a:off x="3581400" y="4762380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solidFill>
                  <a:schemeClr val="accent2"/>
                </a:solidFill>
                <a:latin typeface="+mn-lt"/>
              </a:rPr>
              <a:t>6</a:t>
            </a:r>
            <a:endParaRPr lang="en-US" sz="2000" b="0" dirty="0" smtClean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190" name="Straight Connector 189"/>
          <p:cNvCxnSpPr/>
          <p:nvPr/>
        </p:nvCxnSpPr>
        <p:spPr bwMode="auto">
          <a:xfrm rot="16200000" flipH="1">
            <a:off x="4381500" y="47433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1" name="Straight Connector 190"/>
          <p:cNvCxnSpPr/>
          <p:nvPr/>
        </p:nvCxnSpPr>
        <p:spPr bwMode="auto">
          <a:xfrm rot="5400000">
            <a:off x="4686300" y="47433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2" name="TextBox 191"/>
          <p:cNvSpPr txBox="1"/>
          <p:nvPr/>
        </p:nvSpPr>
        <p:spPr>
          <a:xfrm>
            <a:off x="4495800" y="4762381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latin typeface="+mn-lt"/>
              </a:rPr>
              <a:t>2</a:t>
            </a:r>
            <a:endParaRPr lang="en-US" sz="2000" b="0" dirty="0" smtClean="0">
              <a:latin typeface="+mn-lt"/>
            </a:endParaRPr>
          </a:p>
        </p:txBody>
      </p:sp>
      <p:cxnSp>
        <p:nvCxnSpPr>
          <p:cNvPr id="193" name="Straight Connector 192"/>
          <p:cNvCxnSpPr/>
          <p:nvPr/>
        </p:nvCxnSpPr>
        <p:spPr bwMode="auto">
          <a:xfrm rot="16200000" flipH="1">
            <a:off x="5295900" y="47433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 rot="5400000">
            <a:off x="5600700" y="47433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5410200" y="4648200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7</a:t>
            </a:r>
          </a:p>
        </p:txBody>
      </p:sp>
      <p:cxnSp>
        <p:nvCxnSpPr>
          <p:cNvPr id="196" name="Straight Connector 195"/>
          <p:cNvCxnSpPr/>
          <p:nvPr/>
        </p:nvCxnSpPr>
        <p:spPr bwMode="auto">
          <a:xfrm rot="16200000" flipH="1">
            <a:off x="6210300" y="4667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 rot="5400000">
            <a:off x="6515100" y="4667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6324600" y="4686181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latin typeface="+mn-lt"/>
              </a:rPr>
              <a:t>4</a:t>
            </a:r>
            <a:endParaRPr lang="en-US" sz="2000" b="0" dirty="0" smtClean="0">
              <a:latin typeface="+mn-lt"/>
            </a:endParaRPr>
          </a:p>
        </p:txBody>
      </p:sp>
      <p:cxnSp>
        <p:nvCxnSpPr>
          <p:cNvPr id="199" name="Straight Connector 198"/>
          <p:cNvCxnSpPr/>
          <p:nvPr/>
        </p:nvCxnSpPr>
        <p:spPr bwMode="auto">
          <a:xfrm rot="16200000" flipH="1">
            <a:off x="7124700" y="4667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0" name="Straight Connector 199"/>
          <p:cNvCxnSpPr/>
          <p:nvPr/>
        </p:nvCxnSpPr>
        <p:spPr bwMode="auto">
          <a:xfrm rot="5400000">
            <a:off x="7429500" y="4667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1" name="TextBox 200"/>
          <p:cNvSpPr txBox="1"/>
          <p:nvPr/>
        </p:nvSpPr>
        <p:spPr>
          <a:xfrm>
            <a:off x="7239000" y="4686181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solidFill>
                  <a:schemeClr val="accent2"/>
                </a:solidFill>
                <a:latin typeface="+mn-lt"/>
              </a:rPr>
              <a:t>8</a:t>
            </a:r>
            <a:endParaRPr lang="en-US" sz="2000" b="0" dirty="0" smtClean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202" name="Straight Connector 201"/>
          <p:cNvCxnSpPr/>
          <p:nvPr/>
        </p:nvCxnSpPr>
        <p:spPr bwMode="auto">
          <a:xfrm rot="16200000" flipH="1">
            <a:off x="8039099" y="4667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 rot="5400000">
            <a:off x="8343899" y="4667191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4" name="TextBox 203"/>
          <p:cNvSpPr txBox="1"/>
          <p:nvPr/>
        </p:nvSpPr>
        <p:spPr>
          <a:xfrm>
            <a:off x="8153399" y="4686181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latin typeface="+mn-lt"/>
              </a:rPr>
              <a:t>1</a:t>
            </a:r>
            <a:endParaRPr lang="en-US" sz="2000" b="0" dirty="0" smtClean="0">
              <a:latin typeface="+mn-lt"/>
            </a:endParaRPr>
          </a:p>
        </p:txBody>
      </p:sp>
      <p:cxnSp>
        <p:nvCxnSpPr>
          <p:cNvPr id="205" name="Straight Connector 204"/>
          <p:cNvCxnSpPr>
            <a:stCxn id="183" idx="3"/>
          </p:cNvCxnSpPr>
          <p:nvPr/>
        </p:nvCxnSpPr>
        <p:spPr bwMode="auto">
          <a:xfrm>
            <a:off x="2010146" y="5078343"/>
            <a:ext cx="199653" cy="1985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" name="Straight Connector 205"/>
          <p:cNvCxnSpPr>
            <a:stCxn id="186" idx="1"/>
          </p:cNvCxnSpPr>
          <p:nvPr/>
        </p:nvCxnSpPr>
        <p:spPr bwMode="auto">
          <a:xfrm flipH="1">
            <a:off x="2362201" y="5116323"/>
            <a:ext cx="228599" cy="1985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133600" y="5143380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solidFill>
                  <a:schemeClr val="accent2"/>
                </a:solidFill>
                <a:latin typeface="+mn-lt"/>
              </a:rPr>
              <a:t>3</a:t>
            </a:r>
            <a:endParaRPr lang="en-US" sz="2000" b="0" dirty="0" smtClean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208" name="Straight Connector 207"/>
          <p:cNvCxnSpPr/>
          <p:nvPr/>
        </p:nvCxnSpPr>
        <p:spPr bwMode="auto">
          <a:xfrm rot="16200000" flipH="1">
            <a:off x="3840863" y="5036318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9" name="Straight Connector 208"/>
          <p:cNvCxnSpPr/>
          <p:nvPr/>
        </p:nvCxnSpPr>
        <p:spPr bwMode="auto">
          <a:xfrm rot="5400000">
            <a:off x="4374264" y="5021845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0" name="TextBox 209"/>
          <p:cNvSpPr txBox="1"/>
          <p:nvPr/>
        </p:nvSpPr>
        <p:spPr>
          <a:xfrm>
            <a:off x="4009654" y="5143380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latin typeface="+mn-lt"/>
              </a:rPr>
              <a:t>2</a:t>
            </a:r>
            <a:endParaRPr lang="en-US" sz="2000" b="0" dirty="0" smtClean="0">
              <a:latin typeface="+mn-lt"/>
            </a:endParaRPr>
          </a:p>
        </p:txBody>
      </p:sp>
      <p:cxnSp>
        <p:nvCxnSpPr>
          <p:cNvPr id="211" name="Straight Connector 210"/>
          <p:cNvCxnSpPr/>
          <p:nvPr/>
        </p:nvCxnSpPr>
        <p:spPr bwMode="auto">
          <a:xfrm rot="16200000" flipH="1">
            <a:off x="5669663" y="5036318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2" name="Straight Connector 211"/>
          <p:cNvCxnSpPr/>
          <p:nvPr/>
        </p:nvCxnSpPr>
        <p:spPr bwMode="auto">
          <a:xfrm rot="5400000">
            <a:off x="6203064" y="5021845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3" name="TextBox 212"/>
          <p:cNvSpPr txBox="1"/>
          <p:nvPr/>
        </p:nvSpPr>
        <p:spPr>
          <a:xfrm>
            <a:off x="5838454" y="5143380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solidFill>
                  <a:schemeClr val="accent2"/>
                </a:solidFill>
                <a:latin typeface="+mn-lt"/>
              </a:rPr>
              <a:t>4</a:t>
            </a:r>
            <a:endParaRPr lang="en-US" sz="2000" b="0" dirty="0" smtClean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214" name="Straight Connector 213"/>
          <p:cNvCxnSpPr/>
          <p:nvPr/>
        </p:nvCxnSpPr>
        <p:spPr bwMode="auto">
          <a:xfrm rot="16200000" flipH="1">
            <a:off x="7498462" y="4960118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/>
          <p:cNvCxnSpPr/>
          <p:nvPr/>
        </p:nvCxnSpPr>
        <p:spPr bwMode="auto">
          <a:xfrm rot="5400000">
            <a:off x="8031863" y="4945645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6" name="TextBox 215"/>
          <p:cNvSpPr txBox="1"/>
          <p:nvPr/>
        </p:nvSpPr>
        <p:spPr>
          <a:xfrm>
            <a:off x="7667253" y="5067180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latin typeface="+mn-lt"/>
              </a:rPr>
              <a:t>1</a:t>
            </a:r>
            <a:endParaRPr lang="en-US" sz="2000" b="0" dirty="0" smtClean="0">
              <a:latin typeface="+mn-lt"/>
            </a:endParaRPr>
          </a:p>
        </p:txBody>
      </p:sp>
      <p:cxnSp>
        <p:nvCxnSpPr>
          <p:cNvPr id="217" name="Straight Connector 216"/>
          <p:cNvCxnSpPr/>
          <p:nvPr/>
        </p:nvCxnSpPr>
        <p:spPr bwMode="auto">
          <a:xfrm>
            <a:off x="2438400" y="5467290"/>
            <a:ext cx="671325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/>
          <p:nvPr/>
        </p:nvCxnSpPr>
        <p:spPr bwMode="auto">
          <a:xfrm rot="10800000" flipV="1">
            <a:off x="3262130" y="5467290"/>
            <a:ext cx="776471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>
            <a:off x="3019053" y="5600580"/>
            <a:ext cx="333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solidFill>
                  <a:schemeClr val="accent2"/>
                </a:solidFill>
                <a:latin typeface="+mn-lt"/>
              </a:rPr>
              <a:t>2</a:t>
            </a:r>
            <a:endParaRPr lang="en-US" sz="2000" b="0" dirty="0" smtClean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220" name="Straight Connector 219"/>
          <p:cNvCxnSpPr/>
          <p:nvPr/>
        </p:nvCxnSpPr>
        <p:spPr bwMode="auto">
          <a:xfrm>
            <a:off x="6172199" y="5467290"/>
            <a:ext cx="671325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1" name="Straight Connector 220"/>
          <p:cNvCxnSpPr/>
          <p:nvPr/>
        </p:nvCxnSpPr>
        <p:spPr bwMode="auto">
          <a:xfrm rot="10800000" flipV="1">
            <a:off x="6995929" y="5467290"/>
            <a:ext cx="776471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2" name="TextBox 221"/>
          <p:cNvSpPr txBox="1"/>
          <p:nvPr/>
        </p:nvSpPr>
        <p:spPr>
          <a:xfrm>
            <a:off x="6752852" y="5600580"/>
            <a:ext cx="333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latin typeface="+mn-lt"/>
              </a:rPr>
              <a:t>1</a:t>
            </a:r>
            <a:endParaRPr lang="en-US" sz="2000" b="0" dirty="0" smtClean="0">
              <a:latin typeface="+mn-lt"/>
            </a:endParaRPr>
          </a:p>
        </p:txBody>
      </p:sp>
      <p:cxnSp>
        <p:nvCxnSpPr>
          <p:cNvPr id="223" name="Straight Connector 222"/>
          <p:cNvCxnSpPr/>
          <p:nvPr/>
        </p:nvCxnSpPr>
        <p:spPr bwMode="auto">
          <a:xfrm>
            <a:off x="3352800" y="5924490"/>
            <a:ext cx="1585724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 rot="10800000" flipV="1">
            <a:off x="5090930" y="5924490"/>
            <a:ext cx="1690870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TextBox 224"/>
          <p:cNvSpPr txBox="1"/>
          <p:nvPr/>
        </p:nvSpPr>
        <p:spPr>
          <a:xfrm>
            <a:off x="4876800" y="5924490"/>
            <a:ext cx="333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1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228600" y="2133600"/>
            <a:ext cx="205216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2 new</a:t>
            </a:r>
          </a:p>
          <a:p>
            <a:r>
              <a:rPr lang="en-US" sz="2000" b="0" dirty="0" smtClean="0">
                <a:latin typeface="+mn-lt"/>
              </a:rPr>
              <a:t>threads</a:t>
            </a:r>
          </a:p>
          <a:p>
            <a:r>
              <a:rPr lang="en-US" sz="2000" b="0" dirty="0" smtClean="0">
                <a:latin typeface="+mn-lt"/>
              </a:rPr>
              <a:t>at each step</a:t>
            </a:r>
          </a:p>
          <a:p>
            <a:r>
              <a:rPr lang="en-US" sz="2000" b="0" dirty="0" smtClean="0">
                <a:latin typeface="+mn-lt"/>
              </a:rPr>
              <a:t>(and only leaves</a:t>
            </a:r>
          </a:p>
          <a:p>
            <a:r>
              <a:rPr lang="en-US" sz="2000" b="0" dirty="0" smtClean="0">
                <a:latin typeface="+mn-lt"/>
              </a:rPr>
              <a:t>do much work)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304800" y="5105400"/>
            <a:ext cx="157927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+mn-lt"/>
              </a:rPr>
              <a:t>1</a:t>
            </a:r>
            <a:r>
              <a:rPr lang="en-US" sz="2000" b="0" dirty="0" smtClean="0">
                <a:latin typeface="+mn-lt"/>
              </a:rPr>
              <a:t> new</a:t>
            </a:r>
          </a:p>
          <a:p>
            <a:r>
              <a:rPr lang="en-US" sz="2000" b="0" dirty="0" smtClean="0">
                <a:latin typeface="+mn-lt"/>
              </a:rPr>
              <a:t>thread</a:t>
            </a:r>
          </a:p>
          <a:p>
            <a:r>
              <a:rPr lang="en-US" sz="2000" b="0" dirty="0" smtClean="0">
                <a:latin typeface="+mn-lt"/>
              </a:rPr>
              <a:t>at each step</a:t>
            </a:r>
          </a:p>
        </p:txBody>
      </p:sp>
      <p:sp>
        <p:nvSpPr>
          <p:cNvPr id="231" name="Rectangle 230"/>
          <p:cNvSpPr/>
          <p:nvPr/>
        </p:nvSpPr>
        <p:spPr bwMode="auto">
          <a:xfrm>
            <a:off x="1447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2" name="Rectangle 231"/>
          <p:cNvSpPr/>
          <p:nvPr/>
        </p:nvSpPr>
        <p:spPr bwMode="auto">
          <a:xfrm>
            <a:off x="1600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19050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1752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5" name="Rectangle 234"/>
          <p:cNvSpPr/>
          <p:nvPr/>
        </p:nvSpPr>
        <p:spPr bwMode="auto">
          <a:xfrm>
            <a:off x="20574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6" name="Rectangle 235"/>
          <p:cNvSpPr/>
          <p:nvPr/>
        </p:nvSpPr>
        <p:spPr bwMode="auto">
          <a:xfrm>
            <a:off x="2209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2514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8" name="Rectangle 237"/>
          <p:cNvSpPr/>
          <p:nvPr/>
        </p:nvSpPr>
        <p:spPr bwMode="auto">
          <a:xfrm>
            <a:off x="2362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26670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0" name="Rectangle 239"/>
          <p:cNvSpPr/>
          <p:nvPr/>
        </p:nvSpPr>
        <p:spPr bwMode="auto">
          <a:xfrm>
            <a:off x="28194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1" name="Rectangle 240"/>
          <p:cNvSpPr/>
          <p:nvPr/>
        </p:nvSpPr>
        <p:spPr bwMode="auto">
          <a:xfrm>
            <a:off x="3124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2" name="Rectangle 241"/>
          <p:cNvSpPr/>
          <p:nvPr/>
        </p:nvSpPr>
        <p:spPr bwMode="auto">
          <a:xfrm>
            <a:off x="2971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3" name="Rectangle 242"/>
          <p:cNvSpPr/>
          <p:nvPr/>
        </p:nvSpPr>
        <p:spPr bwMode="auto">
          <a:xfrm>
            <a:off x="3276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34290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3733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35814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3886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4038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43434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41910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4495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4648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49530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4800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1054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5257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5562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5410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7150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8674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172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019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6324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64770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6781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6294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934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7086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73914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72390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7543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7696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80010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7848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81534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83058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86106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8458200" y="1197111"/>
            <a:ext cx="152400" cy="228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9" name="Left Brace 278"/>
          <p:cNvSpPr/>
          <p:nvPr/>
        </p:nvSpPr>
        <p:spPr bwMode="auto">
          <a:xfrm rot="16200000">
            <a:off x="1485900" y="1463811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80" name="Straight Connector 279"/>
          <p:cNvCxnSpPr/>
          <p:nvPr/>
        </p:nvCxnSpPr>
        <p:spPr bwMode="auto">
          <a:xfrm rot="16200000" flipH="1">
            <a:off x="1562100" y="1921014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/>
          <p:nvPr/>
        </p:nvCxnSpPr>
        <p:spPr bwMode="auto">
          <a:xfrm rot="5400000">
            <a:off x="1866900" y="1921014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2" name="Left Brace 281"/>
          <p:cNvSpPr/>
          <p:nvPr/>
        </p:nvSpPr>
        <p:spPr bwMode="auto">
          <a:xfrm rot="16200000">
            <a:off x="1943100" y="146381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3" name="Left Brace 282"/>
          <p:cNvSpPr/>
          <p:nvPr/>
        </p:nvSpPr>
        <p:spPr bwMode="auto">
          <a:xfrm rot="16200000">
            <a:off x="2400300" y="146381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4" name="Left Brace 283"/>
          <p:cNvSpPr/>
          <p:nvPr/>
        </p:nvSpPr>
        <p:spPr bwMode="auto">
          <a:xfrm rot="16200000">
            <a:off x="2857500" y="146381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5" name="Left Brace 284"/>
          <p:cNvSpPr/>
          <p:nvPr/>
        </p:nvSpPr>
        <p:spPr bwMode="auto">
          <a:xfrm rot="16200000">
            <a:off x="3314700" y="1463814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6" name="Left Brace 285"/>
          <p:cNvSpPr/>
          <p:nvPr/>
        </p:nvSpPr>
        <p:spPr bwMode="auto">
          <a:xfrm rot="16200000">
            <a:off x="3771900" y="146381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7" name="Left Brace 286"/>
          <p:cNvSpPr/>
          <p:nvPr/>
        </p:nvSpPr>
        <p:spPr bwMode="auto">
          <a:xfrm rot="16200000">
            <a:off x="4229100" y="146381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8" name="Left Brace 287"/>
          <p:cNvSpPr/>
          <p:nvPr/>
        </p:nvSpPr>
        <p:spPr bwMode="auto">
          <a:xfrm rot="16200000">
            <a:off x="4686300" y="1463817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9" name="Left Brace 288"/>
          <p:cNvSpPr/>
          <p:nvPr/>
        </p:nvSpPr>
        <p:spPr bwMode="auto">
          <a:xfrm rot="16200000">
            <a:off x="5143500" y="1463815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0" name="Left Brace 289"/>
          <p:cNvSpPr/>
          <p:nvPr/>
        </p:nvSpPr>
        <p:spPr bwMode="auto">
          <a:xfrm rot="16200000">
            <a:off x="5600700" y="1463818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1" name="Left Brace 290"/>
          <p:cNvSpPr/>
          <p:nvPr/>
        </p:nvSpPr>
        <p:spPr bwMode="auto">
          <a:xfrm rot="16200000">
            <a:off x="6057900" y="1463818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2" name="Left Brace 291"/>
          <p:cNvSpPr/>
          <p:nvPr/>
        </p:nvSpPr>
        <p:spPr bwMode="auto">
          <a:xfrm rot="16200000">
            <a:off x="6515100" y="1463818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3" name="Left Brace 292"/>
          <p:cNvSpPr/>
          <p:nvPr/>
        </p:nvSpPr>
        <p:spPr bwMode="auto">
          <a:xfrm rot="16200000">
            <a:off x="6972300" y="1463818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4" name="Left Brace 293"/>
          <p:cNvSpPr/>
          <p:nvPr/>
        </p:nvSpPr>
        <p:spPr bwMode="auto">
          <a:xfrm rot="16200000">
            <a:off x="7429500" y="1463821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5" name="Left Brace 294"/>
          <p:cNvSpPr/>
          <p:nvPr/>
        </p:nvSpPr>
        <p:spPr bwMode="auto">
          <a:xfrm rot="16200000">
            <a:off x="7886700" y="1463821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6" name="Left Brace 295"/>
          <p:cNvSpPr/>
          <p:nvPr/>
        </p:nvSpPr>
        <p:spPr bwMode="auto">
          <a:xfrm rot="16200000">
            <a:off x="8343900" y="1463821"/>
            <a:ext cx="304800" cy="381000"/>
          </a:xfrm>
          <a:prstGeom prst="leftBrac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7" name="TextBox 296"/>
          <p:cNvSpPr txBox="1"/>
          <p:nvPr/>
        </p:nvSpPr>
        <p:spPr>
          <a:xfrm>
            <a:off x="1676400" y="1902024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8</a:t>
            </a:r>
          </a:p>
        </p:txBody>
      </p:sp>
      <p:cxnSp>
        <p:nvCxnSpPr>
          <p:cNvPr id="298" name="Straight Connector 297"/>
          <p:cNvCxnSpPr/>
          <p:nvPr/>
        </p:nvCxnSpPr>
        <p:spPr bwMode="auto">
          <a:xfrm rot="16200000" flipH="1">
            <a:off x="2476500" y="1901904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9" name="Straight Connector 298"/>
          <p:cNvCxnSpPr/>
          <p:nvPr/>
        </p:nvCxnSpPr>
        <p:spPr bwMode="auto">
          <a:xfrm rot="5400000">
            <a:off x="2781300" y="1901904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0" name="TextBox 299"/>
          <p:cNvSpPr txBox="1"/>
          <p:nvPr/>
        </p:nvSpPr>
        <p:spPr>
          <a:xfrm>
            <a:off x="2590800" y="1940004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9</a:t>
            </a:r>
          </a:p>
        </p:txBody>
      </p:sp>
      <p:cxnSp>
        <p:nvCxnSpPr>
          <p:cNvPr id="301" name="Straight Connector 300"/>
          <p:cNvCxnSpPr/>
          <p:nvPr/>
        </p:nvCxnSpPr>
        <p:spPr bwMode="auto">
          <a:xfrm rot="16200000" flipH="1">
            <a:off x="3467100" y="1921014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2" name="Straight Connector 301"/>
          <p:cNvCxnSpPr/>
          <p:nvPr/>
        </p:nvCxnSpPr>
        <p:spPr bwMode="auto">
          <a:xfrm rot="5400000">
            <a:off x="3771900" y="1921014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3" name="TextBox 302"/>
          <p:cNvSpPr txBox="1"/>
          <p:nvPr/>
        </p:nvSpPr>
        <p:spPr>
          <a:xfrm>
            <a:off x="3581400" y="1940004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10</a:t>
            </a:r>
          </a:p>
        </p:txBody>
      </p:sp>
      <p:cxnSp>
        <p:nvCxnSpPr>
          <p:cNvPr id="304" name="Straight Connector 303"/>
          <p:cNvCxnSpPr/>
          <p:nvPr/>
        </p:nvCxnSpPr>
        <p:spPr bwMode="auto">
          <a:xfrm rot="16200000" flipH="1">
            <a:off x="4381500" y="19210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5" name="Straight Connector 304"/>
          <p:cNvCxnSpPr/>
          <p:nvPr/>
        </p:nvCxnSpPr>
        <p:spPr bwMode="auto">
          <a:xfrm rot="5400000">
            <a:off x="4686300" y="19210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6" name="TextBox 305"/>
          <p:cNvSpPr txBox="1"/>
          <p:nvPr/>
        </p:nvSpPr>
        <p:spPr>
          <a:xfrm>
            <a:off x="4495800" y="1940005"/>
            <a:ext cx="4509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11</a:t>
            </a:r>
          </a:p>
        </p:txBody>
      </p:sp>
      <p:cxnSp>
        <p:nvCxnSpPr>
          <p:cNvPr id="307" name="Straight Connector 306"/>
          <p:cNvCxnSpPr/>
          <p:nvPr/>
        </p:nvCxnSpPr>
        <p:spPr bwMode="auto">
          <a:xfrm rot="16200000" flipH="1">
            <a:off x="5295900" y="19210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8" name="Straight Connector 307"/>
          <p:cNvCxnSpPr/>
          <p:nvPr/>
        </p:nvCxnSpPr>
        <p:spPr bwMode="auto">
          <a:xfrm rot="5400000">
            <a:off x="5600700" y="19210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9" name="TextBox 308"/>
          <p:cNvSpPr txBox="1"/>
          <p:nvPr/>
        </p:nvSpPr>
        <p:spPr>
          <a:xfrm>
            <a:off x="5257800" y="1825824"/>
            <a:ext cx="4748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  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12</a:t>
            </a:r>
          </a:p>
        </p:txBody>
      </p:sp>
      <p:cxnSp>
        <p:nvCxnSpPr>
          <p:cNvPr id="310" name="Straight Connector 309"/>
          <p:cNvCxnSpPr/>
          <p:nvPr/>
        </p:nvCxnSpPr>
        <p:spPr bwMode="auto">
          <a:xfrm rot="16200000" flipH="1">
            <a:off x="6210300" y="18448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1" name="Straight Connector 310"/>
          <p:cNvCxnSpPr/>
          <p:nvPr/>
        </p:nvCxnSpPr>
        <p:spPr bwMode="auto">
          <a:xfrm rot="5400000">
            <a:off x="6515100" y="18448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2" name="TextBox 311"/>
          <p:cNvSpPr txBox="1"/>
          <p:nvPr/>
        </p:nvSpPr>
        <p:spPr>
          <a:xfrm>
            <a:off x="6324600" y="18288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13</a:t>
            </a:r>
          </a:p>
        </p:txBody>
      </p:sp>
      <p:cxnSp>
        <p:nvCxnSpPr>
          <p:cNvPr id="313" name="Straight Connector 312"/>
          <p:cNvCxnSpPr/>
          <p:nvPr/>
        </p:nvCxnSpPr>
        <p:spPr bwMode="auto">
          <a:xfrm rot="16200000" flipH="1">
            <a:off x="7124700" y="18448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4" name="Straight Connector 313"/>
          <p:cNvCxnSpPr/>
          <p:nvPr/>
        </p:nvCxnSpPr>
        <p:spPr bwMode="auto">
          <a:xfrm rot="5400000">
            <a:off x="7429500" y="18448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5" name="TextBox 314"/>
          <p:cNvSpPr txBox="1"/>
          <p:nvPr/>
        </p:nvSpPr>
        <p:spPr>
          <a:xfrm>
            <a:off x="7086600" y="1828800"/>
            <a:ext cx="4748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  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14</a:t>
            </a:r>
          </a:p>
        </p:txBody>
      </p:sp>
      <p:cxnSp>
        <p:nvCxnSpPr>
          <p:cNvPr id="316" name="Straight Connector 315"/>
          <p:cNvCxnSpPr/>
          <p:nvPr/>
        </p:nvCxnSpPr>
        <p:spPr bwMode="auto">
          <a:xfrm rot="16200000" flipH="1">
            <a:off x="8039099" y="18448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/>
          <p:nvPr/>
        </p:nvCxnSpPr>
        <p:spPr bwMode="auto">
          <a:xfrm rot="5400000">
            <a:off x="8343899" y="1844815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8" name="TextBox 317"/>
          <p:cNvSpPr txBox="1"/>
          <p:nvPr/>
        </p:nvSpPr>
        <p:spPr>
          <a:xfrm>
            <a:off x="8153399" y="1863805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15</a:t>
            </a:r>
          </a:p>
        </p:txBody>
      </p:sp>
      <p:cxnSp>
        <p:nvCxnSpPr>
          <p:cNvPr id="319" name="Straight Connector 318"/>
          <p:cNvCxnSpPr>
            <a:stCxn id="297" idx="3"/>
          </p:cNvCxnSpPr>
          <p:nvPr/>
        </p:nvCxnSpPr>
        <p:spPr bwMode="auto">
          <a:xfrm>
            <a:off x="2010146" y="2255967"/>
            <a:ext cx="199653" cy="1985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0" name="Straight Connector 319"/>
          <p:cNvCxnSpPr>
            <a:stCxn id="300" idx="1"/>
          </p:cNvCxnSpPr>
          <p:nvPr/>
        </p:nvCxnSpPr>
        <p:spPr bwMode="auto">
          <a:xfrm flipH="1">
            <a:off x="2362201" y="2293947"/>
            <a:ext cx="228599" cy="1985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1" name="TextBox 320"/>
          <p:cNvSpPr txBox="1"/>
          <p:nvPr/>
        </p:nvSpPr>
        <p:spPr>
          <a:xfrm>
            <a:off x="2133600" y="2321004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4</a:t>
            </a:r>
          </a:p>
        </p:txBody>
      </p:sp>
      <p:cxnSp>
        <p:nvCxnSpPr>
          <p:cNvPr id="322" name="Straight Connector 321"/>
          <p:cNvCxnSpPr/>
          <p:nvPr/>
        </p:nvCxnSpPr>
        <p:spPr bwMode="auto">
          <a:xfrm rot="16200000" flipH="1">
            <a:off x="3840863" y="2213942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3" name="Straight Connector 322"/>
          <p:cNvCxnSpPr/>
          <p:nvPr/>
        </p:nvCxnSpPr>
        <p:spPr bwMode="auto">
          <a:xfrm rot="5400000">
            <a:off x="4374264" y="2199469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4" name="TextBox 323"/>
          <p:cNvSpPr txBox="1"/>
          <p:nvPr/>
        </p:nvSpPr>
        <p:spPr>
          <a:xfrm>
            <a:off x="4009654" y="2321004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5</a:t>
            </a:r>
          </a:p>
        </p:txBody>
      </p:sp>
      <p:cxnSp>
        <p:nvCxnSpPr>
          <p:cNvPr id="325" name="Straight Connector 324"/>
          <p:cNvCxnSpPr/>
          <p:nvPr/>
        </p:nvCxnSpPr>
        <p:spPr bwMode="auto">
          <a:xfrm rot="16200000" flipH="1">
            <a:off x="5669663" y="2213942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6" name="Straight Connector 325"/>
          <p:cNvCxnSpPr/>
          <p:nvPr/>
        </p:nvCxnSpPr>
        <p:spPr bwMode="auto">
          <a:xfrm rot="5400000">
            <a:off x="6203064" y="2199469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7" name="TextBox 326"/>
          <p:cNvSpPr txBox="1"/>
          <p:nvPr/>
        </p:nvSpPr>
        <p:spPr>
          <a:xfrm>
            <a:off x="5838454" y="2321004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6</a:t>
            </a:r>
          </a:p>
        </p:txBody>
      </p:sp>
      <p:cxnSp>
        <p:nvCxnSpPr>
          <p:cNvPr id="328" name="Straight Connector 327"/>
          <p:cNvCxnSpPr/>
          <p:nvPr/>
        </p:nvCxnSpPr>
        <p:spPr bwMode="auto">
          <a:xfrm rot="16200000" flipH="1">
            <a:off x="7498462" y="2137742"/>
            <a:ext cx="152400" cy="3665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9" name="Straight Connector 328"/>
          <p:cNvCxnSpPr/>
          <p:nvPr/>
        </p:nvCxnSpPr>
        <p:spPr bwMode="auto">
          <a:xfrm rot="5400000">
            <a:off x="8031863" y="2123269"/>
            <a:ext cx="152400" cy="395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0" name="TextBox 329"/>
          <p:cNvSpPr txBox="1"/>
          <p:nvPr/>
        </p:nvSpPr>
        <p:spPr>
          <a:xfrm>
            <a:off x="7667253" y="2244804"/>
            <a:ext cx="333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7</a:t>
            </a:r>
          </a:p>
        </p:txBody>
      </p:sp>
      <p:cxnSp>
        <p:nvCxnSpPr>
          <p:cNvPr id="331" name="Straight Connector 330"/>
          <p:cNvCxnSpPr/>
          <p:nvPr/>
        </p:nvCxnSpPr>
        <p:spPr bwMode="auto">
          <a:xfrm>
            <a:off x="2438400" y="2644914"/>
            <a:ext cx="671325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2" name="Straight Connector 331"/>
          <p:cNvCxnSpPr/>
          <p:nvPr/>
        </p:nvCxnSpPr>
        <p:spPr bwMode="auto">
          <a:xfrm rot="10800000" flipV="1">
            <a:off x="3262130" y="2644914"/>
            <a:ext cx="776471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3" name="TextBox 332"/>
          <p:cNvSpPr txBox="1"/>
          <p:nvPr/>
        </p:nvSpPr>
        <p:spPr>
          <a:xfrm>
            <a:off x="3019053" y="2778204"/>
            <a:ext cx="333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>
                <a:solidFill>
                  <a:schemeClr val="accent2"/>
                </a:solidFill>
                <a:latin typeface="+mn-lt"/>
              </a:rPr>
              <a:t>2</a:t>
            </a:r>
            <a:endParaRPr lang="en-US" sz="2000" b="0" dirty="0" smtClean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334" name="Straight Connector 333"/>
          <p:cNvCxnSpPr/>
          <p:nvPr/>
        </p:nvCxnSpPr>
        <p:spPr bwMode="auto">
          <a:xfrm>
            <a:off x="6172199" y="2644914"/>
            <a:ext cx="671325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5" name="Straight Connector 334"/>
          <p:cNvCxnSpPr/>
          <p:nvPr/>
        </p:nvCxnSpPr>
        <p:spPr bwMode="auto">
          <a:xfrm rot="10800000" flipV="1">
            <a:off x="6995929" y="2644914"/>
            <a:ext cx="776471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6" name="TextBox 335"/>
          <p:cNvSpPr txBox="1"/>
          <p:nvPr/>
        </p:nvSpPr>
        <p:spPr>
          <a:xfrm>
            <a:off x="6752852" y="2778204"/>
            <a:ext cx="333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</a:p>
          <a:p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3</a:t>
            </a:r>
          </a:p>
        </p:txBody>
      </p:sp>
      <p:cxnSp>
        <p:nvCxnSpPr>
          <p:cNvPr id="337" name="Straight Connector 336"/>
          <p:cNvCxnSpPr/>
          <p:nvPr/>
        </p:nvCxnSpPr>
        <p:spPr bwMode="auto">
          <a:xfrm>
            <a:off x="3352800" y="3102114"/>
            <a:ext cx="1585724" cy="285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8" name="Straight Connector 337"/>
          <p:cNvCxnSpPr/>
          <p:nvPr/>
        </p:nvCxnSpPr>
        <p:spPr bwMode="auto">
          <a:xfrm rot="10800000" flipV="1">
            <a:off x="5090930" y="3102114"/>
            <a:ext cx="1690870" cy="285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4876800" y="3102114"/>
            <a:ext cx="333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+</a:t>
            </a:r>
            <a:r>
              <a:rPr lang="en-US" sz="2000" b="0" dirty="0" smtClean="0">
                <a:solidFill>
                  <a:schemeClr val="accent2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51036087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 library, finally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4800600"/>
          </a:xfrm>
        </p:spPr>
        <p:txBody>
          <a:bodyPr/>
          <a:lstStyle/>
          <a:p>
            <a:r>
              <a:rPr lang="en-US" dirty="0" smtClean="0"/>
              <a:t>Even with all this care, Java’s threads are too “heavyweight”</a:t>
            </a:r>
          </a:p>
          <a:p>
            <a:pPr lvl="1"/>
            <a:r>
              <a:rPr lang="en-US" dirty="0" smtClean="0"/>
              <a:t>Constant factors, especially space overhead</a:t>
            </a:r>
          </a:p>
          <a:p>
            <a:pPr lvl="1"/>
            <a:r>
              <a:rPr lang="en-US" dirty="0" smtClean="0"/>
              <a:t>Creating 20,000 Java threads just a bad idea </a:t>
            </a:r>
            <a:r>
              <a:rPr lang="en-US" dirty="0" smtClean="0">
                <a:sym typeface="Wingdings" pitchFamily="2" charset="2"/>
              </a:rPr>
              <a:t></a:t>
            </a:r>
            <a:endParaRPr lang="en-US" dirty="0" smtClean="0"/>
          </a:p>
          <a:p>
            <a:pPr lvl="1"/>
            <a:endParaRPr lang="en-US" sz="1000" dirty="0" smtClean="0"/>
          </a:p>
          <a:p>
            <a:r>
              <a:rPr lang="en-US" dirty="0" smtClean="0"/>
              <a:t>The </a:t>
            </a:r>
            <a:r>
              <a:rPr lang="en-US" dirty="0" err="1" smtClean="0">
                <a:solidFill>
                  <a:schemeClr val="accent2"/>
                </a:solidFill>
              </a:rPr>
              <a:t>ForkJoin</a:t>
            </a:r>
            <a:r>
              <a:rPr lang="en-US" dirty="0" smtClean="0">
                <a:solidFill>
                  <a:schemeClr val="accent2"/>
                </a:solidFill>
              </a:rPr>
              <a:t> Framework</a:t>
            </a:r>
            <a:r>
              <a:rPr lang="en-US" dirty="0" smtClean="0"/>
              <a:t> is designed to meet the needs of divide-and-conquer fork-join parallelism</a:t>
            </a:r>
          </a:p>
          <a:p>
            <a:pPr lvl="1"/>
            <a:r>
              <a:rPr lang="en-US" dirty="0" smtClean="0"/>
              <a:t>In the Java </a:t>
            </a:r>
            <a:r>
              <a:rPr lang="en-US" dirty="0" smtClean="0"/>
              <a:t>7 and higher </a:t>
            </a:r>
            <a:r>
              <a:rPr lang="en-US" dirty="0" smtClean="0"/>
              <a:t>standard libraries</a:t>
            </a:r>
          </a:p>
          <a:p>
            <a:pPr lvl="2"/>
            <a:r>
              <a:rPr lang="en-US" dirty="0" smtClean="0"/>
              <a:t>(Also available for Java 6 as a downloaded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.jar </a:t>
            </a:r>
            <a:r>
              <a:rPr lang="en-US" dirty="0" smtClean="0"/>
              <a:t>file)</a:t>
            </a:r>
          </a:p>
          <a:p>
            <a:pPr lvl="1"/>
            <a:r>
              <a:rPr lang="en-US" dirty="0" smtClean="0"/>
              <a:t>Similar </a:t>
            </a:r>
            <a:r>
              <a:rPr lang="en-US" dirty="0" smtClean="0"/>
              <a:t>libraries available for other languages </a:t>
            </a:r>
          </a:p>
          <a:p>
            <a:pPr lvl="2"/>
            <a:r>
              <a:rPr lang="en-US" dirty="0" smtClean="0"/>
              <a:t>C/C++: </a:t>
            </a:r>
            <a:r>
              <a:rPr lang="en-US" dirty="0" err="1" smtClean="0"/>
              <a:t>Cilk</a:t>
            </a:r>
            <a:r>
              <a:rPr lang="en-US" dirty="0" smtClean="0"/>
              <a:t> (inventors), Intel’s Thread Building Blocks</a:t>
            </a:r>
          </a:p>
          <a:p>
            <a:pPr lvl="2"/>
            <a:r>
              <a:rPr lang="en-US" dirty="0" smtClean="0"/>
              <a:t>C#: Task Parallel Library</a:t>
            </a:r>
          </a:p>
          <a:p>
            <a:pPr lvl="2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Library’s implementation is a fascinating but advanced topic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terms, same 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724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To use the </a:t>
            </a:r>
            <a:r>
              <a:rPr lang="en-US" dirty="0" err="1" smtClean="0"/>
              <a:t>ForkJoin</a:t>
            </a:r>
            <a:r>
              <a:rPr lang="en-US" dirty="0" smtClean="0"/>
              <a:t> Framework:</a:t>
            </a:r>
          </a:p>
          <a:p>
            <a:r>
              <a:rPr lang="en-US" dirty="0" smtClean="0"/>
              <a:t>A little standard set-up code (e.g., create a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Don’t subclass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Thread</a:t>
            </a:r>
            <a:r>
              <a:rPr lang="en-US" dirty="0" smtClean="0"/>
              <a:t> 	    	  Do subclass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RecursiveTask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&lt;V&gt;</a:t>
            </a:r>
          </a:p>
          <a:p>
            <a:pPr>
              <a:buNone/>
            </a:pPr>
            <a:r>
              <a:rPr lang="en-US" dirty="0" smtClean="0"/>
              <a:t>Don’t override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dirty="0" smtClean="0"/>
              <a:t>	    	  Do override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compute</a:t>
            </a:r>
          </a:p>
          <a:p>
            <a:pPr>
              <a:buNone/>
            </a:pPr>
            <a:r>
              <a:rPr lang="en-US" dirty="0" smtClean="0"/>
              <a:t>Do not use an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dirty="0" smtClean="0"/>
              <a:t> field	    	  Do return a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en-US" dirty="0" smtClean="0"/>
              <a:t> from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compute</a:t>
            </a:r>
          </a:p>
          <a:p>
            <a:pPr>
              <a:buNone/>
            </a:pPr>
            <a:r>
              <a:rPr lang="en-US" dirty="0" smtClean="0"/>
              <a:t>Don’t call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start</a:t>
            </a:r>
            <a:r>
              <a:rPr lang="en-US" dirty="0" smtClean="0"/>
              <a:t>	    	  Do call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fork</a:t>
            </a:r>
          </a:p>
          <a:p>
            <a:pPr>
              <a:buNone/>
            </a:pPr>
            <a:r>
              <a:rPr lang="en-US" dirty="0" smtClean="0"/>
              <a:t>Don’t just call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dirty="0" smtClean="0"/>
              <a:t>		  Do call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dirty="0" smtClean="0"/>
              <a:t> which returns answer</a:t>
            </a:r>
          </a:p>
          <a:p>
            <a:pPr>
              <a:buNone/>
            </a:pPr>
            <a:r>
              <a:rPr lang="en-US" dirty="0" smtClean="0"/>
              <a:t>Don’t call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dirty="0" smtClean="0"/>
              <a:t> to hand-optimize 	  Do call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compute</a:t>
            </a:r>
            <a:r>
              <a:rPr lang="en-US" dirty="0" smtClean="0"/>
              <a:t> to hand-optimize</a:t>
            </a:r>
          </a:p>
          <a:p>
            <a:pPr>
              <a:buNone/>
            </a:pPr>
            <a:r>
              <a:rPr lang="en-US" dirty="0" smtClean="0"/>
              <a:t>Don’t have a topmost call to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run </a:t>
            </a:r>
            <a:r>
              <a:rPr lang="en-US" dirty="0" smtClean="0">
                <a:latin typeface="+mj-lt"/>
                <a:cs typeface="Courier New" pitchFamily="49" charset="0"/>
              </a:rPr>
              <a:t>Do</a:t>
            </a:r>
            <a:r>
              <a:rPr lang="en-US" b="1" dirty="0" smtClean="0">
                <a:latin typeface="+mj-lt"/>
                <a:cs typeface="Courier New" pitchFamily="49" charset="0"/>
              </a:rPr>
              <a:t> </a:t>
            </a:r>
            <a:r>
              <a:rPr lang="en-US" dirty="0" smtClean="0">
                <a:latin typeface="+mj-lt"/>
                <a:cs typeface="Courier New" pitchFamily="49" charset="0"/>
              </a:rPr>
              <a:t>create a pool and call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invoke</a:t>
            </a:r>
          </a:p>
          <a:p>
            <a:pPr>
              <a:buNone/>
            </a:pPr>
            <a:endParaRPr lang="en-US" sz="1600" dirty="0">
              <a:latin typeface="+mj-lt"/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+mj-lt"/>
                <a:cs typeface="Courier New" pitchFamily="49" charset="0"/>
              </a:rPr>
              <a:t>See the web page for </a:t>
            </a:r>
          </a:p>
          <a:p>
            <a:pPr>
              <a:buNone/>
            </a:pPr>
            <a:r>
              <a:rPr lang="en-US" dirty="0">
                <a:latin typeface="+mj-lt"/>
                <a:cs typeface="Courier New" pitchFamily="49" charset="0"/>
              </a:rPr>
              <a:t>	</a:t>
            </a:r>
            <a:r>
              <a:rPr lang="en-US" dirty="0" smtClean="0">
                <a:latin typeface="+mj-lt"/>
                <a:cs typeface="Courier New" pitchFamily="49" charset="0"/>
              </a:rPr>
              <a:t>“</a:t>
            </a:r>
            <a:r>
              <a:rPr lang="en-US" dirty="0" smtClean="0">
                <a:latin typeface="+mj-lt"/>
                <a:cs typeface="Courier New" pitchFamily="49" charset="0"/>
                <a:hlinkClick r:id="rId3"/>
              </a:rPr>
              <a:t>A Beginner’s Introduction to the </a:t>
            </a:r>
            <a:r>
              <a:rPr lang="en-US" dirty="0" err="1" smtClean="0">
                <a:latin typeface="+mj-lt"/>
                <a:cs typeface="Courier New" pitchFamily="49" charset="0"/>
                <a:hlinkClick r:id="rId3"/>
              </a:rPr>
              <a:t>ForkJoin</a:t>
            </a:r>
            <a:r>
              <a:rPr lang="en-US" dirty="0" smtClean="0">
                <a:latin typeface="+mj-lt"/>
                <a:cs typeface="Courier New" pitchFamily="49" charset="0"/>
                <a:hlinkClick r:id="rId3"/>
              </a:rPr>
              <a:t> Framework</a:t>
            </a:r>
            <a:r>
              <a:rPr lang="en-US" dirty="0" smtClean="0">
                <a:latin typeface="+mj-lt"/>
                <a:cs typeface="Courier New" pitchFamily="49" charset="0"/>
              </a:rPr>
              <a:t>”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dirty="0" smtClean="0"/>
              <a:t>Example: final version (missing imports)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1066800"/>
            <a:ext cx="8610600" cy="5410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RecursiveTask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&lt;Integer&gt; {</a:t>
            </a:r>
          </a:p>
          <a:p>
            <a:pPr>
              <a:lnSpc>
                <a:spcPts val="18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// arguments</a:t>
            </a:r>
            <a:endParaRPr lang="en-US" sz="2000" dirty="0" smtClean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protected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Integer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compute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(){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 answer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(hi – lo &lt; SEQUENTIAL_CUTOFF) {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}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arr,lo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)/2);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)/2,hi);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left.fork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right.compute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leftAns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rightAns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dirty="0" smtClean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static final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fjPool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new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ForkJoinPool</a:t>
            </a:r>
            <a:r>
              <a:rPr lang="en-US" sz="2000" kern="0" dirty="0" err="1" smtClean="0">
                <a:latin typeface="Courier New" pitchFamily="49" charset="0"/>
              </a:rPr>
              <a:t>.commonPool</a:t>
            </a:r>
            <a:r>
              <a:rPr lang="en-US" sz="2000" kern="0" dirty="0" smtClean="0">
                <a:latin typeface="Courier New" pitchFamily="49" charset="0"/>
              </a:rPr>
              <a:t>().invoke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>
                <a:latin typeface="Courier New" pitchFamily="49" charset="0"/>
              </a:rPr>
              <a:t> </a:t>
            </a:r>
            <a:r>
              <a:rPr lang="en-US" sz="2000" kern="0" dirty="0" smtClean="0">
                <a:latin typeface="Courier New" pitchFamily="49" charset="0"/>
              </a:rPr>
              <a:t>         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SumArray</a:t>
            </a:r>
            <a:r>
              <a:rPr lang="en-US" sz="2000" kern="0" dirty="0" smtClean="0">
                <a:latin typeface="Courier New" pitchFamily="49" charset="0"/>
              </a:rPr>
              <a:t>(arr,0,arr.length));</a:t>
            </a:r>
          </a:p>
          <a:p>
            <a:pPr>
              <a:lnSpc>
                <a:spcPts val="1800"/>
              </a:lnSpc>
              <a:buNone/>
            </a:pP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10400" y="5807469"/>
            <a:ext cx="2185585" cy="60016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100" b="0" dirty="0" smtClean="0">
                <a:latin typeface="+mn-lt"/>
              </a:rPr>
              <a:t>This line </a:t>
            </a:r>
            <a:r>
              <a:rPr lang="en-US" sz="1100" b="0" dirty="0" smtClean="0">
                <a:latin typeface="+mn-lt"/>
              </a:rPr>
              <a:t>needs Java 8 or higher.  For Java 7 workaround, see web-page on previous slide</a:t>
            </a:r>
            <a:endParaRPr lang="en-US" sz="1100" b="0" dirty="0" smtClean="0">
              <a:latin typeface="+mn-lt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good results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924800" cy="4800600"/>
          </a:xfrm>
        </p:spPr>
        <p:txBody>
          <a:bodyPr/>
          <a:lstStyle/>
          <a:p>
            <a:r>
              <a:rPr lang="en-US" dirty="0" smtClean="0"/>
              <a:t>Sequential threshold</a:t>
            </a:r>
          </a:p>
          <a:p>
            <a:pPr lvl="1"/>
            <a:r>
              <a:rPr lang="en-US" dirty="0" smtClean="0"/>
              <a:t>Library documentation recommends doing approximately  100-5000 basic operations in each “piece” of your algorithm</a:t>
            </a:r>
          </a:p>
          <a:p>
            <a:endParaRPr lang="en-US" sz="1000" dirty="0" smtClean="0"/>
          </a:p>
          <a:p>
            <a:r>
              <a:rPr lang="en-US" dirty="0" smtClean="0"/>
              <a:t>Library needs to “warm up”</a:t>
            </a:r>
          </a:p>
          <a:p>
            <a:pPr lvl="1"/>
            <a:r>
              <a:rPr lang="en-US" dirty="0" smtClean="0"/>
              <a:t>May see slow results before the Java virtual machine re-optimizes the library internals </a:t>
            </a:r>
          </a:p>
          <a:p>
            <a:pPr lvl="1"/>
            <a:r>
              <a:rPr lang="en-US" dirty="0" smtClean="0"/>
              <a:t>Put your computations in a loop to see the “long-term benefit”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Wait until your computer has more processors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Seriously, overhead may dominate at 4 processors, but parallel programming is likely to become much more important</a:t>
            </a:r>
          </a:p>
          <a:p>
            <a:pPr lvl="1"/>
            <a:endParaRPr lang="en-US" sz="1000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Beware memory-hierarchy issues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Won’t focus on this, but often crucial for parallel performance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with multiple processors?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computer you buy will likely have 4 processors</a:t>
            </a:r>
          </a:p>
          <a:p>
            <a:pPr lvl="1"/>
            <a:r>
              <a:rPr lang="en-US" dirty="0" smtClean="0"/>
              <a:t>Wait a few years and it will be 8, 16, 32, …</a:t>
            </a:r>
          </a:p>
          <a:p>
            <a:pPr lvl="1"/>
            <a:r>
              <a:rPr lang="en-US" dirty="0" smtClean="0"/>
              <a:t>The chip companies have decided to do this (not a “law”)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can you do with them?</a:t>
            </a:r>
          </a:p>
          <a:p>
            <a:pPr lvl="1"/>
            <a:r>
              <a:rPr lang="en-US" dirty="0" smtClean="0"/>
              <a:t>Run multiple totally different programs at the same time</a:t>
            </a:r>
          </a:p>
          <a:p>
            <a:pPr lvl="2"/>
            <a:r>
              <a:rPr lang="en-US" dirty="0" smtClean="0"/>
              <a:t>Already do that? Yes, but with </a:t>
            </a:r>
            <a:r>
              <a:rPr lang="en-US" dirty="0" smtClean="0">
                <a:solidFill>
                  <a:schemeClr val="accent2"/>
                </a:solidFill>
              </a:rPr>
              <a:t>time-slicing</a:t>
            </a:r>
          </a:p>
          <a:p>
            <a:pPr lvl="1"/>
            <a:r>
              <a:rPr lang="en-US" dirty="0" smtClean="0"/>
              <a:t>Do multiple things at once in one program</a:t>
            </a:r>
          </a:p>
          <a:p>
            <a:pPr lvl="2"/>
            <a:r>
              <a:rPr lang="en-US" dirty="0" smtClean="0"/>
              <a:t>Our focus – more difficult</a:t>
            </a:r>
          </a:p>
          <a:p>
            <a:pPr lvl="2"/>
            <a:r>
              <a:rPr lang="en-US" dirty="0" smtClean="0"/>
              <a:t>Requires rethinking everything from asymptotic complexity to how to implement data-structure operations</a:t>
            </a:r>
          </a:p>
          <a:p>
            <a:pPr lvl="2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Parallelism vs.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76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Note: Terms not yet standard but the perspective is essential</a:t>
            </a:r>
          </a:p>
          <a:p>
            <a:pPr lvl="1"/>
            <a:r>
              <a:rPr lang="en-US" dirty="0" smtClean="0"/>
              <a:t>Many programmers confuse these concepts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62000" y="4648200"/>
            <a:ext cx="7772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b="0" dirty="0" smtClean="0"/>
              <a:t>There is some connection:</a:t>
            </a:r>
          </a:p>
          <a:p>
            <a:pPr lvl="1"/>
            <a:r>
              <a:rPr lang="en-US" b="0" dirty="0" smtClean="0"/>
              <a:t>Common to use threads for both</a:t>
            </a:r>
          </a:p>
          <a:p>
            <a:pPr lvl="1"/>
            <a:r>
              <a:rPr lang="en-US" b="0" dirty="0" smtClean="0"/>
              <a:t>If parallel computations need access to shared resources, then the concurrency needs to be managed</a:t>
            </a:r>
            <a:endParaRPr lang="en-US" sz="900" b="0" dirty="0" smtClean="0"/>
          </a:p>
          <a:p>
            <a:pPr>
              <a:buFontTx/>
              <a:buNone/>
            </a:pPr>
            <a:r>
              <a:rPr lang="en-US" b="0" dirty="0" smtClean="0"/>
              <a:t>First 3ish lectures on parallelism, then 3ish lectures on concurrency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85800" y="2160450"/>
            <a:ext cx="2971800" cy="9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b="0" dirty="0" smtClean="0">
                <a:solidFill>
                  <a:schemeClr val="accent2"/>
                </a:solidFill>
              </a:rPr>
              <a:t>Parallelism:</a:t>
            </a:r>
            <a:r>
              <a:rPr lang="en-US" b="0" dirty="0" smtClean="0"/>
              <a:t> </a:t>
            </a:r>
          </a:p>
          <a:p>
            <a:pPr marL="0" indent="0">
              <a:buFontTx/>
              <a:buNone/>
            </a:pPr>
            <a:r>
              <a:rPr lang="en-US" b="0" dirty="0" smtClean="0"/>
              <a:t>   Use extra resources to </a:t>
            </a:r>
          </a:p>
          <a:p>
            <a:pPr marL="0" indent="0">
              <a:buFontTx/>
              <a:buNone/>
            </a:pPr>
            <a:r>
              <a:rPr lang="en-US" b="0" dirty="0"/>
              <a:t> </a:t>
            </a:r>
            <a:r>
              <a:rPr lang="en-US" b="0" dirty="0" smtClean="0"/>
              <a:t>  solve a problem faster</a:t>
            </a:r>
            <a:endParaRPr lang="en-US" b="0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1828800" y="3732591"/>
            <a:ext cx="533400" cy="609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H="1">
            <a:off x="2095500" y="3732591"/>
            <a:ext cx="266700" cy="609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2362200" y="3732591"/>
            <a:ext cx="76200" cy="609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2362200" y="3732591"/>
            <a:ext cx="457200" cy="609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738026" y="4248090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resources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572000" y="2133600"/>
            <a:ext cx="4114800" cy="104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b="0" dirty="0" smtClean="0">
                <a:solidFill>
                  <a:schemeClr val="accent2"/>
                </a:solidFill>
              </a:rPr>
              <a:t>Concurrency:</a:t>
            </a:r>
          </a:p>
          <a:p>
            <a:pPr marL="0" indent="0">
              <a:buNone/>
            </a:pPr>
            <a:r>
              <a:rPr lang="en-US" b="0" dirty="0"/>
              <a:t> </a:t>
            </a:r>
            <a:r>
              <a:rPr lang="en-US" b="0" dirty="0" smtClean="0"/>
              <a:t> Correctly </a:t>
            </a:r>
            <a:r>
              <a:rPr lang="en-US" b="0" dirty="0"/>
              <a:t>and </a:t>
            </a:r>
            <a:r>
              <a:rPr lang="en-US" b="0" dirty="0" smtClean="0"/>
              <a:t>efficiently manage </a:t>
            </a:r>
          </a:p>
          <a:p>
            <a:pPr marL="0" indent="0">
              <a:buNone/>
            </a:pPr>
            <a:r>
              <a:rPr lang="en-US" b="0" dirty="0"/>
              <a:t> </a:t>
            </a:r>
            <a:r>
              <a:rPr lang="en-US" b="0" dirty="0" smtClean="0"/>
              <a:t> access </a:t>
            </a:r>
            <a:r>
              <a:rPr lang="en-US" b="0" dirty="0"/>
              <a:t>to shared resources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0066" y="3276600"/>
            <a:ext cx="1167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requests</a:t>
            </a: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0800000" flipH="1">
            <a:off x="6216320" y="3581400"/>
            <a:ext cx="533400" cy="609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stealth" w="med" len="med"/>
            <a:tailEnd type="non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rot="10800000" flipH="1">
            <a:off x="6178220" y="3581400"/>
            <a:ext cx="266700" cy="609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stealth" w="med" len="med"/>
            <a:tailEnd type="none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rot="10800000">
            <a:off x="6044868" y="3581400"/>
            <a:ext cx="76200" cy="609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stealth" w="med" len="med"/>
            <a:tailEnd type="non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rot="10800000">
            <a:off x="5606721" y="3581400"/>
            <a:ext cx="457200" cy="6096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stealth" w="med" len="med"/>
            <a:tailEnd type="non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037059" y="3335385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work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00066" y="4171891"/>
            <a:ext cx="1181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resource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analogy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724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CS1 idea: A program is like a recipe for a cook</a:t>
            </a:r>
          </a:p>
          <a:p>
            <a:pPr lvl="1"/>
            <a:r>
              <a:rPr lang="en-US" dirty="0" smtClean="0"/>
              <a:t>One cook who does one thing at a time! (</a:t>
            </a:r>
            <a:r>
              <a:rPr lang="en-US" i="1" dirty="0" smtClean="0"/>
              <a:t>Sequential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Parallelism:</a:t>
            </a:r>
          </a:p>
          <a:p>
            <a:pPr lvl="1"/>
            <a:r>
              <a:rPr lang="en-US" dirty="0" smtClean="0"/>
              <a:t>Have lots of potatoes to slice? </a:t>
            </a:r>
          </a:p>
          <a:p>
            <a:pPr lvl="1"/>
            <a:r>
              <a:rPr lang="en-US" dirty="0" smtClean="0"/>
              <a:t>Hire helpers, hand out potatoes and knives</a:t>
            </a:r>
          </a:p>
          <a:p>
            <a:pPr lvl="1"/>
            <a:r>
              <a:rPr lang="en-US" dirty="0" smtClean="0"/>
              <a:t>But too many chefs and you spend all your time coordinating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Concurrency:</a:t>
            </a:r>
          </a:p>
          <a:p>
            <a:pPr lvl="1"/>
            <a:r>
              <a:rPr lang="en-US" dirty="0" smtClean="0"/>
              <a:t>Lots of cooks making different things, but only 4 stove burners</a:t>
            </a:r>
          </a:p>
          <a:p>
            <a:pPr lvl="1"/>
            <a:r>
              <a:rPr lang="en-US" dirty="0" smtClean="0"/>
              <a:t>Want to allow access to all 4 burners, but not cause spills or incorrect burner settings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Parallelism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153400" cy="1981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Parallelism</a:t>
            </a:r>
            <a:r>
              <a:rPr lang="en-US" dirty="0" smtClean="0"/>
              <a:t>: Use extra computational resources to solve a problem faster (increasing throughput via simultaneous execution)</a:t>
            </a:r>
          </a:p>
          <a:p>
            <a:pPr>
              <a:buNone/>
            </a:pPr>
            <a:endParaRPr lang="en-US" sz="800" dirty="0" smtClean="0"/>
          </a:p>
          <a:p>
            <a:pPr>
              <a:buNone/>
            </a:pPr>
            <a:r>
              <a:rPr lang="en-US" i="1" dirty="0" err="1" smtClean="0"/>
              <a:t>Pseudocode</a:t>
            </a:r>
            <a:r>
              <a:rPr lang="en-US" i="1" dirty="0" smtClean="0"/>
              <a:t>  </a:t>
            </a:r>
            <a:r>
              <a:rPr lang="en-US" dirty="0" smtClean="0"/>
              <a:t>for array sum</a:t>
            </a:r>
          </a:p>
          <a:p>
            <a:pPr lvl="1"/>
            <a:r>
              <a:rPr lang="en-US" dirty="0" smtClean="0"/>
              <a:t>Bad style for reasons we’ll see, but may get roughly 4x speedup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8200" y="2895600"/>
            <a:ext cx="7696200" cy="3429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res</a:t>
            </a:r>
            <a:r>
              <a:rPr lang="en-US" sz="2000" kern="0" dirty="0" smtClean="0">
                <a:latin typeface="Courier New" pitchFamily="49" charset="0"/>
              </a:rPr>
              <a:t> =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[4];</a:t>
            </a:r>
          </a:p>
          <a:p>
            <a:pPr>
              <a:lnSpc>
                <a:spcPts val="1800"/>
              </a:lnSpc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len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arr.length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noProof="0" dirty="0" smtClean="0">
                <a:latin typeface="Courier New" pitchFamily="49" charset="0"/>
              </a:rPr>
              <a:t>  </a:t>
            </a:r>
            <a:r>
              <a:rPr lang="en-US" sz="2000" kern="0" noProof="0" dirty="0" smtClean="0">
                <a:solidFill>
                  <a:srgbClr val="FF0000"/>
                </a:solidFill>
                <a:latin typeface="Courier New" pitchFamily="49" charset="0"/>
              </a:rPr>
              <a:t>FORALL</a:t>
            </a:r>
            <a:r>
              <a:rPr lang="en-US" sz="2000" kern="0" noProof="0" dirty="0" smtClean="0">
                <a:latin typeface="Courier New" pitchFamily="49" charset="0"/>
              </a:rPr>
              <a:t>(</a:t>
            </a:r>
            <a:r>
              <a:rPr lang="en-US" sz="2000" kern="0" noProof="0" dirty="0" err="1" smtClean="0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kern="0" noProof="0" dirty="0" smtClean="0">
                <a:latin typeface="Courier New" pitchFamily="49" charset="0"/>
              </a:rPr>
              <a:t>=0; </a:t>
            </a:r>
            <a:r>
              <a:rPr lang="en-US" sz="2000" kern="0" noProof="0" dirty="0" err="1" smtClean="0">
                <a:latin typeface="Courier New" pitchFamily="49" charset="0"/>
              </a:rPr>
              <a:t>i</a:t>
            </a:r>
            <a:r>
              <a:rPr lang="en-US" sz="2000" kern="0" noProof="0" dirty="0" smtClean="0">
                <a:latin typeface="Courier New" pitchFamily="49" charset="0"/>
              </a:rPr>
              <a:t> &lt; 4; </a:t>
            </a:r>
            <a:r>
              <a:rPr lang="en-US" sz="2000" kern="0" noProof="0" dirty="0" err="1" smtClean="0">
                <a:latin typeface="Courier New" pitchFamily="49" charset="0"/>
              </a:rPr>
              <a:t>i</a:t>
            </a:r>
            <a:r>
              <a:rPr lang="en-US" sz="2000" kern="0" noProof="0" dirty="0" smtClean="0">
                <a:latin typeface="Courier New" pitchFamily="49" charset="0"/>
              </a:rPr>
              <a:t>++) { </a:t>
            </a:r>
            <a:r>
              <a:rPr lang="en-US" sz="2000" kern="0" noProof="0" dirty="0" smtClean="0">
                <a:solidFill>
                  <a:srgbClr val="7030A0"/>
                </a:solidFill>
                <a:latin typeface="Courier New" pitchFamily="49" charset="0"/>
              </a:rPr>
              <a:t>//parallel iterations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</a:t>
            </a:r>
            <a:r>
              <a:rPr kumimoji="0" lang="en-US" sz="20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res[</a:t>
            </a:r>
            <a:r>
              <a:rPr kumimoji="0" lang="en-US" sz="2000" b="1" i="0" u="none" strike="noStrike" kern="0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i</a:t>
            </a:r>
            <a:r>
              <a:rPr kumimoji="0" lang="en-US" sz="20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] = </a:t>
            </a:r>
            <a:r>
              <a:rPr kumimoji="0" lang="en-US" sz="2000" b="1" i="0" u="none" strike="noStrike" kern="0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sumRange</a:t>
            </a:r>
            <a:r>
              <a:rPr kumimoji="0" lang="en-US" sz="20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</a:t>
            </a:r>
            <a:r>
              <a:rPr kumimoji="0" lang="en-US" sz="2000" b="1" i="0" u="none" strike="noStrike" kern="0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arr,i</a:t>
            </a:r>
            <a:r>
              <a:rPr kumimoji="0" lang="en-US" sz="20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</a:t>
            </a:r>
            <a:r>
              <a:rPr kumimoji="0" lang="en-US" sz="2000" b="1" i="0" u="none" strike="noStrike" kern="0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len</a:t>
            </a:r>
            <a:r>
              <a:rPr kumimoji="0" lang="en-US" sz="20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/4,(i+1)*</a:t>
            </a:r>
            <a:r>
              <a:rPr kumimoji="0" lang="en-US" sz="2000" b="1" i="0" u="none" strike="noStrike" kern="0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len</a:t>
            </a:r>
            <a:r>
              <a:rPr kumimoji="0" lang="en-US" sz="20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/4);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noProof="0" dirty="0" smtClean="0">
                <a:latin typeface="Courier New" pitchFamily="49" charset="0"/>
              </a:rPr>
              <a:t>  }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res[0]+res[1]+res[2]+res[3];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sumRange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[]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arr</a:t>
            </a:r>
            <a:r>
              <a:rPr lang="en-US" sz="2000" kern="0" dirty="0" smtClean="0">
                <a:latin typeface="Courier New" pitchFamily="49" charset="0"/>
              </a:rPr>
              <a:t>, 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lo</a:t>
            </a:r>
            <a:r>
              <a:rPr lang="en-US" sz="2000" kern="0" dirty="0" smtClean="0">
                <a:latin typeface="Courier New" pitchFamily="49" charset="0"/>
              </a:rPr>
              <a:t>, 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hi</a:t>
            </a:r>
            <a:r>
              <a:rPr lang="en-US" sz="2000" kern="0" dirty="0" smtClean="0">
                <a:latin typeface="Courier New" pitchFamily="49" charset="0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ts val="18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dirty="0" smtClean="0">
                <a:latin typeface="Courier New" pitchFamily="49" charset="0"/>
              </a:rPr>
              <a:t>  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result</a:t>
            </a:r>
            <a:r>
              <a:rPr lang="en-US" sz="2000" kern="0" dirty="0" smtClean="0">
                <a:latin typeface="Courier New" pitchFamily="49" charset="0"/>
              </a:rPr>
              <a:t> = 0;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kern="0" dirty="0" smtClean="0">
                <a:latin typeface="Courier New" pitchFamily="49" charset="0"/>
              </a:rPr>
              <a:t>(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j</a:t>
            </a:r>
            <a:r>
              <a:rPr lang="en-US" sz="2000" kern="0" dirty="0" smtClean="0">
                <a:latin typeface="Courier New" pitchFamily="49" charset="0"/>
              </a:rPr>
              <a:t>=lo; j &lt; hi; j++)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   result += </a:t>
            </a:r>
            <a:r>
              <a:rPr lang="en-US" sz="2000" kern="0" dirty="0" err="1" smtClean="0">
                <a:latin typeface="Courier New" pitchFamily="49" charset="0"/>
              </a:rPr>
              <a:t>arr</a:t>
            </a:r>
            <a:r>
              <a:rPr lang="en-US" sz="2000" kern="0" dirty="0" smtClean="0">
                <a:latin typeface="Courier New" pitchFamily="49" charset="0"/>
              </a:rPr>
              <a:t>[j];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   </a:t>
            </a: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kern="0" dirty="0" smtClean="0">
                <a:latin typeface="Courier New" pitchFamily="49" charset="0"/>
              </a:rPr>
              <a:t> result;</a:t>
            </a:r>
          </a:p>
          <a:p>
            <a:pPr marL="342900" lvl="0" indent="-342900">
              <a:lnSpc>
                <a:spcPts val="1800"/>
              </a:lnSpc>
              <a:spcBef>
                <a:spcPts val="200"/>
              </a:spcBef>
              <a:defRPr/>
            </a:pPr>
            <a:r>
              <a:rPr lang="en-US" sz="2000" kern="0" dirty="0" smtClean="0">
                <a:latin typeface="Courier New" pitchFamily="49" charset="0"/>
              </a:rPr>
              <a:t>}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Concurrency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924800" cy="1981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Concurrency:</a:t>
            </a:r>
            <a:r>
              <a:rPr lang="en-US" dirty="0" smtClean="0"/>
              <a:t> Correctly and efficiently manage access to shared resources (from multiple possibly-simultaneous clients)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i="1" dirty="0" err="1"/>
              <a:t>Pseudocode</a:t>
            </a:r>
            <a:r>
              <a:rPr lang="en-US" i="1" dirty="0"/>
              <a:t> </a:t>
            </a:r>
            <a:r>
              <a:rPr lang="en-US" dirty="0"/>
              <a:t> for a shared chaining </a:t>
            </a:r>
            <a:r>
              <a:rPr lang="en-US" dirty="0" err="1"/>
              <a:t>hashtable</a:t>
            </a:r>
            <a:endParaRPr lang="en-US" dirty="0"/>
          </a:p>
          <a:p>
            <a:pPr lvl="1"/>
            <a:r>
              <a:rPr lang="en-US" dirty="0"/>
              <a:t>Prevent </a:t>
            </a:r>
            <a:r>
              <a:rPr lang="en-US" i="1" dirty="0"/>
              <a:t>bad </a:t>
            </a:r>
            <a:r>
              <a:rPr lang="en-US" i="1" dirty="0" err="1"/>
              <a:t>interleavings</a:t>
            </a:r>
            <a:r>
              <a:rPr lang="en-US" dirty="0"/>
              <a:t> </a:t>
            </a:r>
            <a:r>
              <a:rPr lang="en-US" dirty="0" smtClean="0"/>
              <a:t>(correctness)</a:t>
            </a:r>
          </a:p>
          <a:p>
            <a:pPr lvl="1"/>
            <a:r>
              <a:rPr lang="en-US" dirty="0" smtClean="0"/>
              <a:t>But </a:t>
            </a:r>
            <a:r>
              <a:rPr lang="en-US" dirty="0"/>
              <a:t>allow some concurrent </a:t>
            </a:r>
            <a:r>
              <a:rPr lang="en-US" dirty="0" smtClean="0"/>
              <a:t>access (performance)</a:t>
            </a:r>
            <a:endParaRPr lang="en-US" dirty="0"/>
          </a:p>
          <a:p>
            <a:pPr>
              <a:buNone/>
            </a:pPr>
            <a:endParaRPr lang="en-US" sz="1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33400" y="3276600"/>
            <a:ext cx="8229600" cy="3124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err="1" smtClean="0">
                <a:solidFill>
                  <a:srgbClr val="119F33"/>
                </a:solidFill>
                <a:latin typeface="Courier New" pitchFamily="49" charset="0"/>
              </a:rPr>
              <a:t>Hashtable</a:t>
            </a:r>
            <a:r>
              <a:rPr lang="en-US" sz="2000" kern="0" dirty="0" smtClean="0">
                <a:latin typeface="Courier New" pitchFamily="49" charset="0"/>
              </a:rPr>
              <a:t>&lt;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K</a:t>
            </a:r>
            <a:r>
              <a:rPr lang="en-US" sz="2000" kern="0" dirty="0" smtClean="0">
                <a:latin typeface="Courier New" pitchFamily="49" charset="0"/>
              </a:rPr>
              <a:t>,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V</a:t>
            </a:r>
            <a:r>
              <a:rPr lang="en-US" sz="2000" kern="0" dirty="0" smtClean="0">
                <a:latin typeface="Courier New" pitchFamily="49" charset="0"/>
              </a:rPr>
              <a:t>&gt; {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…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void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insert</a:t>
            </a:r>
            <a:r>
              <a:rPr lang="en-US" sz="2000" kern="0" dirty="0" smtClean="0">
                <a:latin typeface="Courier New" pitchFamily="49" charset="0"/>
              </a:rPr>
              <a:t>(K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key</a:t>
            </a:r>
            <a:r>
              <a:rPr lang="en-US" sz="2000" kern="0" dirty="0" smtClean="0">
                <a:latin typeface="Courier New" pitchFamily="49" charset="0"/>
              </a:rPr>
              <a:t>, V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value</a:t>
            </a:r>
            <a:r>
              <a:rPr lang="en-US" sz="2000" kern="0" dirty="0" smtClean="0">
                <a:latin typeface="Courier New" pitchFamily="49" charset="0"/>
              </a:rPr>
              <a:t>) {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  </a:t>
            </a:r>
            <a:r>
              <a:rPr lang="en-US" sz="2000" kern="0" dirty="0" err="1" smtClean="0">
                <a:latin typeface="Courier New" pitchFamily="49" charset="0"/>
              </a:rPr>
              <a:t>int</a:t>
            </a:r>
            <a:r>
              <a:rPr lang="en-US" sz="2000" kern="0" dirty="0" smtClean="0">
                <a:latin typeface="Courier New" pitchFamily="49" charset="0"/>
              </a:rPr>
              <a:t>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bucket</a:t>
            </a:r>
            <a:r>
              <a:rPr lang="en-US" sz="2000" kern="0" dirty="0" smtClean="0">
                <a:latin typeface="Courier New" pitchFamily="49" charset="0"/>
              </a:rPr>
              <a:t> = …;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   </a:t>
            </a:r>
            <a:r>
              <a:rPr lang="en-US" sz="2000" i="1" kern="0" dirty="0" smtClean="0">
                <a:latin typeface="Courier New" pitchFamily="49" charset="0"/>
              </a:rPr>
              <a:t>prevent-other-inserts/lookups in table[bucket]</a:t>
            </a:r>
          </a:p>
          <a:p>
            <a:pPr>
              <a:lnSpc>
                <a:spcPts val="1800"/>
              </a:lnSpc>
              <a:buNone/>
            </a:pPr>
            <a:r>
              <a:rPr lang="en-US" sz="2000" i="1" kern="0" dirty="0" smtClean="0">
                <a:latin typeface="Courier New" pitchFamily="49" charset="0"/>
              </a:rPr>
              <a:t>      do the insertion</a:t>
            </a:r>
          </a:p>
          <a:p>
            <a:pPr>
              <a:lnSpc>
                <a:spcPts val="1800"/>
              </a:lnSpc>
              <a:buNone/>
            </a:pPr>
            <a:r>
              <a:rPr lang="en-US" sz="2000" i="1" kern="0" dirty="0" smtClean="0">
                <a:latin typeface="Courier New" pitchFamily="49" charset="0"/>
              </a:rPr>
              <a:t>      re-enable access to table[bucket]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}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V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lookup</a:t>
            </a:r>
            <a:r>
              <a:rPr lang="en-US" sz="2000" kern="0" dirty="0" smtClean="0">
                <a:latin typeface="Courier New" pitchFamily="49" charset="0"/>
              </a:rPr>
              <a:t>(K </a:t>
            </a:r>
            <a:r>
              <a:rPr lang="en-US" sz="2000" kern="0" dirty="0" smtClean="0">
                <a:solidFill>
                  <a:srgbClr val="119F33"/>
                </a:solidFill>
                <a:latin typeface="Courier New" pitchFamily="49" charset="0"/>
              </a:rPr>
              <a:t>key</a:t>
            </a:r>
            <a:r>
              <a:rPr lang="en-US" sz="2000" kern="0" dirty="0" smtClean="0">
                <a:latin typeface="Courier New" pitchFamily="49" charset="0"/>
              </a:rPr>
              <a:t>) {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	</a:t>
            </a:r>
            <a:r>
              <a:rPr lang="en-US" sz="2000" i="1" kern="0" dirty="0" smtClean="0">
                <a:latin typeface="Courier New" pitchFamily="49" charset="0"/>
              </a:rPr>
              <a:t>(similar to insert, but can allow concurrent </a:t>
            </a:r>
          </a:p>
          <a:p>
            <a:pPr>
              <a:lnSpc>
                <a:spcPts val="1800"/>
              </a:lnSpc>
              <a:buNone/>
            </a:pPr>
            <a:r>
              <a:rPr lang="en-US" sz="2000" i="1" kern="0" dirty="0" smtClean="0">
                <a:latin typeface="Courier New" pitchFamily="49" charset="0"/>
              </a:rPr>
              <a:t>	 lookups to same bucket)</a:t>
            </a:r>
          </a:p>
          <a:p>
            <a:pPr>
              <a:lnSpc>
                <a:spcPts val="1800"/>
              </a:lnSpc>
              <a:buNone/>
            </a:pPr>
            <a:r>
              <a:rPr lang="en-US" sz="2000" kern="0" dirty="0" smtClean="0">
                <a:latin typeface="Courier New" pitchFamily="49" charset="0"/>
              </a:rPr>
              <a:t>   }</a:t>
            </a:r>
          </a:p>
          <a:p>
            <a:pPr>
              <a:lnSpc>
                <a:spcPts val="1800"/>
              </a:lnSpc>
              <a:buNone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77200" cy="4800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model we will assume is </a:t>
            </a:r>
            <a:r>
              <a:rPr lang="en-US" dirty="0" smtClean="0">
                <a:solidFill>
                  <a:schemeClr val="accent2"/>
                </a:solidFill>
              </a:rPr>
              <a:t>shared memory</a:t>
            </a:r>
            <a:r>
              <a:rPr lang="en-US" dirty="0" smtClean="0"/>
              <a:t> with </a:t>
            </a:r>
            <a:r>
              <a:rPr lang="en-US" dirty="0" smtClean="0">
                <a:solidFill>
                  <a:schemeClr val="accent2"/>
                </a:solidFill>
              </a:rPr>
              <a:t>explicit threads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Old story: A running program has</a:t>
            </a:r>
          </a:p>
          <a:p>
            <a:pPr lvl="1"/>
            <a:r>
              <a:rPr lang="en-US" dirty="0"/>
              <a:t>One </a:t>
            </a:r>
            <a:r>
              <a:rPr lang="en-US" i="1" dirty="0">
                <a:solidFill>
                  <a:schemeClr val="accent2"/>
                </a:solidFill>
              </a:rPr>
              <a:t>program counter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(current statement executing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One </a:t>
            </a:r>
            <a:r>
              <a:rPr lang="en-US" i="1" dirty="0" smtClean="0">
                <a:solidFill>
                  <a:schemeClr val="accent2"/>
                </a:solidFill>
              </a:rPr>
              <a:t>call stack</a:t>
            </a:r>
            <a:r>
              <a:rPr lang="en-US" dirty="0" smtClean="0"/>
              <a:t> (with each </a:t>
            </a:r>
            <a:r>
              <a:rPr lang="en-US" i="1" dirty="0" smtClean="0">
                <a:solidFill>
                  <a:schemeClr val="accent2"/>
                </a:solidFill>
              </a:rPr>
              <a:t>stack frame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holding local variables) </a:t>
            </a:r>
          </a:p>
          <a:p>
            <a:pPr lvl="1"/>
            <a:r>
              <a:rPr lang="en-US" i="1" dirty="0">
                <a:solidFill>
                  <a:schemeClr val="accent2"/>
                </a:solidFill>
              </a:rPr>
              <a:t>Objects in the heap</a:t>
            </a:r>
            <a:r>
              <a:rPr lang="en-US" dirty="0"/>
              <a:t> created by memory allocation (i.e.,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dirty="0"/>
              <a:t>) </a:t>
            </a:r>
          </a:p>
          <a:p>
            <a:pPr lvl="2"/>
            <a:r>
              <a:rPr lang="en-US" dirty="0"/>
              <a:t>(nothing to do with data structure called a heap)</a:t>
            </a:r>
          </a:p>
          <a:p>
            <a:pPr lvl="1"/>
            <a:r>
              <a:rPr lang="en-US" i="1" dirty="0">
                <a:solidFill>
                  <a:schemeClr val="accent2"/>
                </a:solidFill>
              </a:rPr>
              <a:t>Static fields</a:t>
            </a:r>
          </a:p>
          <a:p>
            <a:pPr marL="457200" lvl="1" indent="0"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New story:</a:t>
            </a:r>
          </a:p>
          <a:p>
            <a:pPr lvl="1"/>
            <a:r>
              <a:rPr lang="en-US" dirty="0"/>
              <a:t>A set of </a:t>
            </a:r>
            <a:r>
              <a:rPr lang="en-US" i="1" dirty="0">
                <a:solidFill>
                  <a:schemeClr val="accent2"/>
                </a:solidFill>
              </a:rPr>
              <a:t>threads</a:t>
            </a:r>
            <a:r>
              <a:rPr lang="en-US" dirty="0"/>
              <a:t>, each with its own program counter &amp; call </a:t>
            </a:r>
            <a:r>
              <a:rPr lang="en-US" dirty="0" smtClean="0"/>
              <a:t>stack</a:t>
            </a:r>
          </a:p>
          <a:p>
            <a:pPr lvl="2"/>
            <a:r>
              <a:rPr lang="en-US" dirty="0" smtClean="0"/>
              <a:t>No access to another thread’s local variables</a:t>
            </a:r>
          </a:p>
          <a:p>
            <a:pPr lvl="1"/>
            <a:r>
              <a:rPr lang="en-US" dirty="0" smtClean="0"/>
              <a:t>Threads can (implicitly) share static fields / objects</a:t>
            </a:r>
          </a:p>
          <a:p>
            <a:pPr lvl="2"/>
            <a:r>
              <a:rPr lang="en-US" dirty="0" smtClean="0"/>
              <a:t>To </a:t>
            </a:r>
            <a:r>
              <a:rPr lang="en-US" i="1" dirty="0" smtClean="0"/>
              <a:t>communicate</a:t>
            </a:r>
            <a:r>
              <a:rPr lang="en-US" dirty="0" smtClean="0"/>
              <a:t>, write somewhere another thread reads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Sophomoric Parallelism and Concurrency, Lecture 1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an_design_template">
  <a:themeElements>
    <a:clrScheme name="dan_design_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an_desig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000" b="0" dirty="0" err="1" smtClean="0">
            <a:latin typeface="+mn-lt"/>
          </a:defRPr>
        </a:defPPr>
      </a:lstStyle>
    </a:txDef>
  </a:objectDefaults>
  <a:extraClrSchemeLst>
    <a:extraClrScheme>
      <a:clrScheme name="dan_design_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_design_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29159</TotalTime>
  <Words>3623</Words>
  <Application>Microsoft Office PowerPoint</Application>
  <PresentationFormat>On-screen Show (4:3)</PresentationFormat>
  <Paragraphs>705</Paragraphs>
  <Slides>35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dan_design_template</vt:lpstr>
      <vt:lpstr>A Sophomoric Introduction to Shared-Memory Parallelism and Concurrency  Lecture 1 Introduction to Multithreading &amp; Fork-Join Parallelism</vt:lpstr>
      <vt:lpstr>Changing a major assumption</vt:lpstr>
      <vt:lpstr>A simplified view of history</vt:lpstr>
      <vt:lpstr>What to do with multiple processors?</vt:lpstr>
      <vt:lpstr>Parallelism vs. Concurrency</vt:lpstr>
      <vt:lpstr>An analogy</vt:lpstr>
      <vt:lpstr>Parallelism Example</vt:lpstr>
      <vt:lpstr>Concurrency Example</vt:lpstr>
      <vt:lpstr>Shared memory</vt:lpstr>
      <vt:lpstr>Shared memory</vt:lpstr>
      <vt:lpstr>Other models</vt:lpstr>
      <vt:lpstr>Our Needs</vt:lpstr>
      <vt:lpstr>Java basics</vt:lpstr>
      <vt:lpstr>Parallelism idea</vt:lpstr>
      <vt:lpstr>First attempt, part 1</vt:lpstr>
      <vt:lpstr>First attempt, continued (wrong)</vt:lpstr>
      <vt:lpstr>Second attempt (still wrong)</vt:lpstr>
      <vt:lpstr>Third attempt (correct in spirit)</vt:lpstr>
      <vt:lpstr>Join (not the most descriptive word)</vt:lpstr>
      <vt:lpstr>Shared memory?</vt:lpstr>
      <vt:lpstr>A better approach</vt:lpstr>
      <vt:lpstr>A Better Approach</vt:lpstr>
      <vt:lpstr>A Better Approach</vt:lpstr>
      <vt:lpstr>A Better Approach</vt:lpstr>
      <vt:lpstr>Naïve algorithm is poor</vt:lpstr>
      <vt:lpstr>A better idea</vt:lpstr>
      <vt:lpstr>Divide-and-conquer to the rescue!</vt:lpstr>
      <vt:lpstr>Divide-and-conquer really works</vt:lpstr>
      <vt:lpstr>Being realistic</vt:lpstr>
      <vt:lpstr>Half the threads</vt:lpstr>
      <vt:lpstr>Fewer threads pictorially</vt:lpstr>
      <vt:lpstr>That library, finally</vt:lpstr>
      <vt:lpstr>Different terms, same basic idea</vt:lpstr>
      <vt:lpstr>Example: final version (missing imports)</vt:lpstr>
      <vt:lpstr>Getting good results in practice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&amp;  Software Engineering</dc:title>
  <dc:creator>Dan Grossman</dc:creator>
  <cp:lastModifiedBy>cse</cp:lastModifiedBy>
  <cp:revision>1390</cp:revision>
  <dcterms:created xsi:type="dcterms:W3CDTF">2009-03-13T20:43:19Z</dcterms:created>
  <dcterms:modified xsi:type="dcterms:W3CDTF">2016-01-21T20:39:39Z</dcterms:modified>
</cp:coreProperties>
</file>