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8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12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19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tags/tag20.xml" ContentType="application/vnd.openxmlformats-officedocument.presentationml.tags+xml"/>
  <Override PartName="/ppt/notesSlides/notesSlide30.xml" ContentType="application/vnd.openxmlformats-officedocument.presentationml.notesSlide+xml"/>
  <Override PartName="/ppt/tags/tag21.xml" ContentType="application/vnd.openxmlformats-officedocument.presentationml.tags+xml"/>
  <Override PartName="/ppt/notesSlides/notesSlide31.xml" ContentType="application/vnd.openxmlformats-officedocument.presentationml.notesSlide+xml"/>
  <Override PartName="/ppt/tags/tag22.xml" ContentType="application/vnd.openxmlformats-officedocument.presentationml.tags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7"/>
  </p:notesMasterIdLst>
  <p:handoutMasterIdLst>
    <p:handoutMasterId r:id="rId38"/>
  </p:handoutMasterIdLst>
  <p:sldIdLst>
    <p:sldId id="365" r:id="rId2"/>
    <p:sldId id="323" r:id="rId3"/>
    <p:sldId id="324" r:id="rId4"/>
    <p:sldId id="325" r:id="rId5"/>
    <p:sldId id="326" r:id="rId6"/>
    <p:sldId id="328" r:id="rId7"/>
    <p:sldId id="362" r:id="rId8"/>
    <p:sldId id="329" r:id="rId9"/>
    <p:sldId id="361" r:id="rId10"/>
    <p:sldId id="330" r:id="rId11"/>
    <p:sldId id="331" r:id="rId12"/>
    <p:sldId id="333" r:id="rId13"/>
    <p:sldId id="332" r:id="rId14"/>
    <p:sldId id="334" r:id="rId15"/>
    <p:sldId id="335" r:id="rId16"/>
    <p:sldId id="336" r:id="rId17"/>
    <p:sldId id="337" r:id="rId18"/>
    <p:sldId id="366" r:id="rId19"/>
    <p:sldId id="345" r:id="rId20"/>
    <p:sldId id="346" r:id="rId21"/>
    <p:sldId id="347" r:id="rId22"/>
    <p:sldId id="354" r:id="rId23"/>
    <p:sldId id="349" r:id="rId24"/>
    <p:sldId id="350" r:id="rId25"/>
    <p:sldId id="351" r:id="rId26"/>
    <p:sldId id="352" r:id="rId27"/>
    <p:sldId id="353" r:id="rId28"/>
    <p:sldId id="355" r:id="rId29"/>
    <p:sldId id="356" r:id="rId30"/>
    <p:sldId id="357" r:id="rId31"/>
    <p:sldId id="358" r:id="rId32"/>
    <p:sldId id="363" r:id="rId33"/>
    <p:sldId id="364" r:id="rId34"/>
    <p:sldId id="359" r:id="rId35"/>
    <p:sldId id="360" r:id="rId36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  <a:srgbClr val="119F33"/>
    <a:srgbClr val="FFFF99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6" autoAdjust="0"/>
    <p:restoredTop sz="86408" autoAdjust="0"/>
  </p:normalViewPr>
  <p:slideViewPr>
    <p:cSldViewPr>
      <p:cViewPr varScale="1">
        <p:scale>
          <a:sx n="70" d="100"/>
          <a:sy n="70" d="100"/>
        </p:scale>
        <p:origin x="-36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05121" cy="460400"/>
          </a:xfrm>
          <a:prstGeom prst="rect">
            <a:avLst/>
          </a:prstGeom>
        </p:spPr>
        <p:txBody>
          <a:bodyPr vert="horz" lIns="87316" tIns="43658" rIns="87316" bIns="43658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574" y="1"/>
            <a:ext cx="3005121" cy="460400"/>
          </a:xfrm>
          <a:prstGeom prst="rect">
            <a:avLst/>
          </a:prstGeom>
        </p:spPr>
        <p:txBody>
          <a:bodyPr vert="horz" lIns="87316" tIns="43658" rIns="87316" bIns="43658" rtlCol="0"/>
          <a:lstStyle>
            <a:lvl1pPr algn="r">
              <a:defRPr sz="1100"/>
            </a:lvl1pPr>
          </a:lstStyle>
          <a:p>
            <a:fld id="{52039197-9A5D-4426-8BE1-7E0DB9D27619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8276"/>
            <a:ext cx="3005121" cy="460400"/>
          </a:xfrm>
          <a:prstGeom prst="rect">
            <a:avLst/>
          </a:prstGeom>
        </p:spPr>
        <p:txBody>
          <a:bodyPr vert="horz" lIns="87316" tIns="43658" rIns="87316" bIns="43658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574" y="8758276"/>
            <a:ext cx="3005121" cy="460400"/>
          </a:xfrm>
          <a:prstGeom prst="rect">
            <a:avLst/>
          </a:prstGeom>
        </p:spPr>
        <p:txBody>
          <a:bodyPr vert="horz" lIns="87316" tIns="43658" rIns="87316" bIns="43658" rtlCol="0" anchor="b"/>
          <a:lstStyle>
            <a:lvl1pPr algn="r">
              <a:defRPr sz="1100"/>
            </a:lvl1pPr>
          </a:lstStyle>
          <a:p>
            <a:fld id="{C77A13E8-25B5-4ABF-A87C-CEC207C20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61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775" y="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420" y="4379595"/>
            <a:ext cx="5547360" cy="414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759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775" y="875759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</a:defRPr>
            </a:lvl1pPr>
          </a:lstStyle>
          <a:p>
            <a:fld id="{C142CCA2-2949-4325-A78A-A7C3B63D73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79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C47610-A579-4DD1-AA62-8EA40B23FA17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Spring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115C0-909B-4E1C-9E6E-04B3E91035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Spring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82AAE3-B489-4A15-89C7-18993943A3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685800" y="6400800"/>
            <a:ext cx="3886200" cy="457200"/>
          </a:xfrm>
        </p:spPr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Spring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883048-0376-4A94-A445-C2F5CD3FC3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Spring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EA12F5-03B5-4BEE-BF40-7EC1D15EBE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Spring 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FCB40-9664-45B5-BAA8-170CAD3533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Spring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D69B1-7287-44D7-BAC9-82A718B312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Spring 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3CE0B5-4587-46C9-88FF-288BD15E32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Spring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7DB5F-D2ED-41DB-B30F-B019AB82D7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Spring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279E5-AC96-4A1A-8381-1C3686D400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r>
              <a:rPr lang="en-US" smtClean="0"/>
              <a:t>Spring 2010</a:t>
            </a: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3B048AC8-D41E-4C7B-8EE3-A52489AA1F0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hf hdr="0" dt="0"/>
  <p:txStyles>
    <p:titleStyle>
      <a:lvl1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057400"/>
            <a:ext cx="8610600" cy="2057400"/>
          </a:xfrm>
        </p:spPr>
        <p:txBody>
          <a:bodyPr/>
          <a:lstStyle/>
          <a:p>
            <a:pPr algn="ctr"/>
            <a:r>
              <a:rPr lang="en-US" sz="2800" i="0" dirty="0" smtClean="0"/>
              <a:t>A Sophomoric Introduction to Shared-Memory Parallelism and Concurrency</a:t>
            </a:r>
            <a:r>
              <a:rPr lang="en-US" sz="3200" i="0" dirty="0" smtClean="0"/>
              <a:t/>
            </a:r>
            <a:br>
              <a:rPr lang="en-US" sz="3200" i="0" dirty="0" smtClean="0"/>
            </a:br>
            <a:r>
              <a:rPr lang="en-US" sz="1400" i="0" dirty="0" smtClean="0"/>
              <a:t/>
            </a:r>
            <a:br>
              <a:rPr lang="en-US" sz="1400" i="0" dirty="0" smtClean="0"/>
            </a:br>
            <a:r>
              <a:rPr lang="en-US" sz="2800" i="0" dirty="0" smtClean="0"/>
              <a:t>Lecture 5</a:t>
            </a:r>
            <a:br>
              <a:rPr lang="en-US" sz="2800" i="0" dirty="0" smtClean="0"/>
            </a:br>
            <a:r>
              <a:rPr lang="en-US" sz="2800" i="0" dirty="0" smtClean="0"/>
              <a:t> Programming with Locks and Critical Sections</a:t>
            </a:r>
            <a:endParaRPr lang="en-US" sz="2800" i="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572000"/>
            <a:ext cx="8534400" cy="1524000"/>
          </a:xfrm>
        </p:spPr>
        <p:txBody>
          <a:bodyPr/>
          <a:lstStyle/>
          <a:p>
            <a:r>
              <a:rPr lang="en-US" sz="2400" dirty="0" smtClean="0"/>
              <a:t>Dan Grossman</a:t>
            </a:r>
          </a:p>
          <a:p>
            <a:pPr algn="l"/>
            <a:endParaRPr lang="en-US" sz="1400" dirty="0" smtClean="0"/>
          </a:p>
          <a:p>
            <a:pPr algn="l"/>
            <a:r>
              <a:rPr lang="en-US" sz="1400" dirty="0" smtClean="0"/>
              <a:t>Last Updated: May </a:t>
            </a:r>
            <a:r>
              <a:rPr lang="en-US" sz="1400" dirty="0" smtClean="0"/>
              <a:t>2012</a:t>
            </a:r>
            <a:endParaRPr lang="en-US" sz="1400" dirty="0" smtClean="0"/>
          </a:p>
          <a:p>
            <a:pPr algn="l"/>
            <a:r>
              <a:rPr lang="en-US" sz="1400" dirty="0" smtClean="0"/>
              <a:t>For more information, see http://www.cs.washington.edu/homes/djg/teachingMaterials/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peek and push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1524000"/>
          </a:xfrm>
        </p:spPr>
        <p:txBody>
          <a:bodyPr/>
          <a:lstStyle/>
          <a:p>
            <a:r>
              <a:rPr lang="en-US" dirty="0" smtClean="0"/>
              <a:t>Property we want: Values are returned from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dirty="0" smtClean="0"/>
              <a:t> in LIFO order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1200" dirty="0" smtClean="0"/>
          </a:p>
          <a:p>
            <a:r>
              <a:rPr lang="en-US" dirty="0" smtClean="0"/>
              <a:t>With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as written, property can be violated – how?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600200" y="3429000"/>
            <a:ext cx="2743200" cy="1905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 = pop();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push(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solidFill>
                <a:schemeClr val="accent2"/>
              </a:solidFill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</p:txBody>
      </p:sp>
      <p:sp>
        <p:nvSpPr>
          <p:cNvPr id="8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019800" y="3428206"/>
            <a:ext cx="1905000" cy="10675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push(x)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>
                <a:latin typeface="Courier New" pitchFamily="49" charset="0"/>
              </a:rPr>
              <a:t>push(y)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kern="0" dirty="0" smtClean="0">
                <a:latin typeface="Courier New" pitchFamily="49" charset="0"/>
              </a:rPr>
              <a:t> = pop()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kern="0" dirty="0" smtClean="0">
              <a:latin typeface="Courier New" pitchFamily="49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rot="5400000">
            <a:off x="113506" y="4533106"/>
            <a:ext cx="22098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 rot="16200000">
            <a:off x="417622" y="4227622"/>
            <a:ext cx="7458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Time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19800" y="2952690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Thread 2</a:t>
            </a:r>
          </a:p>
        </p:txBody>
      </p:sp>
      <p:cxnSp>
        <p:nvCxnSpPr>
          <p:cNvPr id="14" name="Straight Arrow Connector 13"/>
          <p:cNvCxnSpPr>
            <a:stCxn id="8" idx="1"/>
          </p:cNvCxnSpPr>
          <p:nvPr/>
        </p:nvCxnSpPr>
        <p:spPr bwMode="auto">
          <a:xfrm rot="10800000" flipV="1">
            <a:off x="3733800" y="3962003"/>
            <a:ext cx="2286000" cy="396"/>
          </a:xfrm>
          <a:prstGeom prst="straightConnector1">
            <a:avLst/>
          </a:prstGeom>
          <a:solidFill>
            <a:schemeClr val="accent1"/>
          </a:solidFill>
          <a:ln w="603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1905000" y="3047206"/>
            <a:ext cx="2066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Thread 1 (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b="0" dirty="0" smtClean="0">
                <a:latin typeface="+mn-lt"/>
              </a:rPr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 rot="10800000">
            <a:off x="3733800" y="3429000"/>
            <a:ext cx="2286000" cy="152402"/>
          </a:xfrm>
          <a:prstGeom prst="straightConnector1">
            <a:avLst/>
          </a:prstGeom>
          <a:solidFill>
            <a:schemeClr val="accent1"/>
          </a:solidFill>
          <a:ln w="603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10800000" flipV="1">
            <a:off x="3429001" y="4266802"/>
            <a:ext cx="2667001" cy="838597"/>
          </a:xfrm>
          <a:prstGeom prst="straightConnector1">
            <a:avLst/>
          </a:prstGeom>
          <a:solidFill>
            <a:schemeClr val="accent1"/>
          </a:solidFill>
          <a:ln w="603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peek and pop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1524000"/>
          </a:xfrm>
        </p:spPr>
        <p:txBody>
          <a:bodyPr/>
          <a:lstStyle/>
          <a:p>
            <a:r>
              <a:rPr lang="en-US" dirty="0" smtClean="0"/>
              <a:t>Property we want: Values are returned from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dirty="0" smtClean="0"/>
              <a:t> in LIFO order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1200" dirty="0" smtClean="0"/>
          </a:p>
          <a:p>
            <a:r>
              <a:rPr lang="en-US" dirty="0" smtClean="0"/>
              <a:t>With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as written, property can be violated – how?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600200" y="3428206"/>
            <a:ext cx="2743200" cy="1905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 = pop();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push(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solidFill>
                <a:schemeClr val="accent2"/>
              </a:solidFill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rot="5400000">
            <a:off x="113506" y="4533106"/>
            <a:ext cx="22098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 rot="16200000">
            <a:off x="417622" y="4227622"/>
            <a:ext cx="7458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Time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19800" y="2952690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Thread 2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>
            <a:off x="3886200" y="3276600"/>
            <a:ext cx="2209800" cy="228599"/>
          </a:xfrm>
          <a:prstGeom prst="straightConnector1">
            <a:avLst/>
          </a:prstGeom>
          <a:solidFill>
            <a:schemeClr val="accent1"/>
          </a:solidFill>
          <a:ln w="603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1905000" y="3047206"/>
            <a:ext cx="2066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Thread 1 (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b="0" dirty="0" smtClean="0">
                <a:latin typeface="+mn-lt"/>
              </a:rPr>
              <a:t>)</a:t>
            </a:r>
          </a:p>
        </p:txBody>
      </p:sp>
      <p:sp>
        <p:nvSpPr>
          <p:cNvPr id="17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019800" y="3428206"/>
            <a:ext cx="1905000" cy="10675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push(x)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>
                <a:latin typeface="Courier New" pitchFamily="49" charset="0"/>
              </a:rPr>
              <a:t>push(y)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kern="0" dirty="0" smtClean="0">
                <a:latin typeface="Courier New" pitchFamily="49" charset="0"/>
              </a:rPr>
              <a:t> = pop()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kern="0" dirty="0" smtClean="0">
              <a:latin typeface="Courier New" pitchFamily="49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rot="10800000">
            <a:off x="3886201" y="3352800"/>
            <a:ext cx="2133601" cy="533400"/>
          </a:xfrm>
          <a:prstGeom prst="straightConnector1">
            <a:avLst/>
          </a:prstGeom>
          <a:solidFill>
            <a:schemeClr val="accent1"/>
          </a:solidFill>
          <a:ln w="603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rot="10800000">
            <a:off x="3810001" y="3962400"/>
            <a:ext cx="2209800" cy="228599"/>
          </a:xfrm>
          <a:prstGeom prst="straightConnector1">
            <a:avLst/>
          </a:prstGeom>
          <a:solidFill>
            <a:schemeClr val="accent1"/>
          </a:solidFill>
          <a:ln w="603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peek and peek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1524000"/>
          </a:xfrm>
        </p:spPr>
        <p:txBody>
          <a:bodyPr/>
          <a:lstStyle/>
          <a:p>
            <a:r>
              <a:rPr lang="en-US" dirty="0" smtClean="0"/>
              <a:t>Property we want: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</a:t>
            </a:r>
            <a:r>
              <a:rPr lang="en-US" dirty="0" smtClean="0"/>
              <a:t>does not </a:t>
            </a:r>
            <a:r>
              <a:rPr lang="en-US" dirty="0" smtClean="0"/>
              <a:t>throw an exception if number of pushes exceeds number of pops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1200" dirty="0" smtClean="0"/>
          </a:p>
          <a:p>
            <a:r>
              <a:rPr lang="en-US" dirty="0" smtClean="0"/>
              <a:t>With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as written, property can be violated – how?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600200" y="3428206"/>
            <a:ext cx="2743200" cy="1905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 = pop();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push(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solidFill>
                <a:schemeClr val="accent2"/>
              </a:solidFill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rot="5400000">
            <a:off x="113506" y="4533106"/>
            <a:ext cx="22098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 rot="16200000">
            <a:off x="417622" y="4227622"/>
            <a:ext cx="7458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Time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19800" y="2952690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Thread 2</a:t>
            </a:r>
          </a:p>
        </p:txBody>
      </p:sp>
      <p:sp>
        <p:nvSpPr>
          <p:cNvPr id="15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29200" y="3428206"/>
            <a:ext cx="2743200" cy="18295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 = pop();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push(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solidFill>
                <a:schemeClr val="accent2"/>
              </a:solidFill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kern="0" dirty="0" smtClean="0">
              <a:latin typeface="Courier New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05000" y="3047206"/>
            <a:ext cx="2066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Thread 1 (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b="0" dirty="0" smtClean="0">
                <a:latin typeface="+mn-lt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peek and peek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1524000"/>
          </a:xfrm>
        </p:spPr>
        <p:txBody>
          <a:bodyPr/>
          <a:lstStyle/>
          <a:p>
            <a:r>
              <a:rPr lang="en-US" dirty="0" smtClean="0"/>
              <a:t>Property we want: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doesn’t throw an exception if number of pushes exceeds number of pops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1200" dirty="0" smtClean="0"/>
          </a:p>
          <a:p>
            <a:r>
              <a:rPr lang="en-US" dirty="0" smtClean="0"/>
              <a:t>With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as written, property can be violated – how?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600200" y="3428206"/>
            <a:ext cx="2743200" cy="1905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 = pop();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push(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solidFill>
                <a:schemeClr val="accent2"/>
              </a:solidFill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rot="5400000">
            <a:off x="113506" y="4533106"/>
            <a:ext cx="22098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 rot="16200000">
            <a:off x="417622" y="4227622"/>
            <a:ext cx="7458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Time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19800" y="2952690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Thread 2</a:t>
            </a:r>
          </a:p>
        </p:txBody>
      </p:sp>
      <p:sp>
        <p:nvSpPr>
          <p:cNvPr id="15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29200" y="3428206"/>
            <a:ext cx="2743200" cy="18295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 = pop();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push(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solidFill>
                <a:schemeClr val="accent2"/>
              </a:solidFill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kern="0" dirty="0" smtClean="0">
              <a:latin typeface="Courier New" pitchFamily="49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2971800" y="3657202"/>
            <a:ext cx="2057400" cy="305197"/>
          </a:xfrm>
          <a:prstGeom prst="straightConnector1">
            <a:avLst/>
          </a:prstGeom>
          <a:solidFill>
            <a:schemeClr val="accent1"/>
          </a:solidFill>
          <a:ln w="603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1905000" y="3047206"/>
            <a:ext cx="2066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Thread 1 (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b="0" dirty="0" smtClean="0">
                <a:latin typeface="+mn-lt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1143000"/>
          </a:xfrm>
        </p:spPr>
        <p:txBody>
          <a:bodyPr/>
          <a:lstStyle/>
          <a:p>
            <a:r>
              <a:rPr lang="en-US" dirty="0" smtClean="0"/>
              <a:t>In short,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needs synchronization to disallow </a:t>
            </a:r>
            <a:r>
              <a:rPr lang="en-US" dirty="0" err="1" smtClean="0"/>
              <a:t>interleavings</a:t>
            </a:r>
            <a:endParaRPr lang="en-US" dirty="0" smtClean="0"/>
          </a:p>
          <a:p>
            <a:pPr lvl="1"/>
            <a:r>
              <a:rPr lang="en-US" dirty="0" smtClean="0"/>
              <a:t>The key is to make a </a:t>
            </a:r>
            <a:r>
              <a:rPr lang="en-US" i="1" dirty="0" smtClean="0"/>
              <a:t>larger critical section</a:t>
            </a:r>
            <a:endParaRPr lang="en-US" dirty="0" smtClean="0"/>
          </a:p>
          <a:p>
            <a:pPr lvl="1"/>
            <a:r>
              <a:rPr lang="en-US" dirty="0" smtClean="0"/>
              <a:t>Re-entrant locks allow calls to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push</a:t>
            </a:r>
            <a:r>
              <a:rPr lang="en-US" dirty="0" smtClean="0"/>
              <a:t> and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pop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04800" y="2819400"/>
            <a:ext cx="3962400" cy="2514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class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Stack</a:t>
            </a:r>
            <a:r>
              <a:rPr lang="en-US" sz="2000" kern="0" dirty="0" smtClean="0">
                <a:latin typeface="Courier New" pitchFamily="49" charset="0"/>
              </a:rPr>
              <a:t>&lt;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kern="0" dirty="0" smtClean="0">
                <a:latin typeface="Courier New" pitchFamily="49" charset="0"/>
              </a:rPr>
              <a:t>&gt;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>
                <a:latin typeface="Courier New" pitchFamily="49" charset="0"/>
              </a:rPr>
              <a:t>  …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rgbClr val="FF0000"/>
                </a:solidFill>
                <a:latin typeface="Courier New" pitchFamily="49" charset="0"/>
              </a:rPr>
              <a:t>synchronized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 </a:t>
            </a:r>
            <a:r>
              <a:rPr lang="en-US" sz="2000" kern="0" dirty="0" smtClean="0">
                <a:latin typeface="Courier New" pitchFamily="49" charset="0"/>
              </a:rPr>
              <a:t>E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peek</a:t>
            </a:r>
            <a:r>
              <a:rPr lang="en-US" sz="2000" kern="0" dirty="0" smtClean="0">
                <a:latin typeface="Courier New" pitchFamily="49" charset="0"/>
              </a:rPr>
              <a:t>(){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  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 = pop();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  push(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}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}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latin typeface="Courier New" pitchFamily="49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419600" y="2819400"/>
            <a:ext cx="4495800" cy="2819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C</a:t>
            </a:r>
            <a:r>
              <a:rPr lang="en-US" sz="2000" kern="0" dirty="0" smtClean="0">
                <a:latin typeface="Courier New" pitchFamily="49" charset="0"/>
              </a:rPr>
              <a:t> {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&lt;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kern="0" dirty="0" smtClean="0">
                <a:latin typeface="Courier New" pitchFamily="49" charset="0"/>
              </a:rPr>
              <a:t>&gt; 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myPeek</a:t>
            </a:r>
            <a:r>
              <a:rPr lang="en-US" sz="2000" kern="0" dirty="0" smtClean="0">
                <a:latin typeface="Courier New" pitchFamily="49" charset="0"/>
              </a:rPr>
              <a:t>(Stack&lt;E&gt;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s</a:t>
            </a:r>
            <a:r>
              <a:rPr lang="en-US" sz="2000" kern="0" dirty="0" smtClean="0">
                <a:latin typeface="Courier New" pitchFamily="49" charset="0"/>
              </a:rPr>
              <a:t>){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 </a:t>
            </a:r>
            <a:r>
              <a:rPr lang="en-US" sz="2000" kern="0" dirty="0" smtClean="0">
                <a:solidFill>
                  <a:srgbClr val="FF0000"/>
                </a:solidFill>
                <a:latin typeface="Courier New" pitchFamily="49" charset="0"/>
              </a:rPr>
              <a:t>synchronized (s) {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   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 = s.pop();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   </a:t>
            </a:r>
            <a:r>
              <a:rPr lang="en-US" sz="2000" kern="0" dirty="0" err="1" smtClean="0">
                <a:latin typeface="Courier New" pitchFamily="49" charset="0"/>
              </a:rPr>
              <a:t>s.push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 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 </a:t>
            </a:r>
            <a:r>
              <a:rPr lang="en-US" sz="2000" kern="0" dirty="0" smtClean="0">
                <a:solidFill>
                  <a:srgbClr val="FF0000"/>
                </a:solidFill>
                <a:latin typeface="Courier New" pitchFamily="49" charset="0"/>
              </a:rPr>
              <a:t>}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}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}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wrong “fix”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so far: problems from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doing writes that lead to an incorrect intermediate state</a:t>
            </a:r>
          </a:p>
          <a:p>
            <a:endParaRPr lang="en-US" dirty="0" smtClean="0"/>
          </a:p>
          <a:p>
            <a:r>
              <a:rPr lang="en-US" dirty="0" smtClean="0"/>
              <a:t>Tempting but wrong: If an implementation of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(or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isEmpty</a:t>
            </a:r>
            <a:r>
              <a:rPr lang="en-US" dirty="0" smtClean="0"/>
              <a:t>) does not write anything, then maybe we can skip the synchronization?</a:t>
            </a:r>
          </a:p>
          <a:p>
            <a:endParaRPr lang="en-US" dirty="0" smtClean="0"/>
          </a:p>
          <a:p>
            <a:r>
              <a:rPr lang="en-US" dirty="0" smtClean="0"/>
              <a:t>Does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work due to </a:t>
            </a:r>
            <a:r>
              <a:rPr lang="en-US" i="1" dirty="0" smtClean="0"/>
              <a:t>data races</a:t>
            </a:r>
            <a:r>
              <a:rPr lang="en-US" dirty="0" smtClean="0"/>
              <a:t> with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push</a:t>
            </a:r>
            <a:r>
              <a:rPr lang="en-US" dirty="0" smtClean="0"/>
              <a:t> and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dirty="0" smtClean="0"/>
              <a:t>…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Example, again (no resizing or checking)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990600" y="1371600"/>
            <a:ext cx="7543800" cy="4953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class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Stack</a:t>
            </a:r>
            <a:r>
              <a:rPr lang="en-US" sz="2000" kern="0" dirty="0" smtClean="0">
                <a:latin typeface="Courier New" pitchFamily="49" charset="0"/>
              </a:rPr>
              <a:t>&lt;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kern="0" dirty="0" smtClean="0">
                <a:latin typeface="Courier New" pitchFamily="49" charset="0"/>
              </a:rPr>
              <a:t>&gt;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private</a:t>
            </a:r>
            <a:r>
              <a:rPr lang="en-US" sz="2000" kern="0" dirty="0" smtClean="0">
                <a:latin typeface="Courier New" pitchFamily="49" charset="0"/>
              </a:rPr>
              <a:t> E[]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array</a:t>
            </a:r>
            <a:r>
              <a:rPr lang="en-US" sz="2000" kern="0" dirty="0" smtClean="0">
                <a:latin typeface="Courier New" pitchFamily="49" charset="0"/>
              </a:rPr>
              <a:t> = (E[])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kern="0" dirty="0" smtClean="0">
                <a:latin typeface="Courier New" pitchFamily="49" charset="0"/>
              </a:rPr>
              <a:t> Object[SIZE];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index</a:t>
            </a:r>
            <a:r>
              <a:rPr lang="en-US" sz="2000" kern="0" dirty="0" smtClean="0">
                <a:latin typeface="Courier New" pitchFamily="49" charset="0"/>
              </a:rPr>
              <a:t> = -1;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  </a:t>
            </a:r>
            <a:r>
              <a:rPr lang="en-US" sz="2000" kern="0" dirty="0" err="1" smtClean="0">
                <a:latin typeface="Courier New" pitchFamily="49" charset="0"/>
              </a:rPr>
              <a:t>boolean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isEmpty</a:t>
            </a:r>
            <a:r>
              <a:rPr lang="en-US" sz="2000" kern="0" dirty="0" smtClean="0">
                <a:latin typeface="Courier New" pitchFamily="49" charset="0"/>
              </a:rPr>
              <a:t>() { </a:t>
            </a:r>
            <a:r>
              <a:rPr lang="en-US" sz="2000" kern="0" dirty="0" smtClean="0">
                <a:solidFill>
                  <a:srgbClr val="7030A0"/>
                </a:solidFill>
                <a:latin typeface="Courier New" pitchFamily="49" charset="0"/>
              </a:rPr>
              <a:t>// unsynchronized: wrong?!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    return</a:t>
            </a:r>
            <a:r>
              <a:rPr lang="en-US" sz="2000" kern="0" dirty="0" smtClean="0">
                <a:latin typeface="Courier New" pitchFamily="49" charset="0"/>
              </a:rPr>
              <a:t> index==-1; </a:t>
            </a: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}</a:t>
            </a:r>
            <a:endParaRPr kumimoji="0" lang="en-US" sz="2000" b="1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lvl="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synchronized </a:t>
            </a:r>
            <a:r>
              <a:rPr lang="en-US" sz="2000" kern="0" dirty="0" smtClean="0">
                <a:latin typeface="Courier New" pitchFamily="49" charset="0"/>
              </a:rPr>
              <a:t>void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push</a:t>
            </a:r>
            <a:r>
              <a:rPr lang="en-US" sz="2000" kern="0" dirty="0" smtClean="0">
                <a:latin typeface="Courier New" pitchFamily="49" charset="0"/>
              </a:rPr>
              <a:t>(E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val</a:t>
            </a:r>
            <a:r>
              <a:rPr lang="en-US" sz="2000" kern="0" dirty="0" smtClean="0">
                <a:latin typeface="Courier New" pitchFamily="49" charset="0"/>
              </a:rPr>
              <a:t>) {</a:t>
            </a:r>
          </a:p>
          <a:p>
            <a:pPr marL="342900" lvl="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	  array[++index] = </a:t>
            </a:r>
            <a:r>
              <a:rPr lang="en-US" sz="2000" kern="0" dirty="0" err="1" smtClean="0">
                <a:latin typeface="Courier New" pitchFamily="49" charset="0"/>
              </a:rPr>
              <a:t>val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  <a:p>
            <a:pPr marL="342900" lvl="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}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synchronized </a:t>
            </a:r>
            <a:r>
              <a:rPr lang="en-US" sz="2000" kern="0" dirty="0" smtClean="0">
                <a:latin typeface="Courier New" pitchFamily="49" charset="0"/>
              </a:rPr>
              <a:t>E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pop</a:t>
            </a:r>
            <a:r>
              <a:rPr lang="en-US" sz="2000" kern="0" dirty="0" smtClean="0">
                <a:latin typeface="Courier New" pitchFamily="49" charset="0"/>
              </a:rPr>
              <a:t>() { 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	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array[index--];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}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E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peek</a:t>
            </a:r>
            <a:r>
              <a:rPr lang="en-US" sz="2000" kern="0" dirty="0" smtClean="0">
                <a:latin typeface="Courier New" pitchFamily="49" charset="0"/>
              </a:rPr>
              <a:t>() { </a:t>
            </a:r>
            <a:r>
              <a:rPr lang="en-US" sz="2000" kern="0" dirty="0" smtClean="0">
                <a:solidFill>
                  <a:srgbClr val="7030A0"/>
                </a:solidFill>
                <a:latin typeface="Courier New" pitchFamily="49" charset="0"/>
              </a:rPr>
              <a:t>// unsynchronized: wrong!</a:t>
            </a:r>
            <a:endParaRPr lang="en-US" sz="2000" kern="0" dirty="0" smtClean="0"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array[index];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}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848600" cy="4495800"/>
          </a:xfrm>
        </p:spPr>
        <p:txBody>
          <a:bodyPr/>
          <a:lstStyle/>
          <a:p>
            <a:r>
              <a:rPr lang="en-US" dirty="0" smtClean="0"/>
              <a:t>It </a:t>
            </a:r>
            <a:r>
              <a:rPr lang="en-US" i="1" dirty="0" smtClean="0"/>
              <a:t>looks like</a:t>
            </a:r>
            <a:r>
              <a:rPr lang="en-US" dirty="0" smtClean="0"/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isEmpty</a:t>
            </a:r>
            <a:r>
              <a:rPr lang="en-US" dirty="0" smtClean="0"/>
              <a:t> and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can “get away with this” since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push</a:t>
            </a:r>
            <a:r>
              <a:rPr lang="en-US" dirty="0" smtClean="0"/>
              <a:t> and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dirty="0" smtClean="0"/>
              <a:t> adjust the state “in one tiny step”</a:t>
            </a:r>
          </a:p>
          <a:p>
            <a:pPr lvl="1"/>
            <a:endParaRPr lang="en-US" sz="1000" dirty="0" smtClean="0"/>
          </a:p>
          <a:p>
            <a:pPr lvl="1"/>
            <a:endParaRPr lang="en-US" sz="1000" dirty="0" smtClean="0"/>
          </a:p>
          <a:p>
            <a:r>
              <a:rPr lang="en-US" dirty="0" smtClean="0"/>
              <a:t>But this code is still </a:t>
            </a:r>
            <a:r>
              <a:rPr lang="en-US" i="1" dirty="0" smtClean="0"/>
              <a:t>wrong</a:t>
            </a:r>
            <a:r>
              <a:rPr lang="en-US" dirty="0" smtClean="0"/>
              <a:t> and depends on language-implementation details you cannot assume</a:t>
            </a:r>
          </a:p>
          <a:p>
            <a:pPr lvl="1"/>
            <a:r>
              <a:rPr lang="en-US" dirty="0" smtClean="0"/>
              <a:t>Even “tiny steps” may require multiple steps in the implementation: </a:t>
            </a:r>
            <a:r>
              <a:rPr lang="en-US" b="1" dirty="0" smtClean="0">
                <a:latin typeface="Courier New" pitchFamily="49" charset="0"/>
              </a:rPr>
              <a:t>array[++index] = </a:t>
            </a:r>
            <a:r>
              <a:rPr lang="en-US" b="1" dirty="0" err="1" smtClean="0">
                <a:latin typeface="Courier New" pitchFamily="49" charset="0"/>
              </a:rPr>
              <a:t>val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>
                <a:latin typeface="+mj-lt"/>
              </a:rPr>
              <a:t>probably takes at least two steps</a:t>
            </a:r>
            <a:endParaRPr lang="en-US" dirty="0" smtClean="0"/>
          </a:p>
          <a:p>
            <a:pPr lvl="1"/>
            <a:r>
              <a:rPr lang="en-US" dirty="0" smtClean="0"/>
              <a:t>Code has a </a:t>
            </a:r>
            <a:r>
              <a:rPr lang="en-US" dirty="0" smtClean="0">
                <a:solidFill>
                  <a:schemeClr val="accent2"/>
                </a:solidFill>
              </a:rPr>
              <a:t>data race</a:t>
            </a:r>
            <a:r>
              <a:rPr lang="en-US" dirty="0" smtClean="0"/>
              <a:t>, allowing very strange behavior </a:t>
            </a:r>
          </a:p>
          <a:p>
            <a:pPr lvl="2"/>
            <a:r>
              <a:rPr lang="en-US" dirty="0" smtClean="0"/>
              <a:t>Important discussion in next lecture</a:t>
            </a:r>
          </a:p>
          <a:p>
            <a:pPr lvl="1"/>
            <a:endParaRPr lang="en-US" sz="1000" dirty="0" smtClean="0"/>
          </a:p>
          <a:p>
            <a:r>
              <a:rPr lang="en-US" dirty="0" smtClean="0"/>
              <a:t>Moral: </a:t>
            </a:r>
            <a:r>
              <a:rPr lang="en-US" dirty="0" smtClean="0"/>
              <a:t>Do not </a:t>
            </a:r>
            <a:r>
              <a:rPr lang="en-US" dirty="0" smtClean="0"/>
              <a:t>introduce a data race, even if every interleaving you can think of is correct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distinction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724400"/>
          </a:xfrm>
        </p:spPr>
        <p:txBody>
          <a:bodyPr/>
          <a:lstStyle/>
          <a:p>
            <a:pPr marL="0" indent="0" algn="ctr">
              <a:buNone/>
            </a:pPr>
            <a:endParaRPr lang="en-US" sz="1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The (poor) term “race condition” can refer to two </a:t>
            </a:r>
            <a:r>
              <a:rPr lang="en-US" i="1" dirty="0" smtClean="0"/>
              <a:t>different</a:t>
            </a:r>
            <a:r>
              <a:rPr lang="en-US" dirty="0" smtClean="0"/>
              <a:t> things resulting from lack of synchronization:</a:t>
            </a:r>
          </a:p>
          <a:p>
            <a:pPr marL="0" indent="0">
              <a:buNone/>
            </a:pPr>
            <a:endParaRPr lang="en-US" sz="1000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2"/>
                </a:solidFill>
              </a:rPr>
              <a:t>Data races:</a:t>
            </a:r>
            <a:r>
              <a:rPr lang="en-US" dirty="0" smtClean="0"/>
              <a:t> Simultaneous read/write or write/write of the same memory location</a:t>
            </a:r>
          </a:p>
          <a:p>
            <a:pPr lvl="1"/>
            <a:r>
              <a:rPr lang="en-US" dirty="0" smtClean="0"/>
              <a:t> </a:t>
            </a:r>
            <a:r>
              <a:rPr lang="en-US" sz="1000" dirty="0" smtClean="0"/>
              <a:t>(for mortals)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always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an error</a:t>
            </a:r>
            <a:r>
              <a:rPr lang="en-US" dirty="0" smtClean="0"/>
              <a:t>, due to compiler &amp; HW (next lecture)</a:t>
            </a:r>
          </a:p>
          <a:p>
            <a:pPr lvl="1"/>
            <a:r>
              <a:rPr lang="en-US" dirty="0"/>
              <a:t>Original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</a:t>
            </a:r>
            <a:r>
              <a:rPr lang="en-US" dirty="0" smtClean="0"/>
              <a:t>example has no data races</a:t>
            </a:r>
          </a:p>
          <a:p>
            <a:pPr marL="457200" indent="-457200">
              <a:buFont typeface="+mj-lt"/>
              <a:buAutoNum type="arabicPeriod"/>
            </a:pPr>
            <a:endParaRPr lang="en-US" sz="1000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2"/>
                </a:solidFill>
              </a:rPr>
              <a:t>Bad </a:t>
            </a:r>
            <a:r>
              <a:rPr lang="en-US" dirty="0" err="1" smtClean="0">
                <a:solidFill>
                  <a:schemeClr val="accent2"/>
                </a:solidFill>
              </a:rPr>
              <a:t>interleavings</a:t>
            </a:r>
            <a:r>
              <a:rPr lang="en-US" dirty="0" smtClean="0">
                <a:solidFill>
                  <a:schemeClr val="accent2"/>
                </a:solidFill>
              </a:rPr>
              <a:t>:</a:t>
            </a:r>
            <a:r>
              <a:rPr lang="en-US" dirty="0" smtClean="0"/>
              <a:t> Despite lack of data races, exposing bad intermediate state</a:t>
            </a:r>
          </a:p>
          <a:p>
            <a:pPr lvl="1"/>
            <a:r>
              <a:rPr lang="en-US" dirty="0" smtClean="0"/>
              <a:t>“Bad” depends on your specification</a:t>
            </a:r>
          </a:p>
          <a:p>
            <a:pPr lvl="1"/>
            <a:r>
              <a:rPr lang="en-US" dirty="0"/>
              <a:t>Original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</a:t>
            </a:r>
            <a:r>
              <a:rPr lang="en-US" dirty="0" smtClean="0"/>
              <a:t>example had several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0273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it right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Avoiding race conditions on shared resources is difficult</a:t>
            </a:r>
          </a:p>
          <a:p>
            <a:pPr lvl="1"/>
            <a:r>
              <a:rPr lang="en-US" dirty="0" smtClean="0"/>
              <a:t>Decades of bugs have led to some </a:t>
            </a:r>
            <a:r>
              <a:rPr lang="en-US" i="1" dirty="0" smtClean="0"/>
              <a:t>conventional wisdom</a:t>
            </a:r>
            <a:r>
              <a:rPr lang="en-US" dirty="0" smtClean="0"/>
              <a:t>: </a:t>
            </a:r>
          </a:p>
          <a:p>
            <a:pPr lvl="1">
              <a:buNone/>
            </a:pPr>
            <a:r>
              <a:rPr lang="en-US" dirty="0" smtClean="0"/>
              <a:t>	general techniques that are known to work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Rest of lecture distills key ideas and trade-offs</a:t>
            </a:r>
          </a:p>
          <a:p>
            <a:pPr lvl="1"/>
            <a:r>
              <a:rPr lang="en-US" dirty="0" smtClean="0"/>
              <a:t>Parts paraphrased from “Java Concurrency in Practice”</a:t>
            </a:r>
          </a:p>
          <a:p>
            <a:pPr lvl="2"/>
            <a:r>
              <a:rPr lang="en-US" dirty="0" smtClean="0"/>
              <a:t>Chapter 2 (rest of book more advanced)</a:t>
            </a:r>
          </a:p>
          <a:p>
            <a:pPr lvl="1"/>
            <a:r>
              <a:rPr lang="en-US" dirty="0" smtClean="0"/>
              <a:t>But none of this is specific to Java or a particular book!</a:t>
            </a:r>
          </a:p>
          <a:p>
            <a:pPr lvl="1"/>
            <a:r>
              <a:rPr lang="en-US" dirty="0" smtClean="0"/>
              <a:t>May be hard to appreciate in beginning, but come back to these guidelines over the years – don’t be fancy!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001000" cy="4800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Done:</a:t>
            </a:r>
          </a:p>
          <a:p>
            <a:pPr lvl="1"/>
            <a:r>
              <a:rPr lang="en-US" dirty="0" smtClean="0"/>
              <a:t>The semantics of locks</a:t>
            </a:r>
          </a:p>
          <a:p>
            <a:pPr lvl="1"/>
            <a:r>
              <a:rPr lang="en-US" dirty="0" smtClean="0"/>
              <a:t>Locks in Java</a:t>
            </a:r>
          </a:p>
          <a:p>
            <a:pPr lvl="1"/>
            <a:r>
              <a:rPr lang="en-US" dirty="0" smtClean="0"/>
              <a:t>Using locks for mutual exclusion: bank-account example</a:t>
            </a:r>
            <a:endParaRPr lang="en-US" sz="1000" dirty="0" smtClean="0"/>
          </a:p>
          <a:p>
            <a:pPr>
              <a:buNone/>
            </a:pPr>
            <a:r>
              <a:rPr lang="en-US" dirty="0" smtClean="0"/>
              <a:t>This lecture:</a:t>
            </a:r>
          </a:p>
          <a:p>
            <a:pPr lvl="1"/>
            <a:r>
              <a:rPr lang="en-US" dirty="0" smtClean="0"/>
              <a:t>More bad </a:t>
            </a:r>
            <a:r>
              <a:rPr lang="en-US" dirty="0" err="1" smtClean="0"/>
              <a:t>interleavings</a:t>
            </a:r>
            <a:r>
              <a:rPr lang="en-US" dirty="0" smtClean="0"/>
              <a:t> (learn to spot these!)</a:t>
            </a:r>
          </a:p>
          <a:p>
            <a:pPr lvl="1"/>
            <a:r>
              <a:rPr lang="en-US" dirty="0" smtClean="0"/>
              <a:t>Guidelines/idioms for shared-memory and using locks correctly</a:t>
            </a:r>
          </a:p>
          <a:p>
            <a:pPr lvl="1"/>
            <a:r>
              <a:rPr lang="en-US" dirty="0" smtClean="0"/>
              <a:t>Coarse-grained vs. fine-grained</a:t>
            </a:r>
          </a:p>
          <a:p>
            <a:pPr>
              <a:buNone/>
            </a:pPr>
            <a:r>
              <a:rPr lang="en-US" dirty="0" smtClean="0"/>
              <a:t>Next lecture:</a:t>
            </a:r>
          </a:p>
          <a:p>
            <a:pPr lvl="1"/>
            <a:r>
              <a:rPr lang="en-US" dirty="0" smtClean="0"/>
              <a:t>Readers/writer locks</a:t>
            </a:r>
          </a:p>
          <a:p>
            <a:pPr lvl="1"/>
            <a:r>
              <a:rPr lang="en-US" dirty="0" smtClean="0"/>
              <a:t>Deadlock</a:t>
            </a:r>
          </a:p>
          <a:p>
            <a:pPr lvl="1"/>
            <a:r>
              <a:rPr lang="en-US" dirty="0" smtClean="0"/>
              <a:t>Condition variables</a:t>
            </a:r>
          </a:p>
          <a:p>
            <a:pPr lvl="1"/>
            <a:r>
              <a:rPr lang="en-US" dirty="0" smtClean="0"/>
              <a:t>Data races and memory-consistency models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2209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For every </a:t>
            </a:r>
            <a:r>
              <a:rPr lang="en-US" dirty="0" smtClean="0">
                <a:solidFill>
                  <a:schemeClr val="accent2"/>
                </a:solidFill>
              </a:rPr>
              <a:t>memory location</a:t>
            </a:r>
            <a:r>
              <a:rPr lang="en-US" dirty="0" smtClean="0"/>
              <a:t> (e.g., object field) in your program, you must obey at least one of the following: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2"/>
                </a:solidFill>
              </a:rPr>
              <a:t>Thread-local:</a:t>
            </a:r>
            <a:r>
              <a:rPr lang="en-US" dirty="0" smtClean="0"/>
              <a:t> </a:t>
            </a:r>
            <a:r>
              <a:rPr lang="en-US" dirty="0" smtClean="0"/>
              <a:t>Do not </a:t>
            </a:r>
            <a:r>
              <a:rPr lang="en-US" dirty="0" smtClean="0"/>
              <a:t>use the location in &gt; 1 thread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2"/>
                </a:solidFill>
              </a:rPr>
              <a:t>Immutable:</a:t>
            </a:r>
            <a:r>
              <a:rPr lang="en-US" dirty="0" smtClean="0"/>
              <a:t> </a:t>
            </a:r>
            <a:r>
              <a:rPr lang="en-US" dirty="0" smtClean="0"/>
              <a:t>Do not </a:t>
            </a:r>
            <a:r>
              <a:rPr lang="en-US" dirty="0" smtClean="0"/>
              <a:t>write to the memory location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2"/>
                </a:solidFill>
              </a:rPr>
              <a:t>Synchronized:</a:t>
            </a:r>
            <a:r>
              <a:rPr lang="en-US" dirty="0" smtClean="0"/>
              <a:t> Use synchronization to control access to the location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1066800" y="3864114"/>
            <a:ext cx="6858000" cy="2362200"/>
          </a:xfrm>
          <a:prstGeom prst="ellips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4572000"/>
            <a:ext cx="14382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all memory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2895600" y="4038600"/>
            <a:ext cx="2971800" cy="1959114"/>
          </a:xfrm>
          <a:prstGeom prst="ellips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4495800"/>
            <a:ext cx="15247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thread-local</a:t>
            </a:r>
          </a:p>
          <a:p>
            <a:r>
              <a:rPr lang="en-US" sz="2000" b="0" dirty="0" smtClean="0">
                <a:latin typeface="+mn-lt"/>
              </a:rPr>
              <a:t>memory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5334000" y="4572000"/>
            <a:ext cx="1981200" cy="914400"/>
          </a:xfrm>
          <a:prstGeom prst="ellips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67400" y="46482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immutable</a:t>
            </a:r>
          </a:p>
          <a:p>
            <a:r>
              <a:rPr lang="en-US" sz="2000" b="0" dirty="0" smtClean="0">
                <a:latin typeface="+mn-lt"/>
              </a:rPr>
              <a:t>memory</a:t>
            </a:r>
          </a:p>
        </p:txBody>
      </p:sp>
      <p:cxnSp>
        <p:nvCxnSpPr>
          <p:cNvPr id="13" name="Straight Connector 12"/>
          <p:cNvCxnSpPr>
            <a:endCxn id="14" idx="1"/>
          </p:cNvCxnSpPr>
          <p:nvPr/>
        </p:nvCxnSpPr>
        <p:spPr bwMode="auto">
          <a:xfrm flipV="1">
            <a:off x="6172200" y="3859143"/>
            <a:ext cx="762000" cy="408057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6934200" y="3505200"/>
            <a:ext cx="19672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need </a:t>
            </a:r>
          </a:p>
          <a:p>
            <a:r>
              <a:rPr lang="en-US" sz="2000" b="0" dirty="0" smtClean="0">
                <a:latin typeface="+mn-lt"/>
              </a:rPr>
              <a:t>synchronization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Thread-local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 marL="457200" indent="-457200">
              <a:buNone/>
            </a:pPr>
            <a:r>
              <a:rPr lang="en-US" dirty="0" smtClean="0"/>
              <a:t>Whenever possible, </a:t>
            </a:r>
            <a:r>
              <a:rPr lang="en-US" dirty="0" smtClean="0"/>
              <a:t>do not </a:t>
            </a:r>
            <a:r>
              <a:rPr lang="en-US" dirty="0" smtClean="0"/>
              <a:t>share resources</a:t>
            </a:r>
          </a:p>
          <a:p>
            <a:pPr marL="857250" lvl="1" indent="-457200"/>
            <a:endParaRPr lang="en-US" sz="1000" dirty="0" smtClean="0"/>
          </a:p>
          <a:p>
            <a:pPr marL="857250" lvl="1" indent="-457200"/>
            <a:r>
              <a:rPr lang="en-US" dirty="0" smtClean="0"/>
              <a:t>Easier to have each thread have its own </a:t>
            </a:r>
            <a:r>
              <a:rPr lang="en-US" dirty="0" smtClean="0">
                <a:solidFill>
                  <a:schemeClr val="accent2"/>
                </a:solidFill>
              </a:rPr>
              <a:t>thread-local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chemeClr val="accent2"/>
                </a:solidFill>
              </a:rPr>
              <a:t>copy</a:t>
            </a:r>
            <a:r>
              <a:rPr lang="en-US" dirty="0" smtClean="0"/>
              <a:t> of a resource than to have one with shared updates</a:t>
            </a:r>
          </a:p>
          <a:p>
            <a:pPr marL="857250" lvl="1" indent="-457200"/>
            <a:endParaRPr lang="en-US" sz="1000" dirty="0" smtClean="0"/>
          </a:p>
          <a:p>
            <a:pPr marL="857250" lvl="1" indent="-457200"/>
            <a:r>
              <a:rPr lang="en-US" dirty="0" smtClean="0"/>
              <a:t>This is correct only if threads </a:t>
            </a:r>
            <a:r>
              <a:rPr lang="en-US" dirty="0" smtClean="0"/>
              <a:t>do not </a:t>
            </a:r>
            <a:r>
              <a:rPr lang="en-US" dirty="0" smtClean="0"/>
              <a:t>need to communicate through the resource</a:t>
            </a:r>
          </a:p>
          <a:p>
            <a:pPr marL="1257300" lvl="2" indent="-457200"/>
            <a:r>
              <a:rPr lang="en-US" dirty="0" smtClean="0"/>
              <a:t>That is, multiple copies are a correct approach</a:t>
            </a:r>
          </a:p>
          <a:p>
            <a:pPr marL="1257300" lvl="2" indent="-457200"/>
            <a:r>
              <a:rPr lang="en-US" dirty="0" smtClean="0"/>
              <a:t>Example: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Random</a:t>
            </a:r>
            <a:r>
              <a:rPr lang="en-US" dirty="0" smtClean="0"/>
              <a:t> objects</a:t>
            </a:r>
          </a:p>
          <a:p>
            <a:pPr marL="857250" lvl="1" indent="-457200"/>
            <a:endParaRPr lang="en-US" sz="1000" dirty="0" smtClean="0"/>
          </a:p>
          <a:p>
            <a:pPr marL="857250" lvl="1" indent="-457200"/>
            <a:r>
              <a:rPr lang="en-US" dirty="0" smtClean="0"/>
              <a:t>Note: </a:t>
            </a:r>
            <a:r>
              <a:rPr lang="en-US" dirty="0" smtClean="0"/>
              <a:t>Because </a:t>
            </a:r>
            <a:r>
              <a:rPr lang="en-US" dirty="0" smtClean="0"/>
              <a:t>each call-stack is thread-local, never need to synchronize on local variables</a:t>
            </a:r>
          </a:p>
          <a:p>
            <a:pPr marL="857250" lvl="1" indent="-457200"/>
            <a:endParaRPr lang="en-US" dirty="0" smtClean="0"/>
          </a:p>
          <a:p>
            <a:pPr marL="457200" indent="-457200">
              <a:buNone/>
            </a:pPr>
            <a:r>
              <a:rPr lang="en-US" i="1" dirty="0" smtClean="0"/>
              <a:t>In typical concurrent programs, the vast majority of objects should be thread-local: shared-memory should be rare – minimize it</a:t>
            </a:r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Whenever possible, </a:t>
            </a:r>
            <a:r>
              <a:rPr lang="en-US" dirty="0" smtClean="0"/>
              <a:t>do not </a:t>
            </a:r>
            <a:r>
              <a:rPr lang="en-US" dirty="0" smtClean="0"/>
              <a:t>update objects</a:t>
            </a:r>
          </a:p>
          <a:p>
            <a:pPr lvl="1"/>
            <a:r>
              <a:rPr lang="en-US" dirty="0" smtClean="0"/>
              <a:t>Make new objects instead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One of the key tenets of </a:t>
            </a:r>
            <a:r>
              <a:rPr lang="en-US" i="1" dirty="0" smtClean="0"/>
              <a:t>functional programming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Hopefully you study this in another course</a:t>
            </a:r>
          </a:p>
          <a:p>
            <a:pPr lvl="1"/>
            <a:r>
              <a:rPr lang="en-US" dirty="0" smtClean="0"/>
              <a:t>Generally helpful to avoid </a:t>
            </a:r>
            <a:r>
              <a:rPr lang="en-US" i="1" dirty="0" smtClean="0"/>
              <a:t>side-effects</a:t>
            </a:r>
          </a:p>
          <a:p>
            <a:pPr lvl="1"/>
            <a:r>
              <a:rPr lang="en-US" dirty="0" smtClean="0"/>
              <a:t>Much more helpful in a concurrent setting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If a location is only read, never written, then no synchronization is necessary!</a:t>
            </a:r>
          </a:p>
          <a:p>
            <a:pPr lvl="1"/>
            <a:r>
              <a:rPr lang="en-US" dirty="0" smtClean="0"/>
              <a:t>Simultaneous reads are </a:t>
            </a:r>
            <a:r>
              <a:rPr lang="en-US" i="1" dirty="0" smtClean="0"/>
              <a:t>not</a:t>
            </a:r>
            <a:r>
              <a:rPr lang="en-US" dirty="0" smtClean="0"/>
              <a:t> races and </a:t>
            </a:r>
            <a:r>
              <a:rPr lang="en-US" i="1" dirty="0" smtClean="0"/>
              <a:t>not</a:t>
            </a:r>
            <a:r>
              <a:rPr lang="en-US" dirty="0" smtClean="0"/>
              <a:t> a problem</a:t>
            </a:r>
          </a:p>
          <a:p>
            <a:pPr lvl="1">
              <a:buNone/>
            </a:pPr>
            <a:endParaRPr lang="en-US" sz="1400" dirty="0" smtClean="0"/>
          </a:p>
          <a:p>
            <a:pPr>
              <a:buNone/>
            </a:pPr>
            <a:r>
              <a:rPr lang="en-US" i="1" dirty="0" smtClean="0"/>
              <a:t>In practice, programmers usually over-use mutation – minimize it</a:t>
            </a:r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After minimizing the amount of memory that is (1) thread-shared and (2) mutable, we need guidelines for how to use locks to keep other data consistent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Guideline #0: No data races</a:t>
            </a:r>
          </a:p>
          <a:p>
            <a:r>
              <a:rPr lang="en-US" dirty="0" smtClean="0"/>
              <a:t>Never allow two threads to read/write or write/write the same location at the same time</a:t>
            </a:r>
          </a:p>
          <a:p>
            <a:endParaRPr lang="en-US" dirty="0" smtClean="0"/>
          </a:p>
          <a:p>
            <a:pPr>
              <a:buNone/>
            </a:pPr>
            <a:r>
              <a:rPr lang="en-US" i="1" dirty="0" smtClean="0"/>
              <a:t>Necessary</a:t>
            </a:r>
            <a:r>
              <a:rPr lang="en-US" dirty="0" smtClean="0"/>
              <a:t>: In Java or C, a program with a data race is almost always wrong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Not sufficient</a:t>
            </a:r>
            <a:r>
              <a:rPr lang="en-US" dirty="0" smtClean="0"/>
              <a:t>: Our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example had no data races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Consistent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Guideline #1: For each location needing synchronization, have a lock that is always held when reading or writing the location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We say the lock </a:t>
            </a:r>
            <a:r>
              <a:rPr lang="en-US" dirty="0" smtClean="0">
                <a:solidFill>
                  <a:schemeClr val="accent2"/>
                </a:solidFill>
              </a:rPr>
              <a:t>guards</a:t>
            </a:r>
            <a:r>
              <a:rPr lang="en-US" dirty="0" smtClean="0"/>
              <a:t> the location</a:t>
            </a:r>
          </a:p>
          <a:p>
            <a:endParaRPr lang="en-US" dirty="0" smtClean="0"/>
          </a:p>
          <a:p>
            <a:r>
              <a:rPr lang="en-US" dirty="0" smtClean="0"/>
              <a:t>The same lock can (and often should) guard multiple locations  </a:t>
            </a:r>
          </a:p>
          <a:p>
            <a:endParaRPr lang="en-US" dirty="0" smtClean="0"/>
          </a:p>
          <a:p>
            <a:r>
              <a:rPr lang="en-US" dirty="0" smtClean="0"/>
              <a:t>Clearly document the guard for each location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 Java, often the guard is the object containing the location</a:t>
            </a:r>
          </a:p>
          <a:p>
            <a:pPr lvl="1"/>
            <a:r>
              <a:rPr lang="en-US" b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dirty="0" smtClean="0"/>
              <a:t> inside the object’s methods</a:t>
            </a:r>
          </a:p>
          <a:p>
            <a:pPr lvl="1"/>
            <a:r>
              <a:rPr lang="en-US" dirty="0" smtClean="0"/>
              <a:t>But also often guard a larger structure with one lock to ensure mutual exclusion on the structure</a:t>
            </a:r>
          </a:p>
          <a:p>
            <a:pPr lvl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Consistent Locking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762000"/>
          </a:xfrm>
        </p:spPr>
        <p:txBody>
          <a:bodyPr/>
          <a:lstStyle/>
          <a:p>
            <a:r>
              <a:rPr lang="en-US" dirty="0" smtClean="0"/>
              <a:t>The mapping from locations to guarding locks is </a:t>
            </a:r>
            <a:r>
              <a:rPr lang="en-US" i="1" dirty="0" smtClean="0"/>
              <a:t>conceptual</a:t>
            </a:r>
          </a:p>
          <a:p>
            <a:pPr lvl="1"/>
            <a:r>
              <a:rPr lang="en-US" dirty="0"/>
              <a:t>Up to you as the programmer to follow </a:t>
            </a:r>
            <a:r>
              <a:rPr lang="en-US" dirty="0" smtClean="0"/>
              <a:t>it</a:t>
            </a:r>
            <a:endParaRPr lang="en-US" i="1" dirty="0" smtClean="0"/>
          </a:p>
          <a:p>
            <a:r>
              <a:rPr lang="en-US" dirty="0" smtClean="0"/>
              <a:t>It partitions the </a:t>
            </a:r>
            <a:r>
              <a:rPr lang="en-US" dirty="0" smtClean="0"/>
              <a:t>shared-and-mutable </a:t>
            </a:r>
            <a:r>
              <a:rPr lang="en-US" dirty="0" smtClean="0"/>
              <a:t>locations into “which lock”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1905000" y="27432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438400" y="28956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3429000" y="28956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4800600" y="27432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4191000" y="27432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2895600" y="26670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5562600" y="28194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096000" y="26670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15" name="Group 12"/>
          <p:cNvGrpSpPr>
            <a:grpSpLocks/>
          </p:cNvGrpSpPr>
          <p:nvPr/>
        </p:nvGrpSpPr>
        <p:grpSpPr bwMode="auto">
          <a:xfrm>
            <a:off x="2514600" y="3429000"/>
            <a:ext cx="533400" cy="533400"/>
            <a:chOff x="4717" y="731"/>
            <a:chExt cx="630" cy="672"/>
          </a:xfrm>
        </p:grpSpPr>
        <p:sp>
          <p:nvSpPr>
            <p:cNvPr id="16" name="Oval 7"/>
            <p:cNvSpPr>
              <a:spLocks noChangeArrowheads="1"/>
            </p:cNvSpPr>
            <p:nvPr/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17" name="Oval 8"/>
            <p:cNvSpPr>
              <a:spLocks noChangeArrowheads="1"/>
            </p:cNvSpPr>
            <p:nvPr/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18" name="Oval 9"/>
            <p:cNvSpPr>
              <a:spLocks noChangeArrowheads="1"/>
            </p:cNvSpPr>
            <p:nvPr/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19" name="Oval 10"/>
            <p:cNvSpPr>
              <a:spLocks noChangeArrowheads="1"/>
            </p:cNvSpPr>
            <p:nvPr/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20" name="Oval 11"/>
            <p:cNvSpPr>
              <a:spLocks noChangeArrowheads="1"/>
            </p:cNvSpPr>
            <p:nvPr/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21" name="AutoShape 12"/>
            <p:cNvSpPr>
              <a:spLocks noChangeArrowheads="1"/>
            </p:cNvSpPr>
            <p:nvPr/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  <p:grpSp>
        <p:nvGrpSpPr>
          <p:cNvPr id="22" name="Group 12"/>
          <p:cNvGrpSpPr>
            <a:grpSpLocks/>
          </p:cNvGrpSpPr>
          <p:nvPr/>
        </p:nvGrpSpPr>
        <p:grpSpPr bwMode="auto">
          <a:xfrm>
            <a:off x="4038600" y="3352800"/>
            <a:ext cx="533400" cy="533400"/>
            <a:chOff x="4717" y="731"/>
            <a:chExt cx="630" cy="672"/>
          </a:xfrm>
        </p:grpSpPr>
        <p:sp>
          <p:nvSpPr>
            <p:cNvPr id="23" name="Oval 7"/>
            <p:cNvSpPr>
              <a:spLocks noChangeArrowheads="1"/>
            </p:cNvSpPr>
            <p:nvPr/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24" name="Oval 8"/>
            <p:cNvSpPr>
              <a:spLocks noChangeArrowheads="1"/>
            </p:cNvSpPr>
            <p:nvPr/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25" name="Oval 9"/>
            <p:cNvSpPr>
              <a:spLocks noChangeArrowheads="1"/>
            </p:cNvSpPr>
            <p:nvPr/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26" name="Oval 10"/>
            <p:cNvSpPr>
              <a:spLocks noChangeArrowheads="1"/>
            </p:cNvSpPr>
            <p:nvPr/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27" name="Oval 11"/>
            <p:cNvSpPr>
              <a:spLocks noChangeArrowheads="1"/>
            </p:cNvSpPr>
            <p:nvPr/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28" name="AutoShape 12"/>
            <p:cNvSpPr>
              <a:spLocks noChangeArrowheads="1"/>
            </p:cNvSpPr>
            <p:nvPr/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  <p:grpSp>
        <p:nvGrpSpPr>
          <p:cNvPr id="29" name="Group 12"/>
          <p:cNvGrpSpPr>
            <a:grpSpLocks/>
          </p:cNvGrpSpPr>
          <p:nvPr/>
        </p:nvGrpSpPr>
        <p:grpSpPr bwMode="auto">
          <a:xfrm>
            <a:off x="4876800" y="3352800"/>
            <a:ext cx="533400" cy="533400"/>
            <a:chOff x="4717" y="731"/>
            <a:chExt cx="630" cy="672"/>
          </a:xfrm>
        </p:grpSpPr>
        <p:sp>
          <p:nvSpPr>
            <p:cNvPr id="30" name="Oval 7"/>
            <p:cNvSpPr>
              <a:spLocks noChangeArrowheads="1"/>
            </p:cNvSpPr>
            <p:nvPr/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31" name="Oval 8"/>
            <p:cNvSpPr>
              <a:spLocks noChangeArrowheads="1"/>
            </p:cNvSpPr>
            <p:nvPr/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32" name="Oval 9"/>
            <p:cNvSpPr>
              <a:spLocks noChangeArrowheads="1"/>
            </p:cNvSpPr>
            <p:nvPr/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33" name="Oval 10"/>
            <p:cNvSpPr>
              <a:spLocks noChangeArrowheads="1"/>
            </p:cNvSpPr>
            <p:nvPr/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34" name="Oval 11"/>
            <p:cNvSpPr>
              <a:spLocks noChangeArrowheads="1"/>
            </p:cNvSpPr>
            <p:nvPr/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35" name="AutoShape 12"/>
            <p:cNvSpPr>
              <a:spLocks noChangeArrowheads="1"/>
            </p:cNvSpPr>
            <p:nvPr/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  <p:grpSp>
        <p:nvGrpSpPr>
          <p:cNvPr id="36" name="Group 12"/>
          <p:cNvGrpSpPr>
            <a:grpSpLocks/>
          </p:cNvGrpSpPr>
          <p:nvPr/>
        </p:nvGrpSpPr>
        <p:grpSpPr bwMode="auto">
          <a:xfrm>
            <a:off x="6096000" y="3352800"/>
            <a:ext cx="533400" cy="533400"/>
            <a:chOff x="4717" y="731"/>
            <a:chExt cx="630" cy="672"/>
          </a:xfrm>
        </p:grpSpPr>
        <p:sp>
          <p:nvSpPr>
            <p:cNvPr id="37" name="Oval 7"/>
            <p:cNvSpPr>
              <a:spLocks noChangeArrowheads="1"/>
            </p:cNvSpPr>
            <p:nvPr/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38" name="Oval 8"/>
            <p:cNvSpPr>
              <a:spLocks noChangeArrowheads="1"/>
            </p:cNvSpPr>
            <p:nvPr/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39" name="Oval 9"/>
            <p:cNvSpPr>
              <a:spLocks noChangeArrowheads="1"/>
            </p:cNvSpPr>
            <p:nvPr/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40" name="Oval 10"/>
            <p:cNvSpPr>
              <a:spLocks noChangeArrowheads="1"/>
            </p:cNvSpPr>
            <p:nvPr/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41" name="Oval 11"/>
            <p:cNvSpPr>
              <a:spLocks noChangeArrowheads="1"/>
            </p:cNvSpPr>
            <p:nvPr/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42" name="AutoShape 12"/>
            <p:cNvSpPr>
              <a:spLocks noChangeArrowheads="1"/>
            </p:cNvSpPr>
            <p:nvPr/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  <p:cxnSp>
        <p:nvCxnSpPr>
          <p:cNvPr id="44" name="Straight Connector 43"/>
          <p:cNvCxnSpPr>
            <a:stCxn id="7" idx="4"/>
          </p:cNvCxnSpPr>
          <p:nvPr/>
        </p:nvCxnSpPr>
        <p:spPr bwMode="auto">
          <a:xfrm rot="16200000" flipH="1">
            <a:off x="2227289" y="2916210"/>
            <a:ext cx="423069" cy="68664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 rot="16200000" flipH="1">
            <a:off x="2609849" y="3257549"/>
            <a:ext cx="228600" cy="1143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12" idx="4"/>
          </p:cNvCxnSpPr>
          <p:nvPr/>
        </p:nvCxnSpPr>
        <p:spPr bwMode="auto">
          <a:xfrm rot="5400000">
            <a:off x="2705100" y="3048000"/>
            <a:ext cx="45720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9" idx="3"/>
          </p:cNvCxnSpPr>
          <p:nvPr/>
        </p:nvCxnSpPr>
        <p:spPr bwMode="auto">
          <a:xfrm rot="5400000">
            <a:off x="2996430" y="2940633"/>
            <a:ext cx="273237" cy="7034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>
            <a:stCxn id="11" idx="4"/>
          </p:cNvCxnSpPr>
          <p:nvPr/>
        </p:nvCxnSpPr>
        <p:spPr bwMode="auto">
          <a:xfrm rot="5400000">
            <a:off x="4149632" y="3165568"/>
            <a:ext cx="349437" cy="1143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10" idx="4"/>
          </p:cNvCxnSpPr>
          <p:nvPr/>
        </p:nvCxnSpPr>
        <p:spPr bwMode="auto">
          <a:xfrm rot="16200000" flipH="1">
            <a:off x="4925103" y="3113997"/>
            <a:ext cx="304799" cy="1728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>
            <a:stCxn id="13" idx="3"/>
          </p:cNvCxnSpPr>
          <p:nvPr/>
        </p:nvCxnSpPr>
        <p:spPr bwMode="auto">
          <a:xfrm rot="5400000">
            <a:off x="5244330" y="2978733"/>
            <a:ext cx="273237" cy="4748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stCxn id="14" idx="4"/>
          </p:cNvCxnSpPr>
          <p:nvPr/>
        </p:nvCxnSpPr>
        <p:spPr bwMode="auto">
          <a:xfrm rot="16200000" flipH="1">
            <a:off x="6125253" y="3133046"/>
            <a:ext cx="380999" cy="585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Content Placeholder 2"/>
          <p:cNvSpPr txBox="1">
            <a:spLocks/>
          </p:cNvSpPr>
          <p:nvPr/>
        </p:nvSpPr>
        <p:spPr bwMode="auto">
          <a:xfrm>
            <a:off x="685800" y="4038600"/>
            <a:ext cx="7772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Consisten</a:t>
            </a:r>
            <a:r>
              <a:rPr lang="en-US" sz="2000" b="0" kern="0" noProof="0" dirty="0" smtClean="0">
                <a:latin typeface="+mn-lt"/>
              </a:rPr>
              <a:t>t</a:t>
            </a:r>
            <a:r>
              <a:rPr lang="en-US" sz="2000" b="0" kern="0" dirty="0" smtClean="0">
                <a:latin typeface="+mn-lt"/>
              </a:rPr>
              <a:t> locking is: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sz="1000" b="0" kern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000" b="0" i="1" kern="0" dirty="0" smtClean="0">
                <a:latin typeface="+mn-lt"/>
              </a:rPr>
              <a:t>Not sufficient</a:t>
            </a:r>
            <a:r>
              <a:rPr lang="en-US" sz="2000" b="0" kern="0" dirty="0" smtClean="0">
                <a:latin typeface="+mn-lt"/>
              </a:rPr>
              <a:t>: It prevents all data races but still allows bad </a:t>
            </a:r>
            <a:r>
              <a:rPr lang="en-US" sz="2000" b="0" kern="0" dirty="0" err="1" smtClean="0">
                <a:latin typeface="+mn-lt"/>
              </a:rPr>
              <a:t>interleavings</a:t>
            </a:r>
            <a:endParaRPr lang="en-US" sz="2000" b="0" kern="0" dirty="0" smtClean="0">
              <a:latin typeface="+mn-lt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000" b="0" kern="0" dirty="0" smtClean="0">
                <a:latin typeface="+mn-lt"/>
              </a:rPr>
              <a:t>Our </a:t>
            </a:r>
            <a:r>
              <a:rPr lang="en-US" sz="2000" kern="0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b="0" kern="0" dirty="0" smtClean="0">
                <a:latin typeface="+mn-lt"/>
              </a:rPr>
              <a:t> example used consistent locking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1000" b="0" kern="0" dirty="0" smtClean="0">
              <a:latin typeface="+mn-lt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0" i="1" kern="0" dirty="0" smtClean="0">
                <a:latin typeface="+mn-lt"/>
              </a:rPr>
              <a:t>Not necessary</a:t>
            </a:r>
            <a:r>
              <a:rPr lang="en-US" sz="2000" b="0" kern="0" dirty="0" smtClean="0">
                <a:latin typeface="+mn-lt"/>
              </a:rPr>
              <a:t>: Can change the locking protocol dynamically…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consistent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r>
              <a:rPr lang="en-US" dirty="0" smtClean="0"/>
              <a:t>Consistent locking is an excellent guideline</a:t>
            </a:r>
          </a:p>
          <a:p>
            <a:pPr lvl="1"/>
            <a:r>
              <a:rPr lang="en-US" dirty="0" smtClean="0"/>
              <a:t>A “default assumption” about program design</a:t>
            </a:r>
          </a:p>
          <a:p>
            <a:pPr lvl="1"/>
            <a:endParaRPr lang="en-US" sz="1000" dirty="0" smtClean="0"/>
          </a:p>
          <a:p>
            <a:r>
              <a:rPr lang="en-US" dirty="0" smtClean="0"/>
              <a:t>But it isn’t required for correctness: Can have different program phases use different invariants</a:t>
            </a:r>
          </a:p>
          <a:p>
            <a:pPr lvl="1"/>
            <a:r>
              <a:rPr lang="en-US" dirty="0" smtClean="0"/>
              <a:t>Provided all threads coordinate moving to the next phase</a:t>
            </a:r>
          </a:p>
          <a:p>
            <a:pPr lvl="1"/>
            <a:endParaRPr lang="en-US" sz="1000" dirty="0" smtClean="0"/>
          </a:p>
          <a:p>
            <a:r>
              <a:rPr lang="en-US" dirty="0" smtClean="0"/>
              <a:t>Example from the programming project attached to these notes:</a:t>
            </a:r>
          </a:p>
          <a:p>
            <a:pPr lvl="1"/>
            <a:r>
              <a:rPr lang="en-US" dirty="0" smtClean="0"/>
              <a:t>A shared grid being updated, so use a lock for each entry</a:t>
            </a:r>
          </a:p>
          <a:p>
            <a:pPr lvl="1"/>
            <a:r>
              <a:rPr lang="en-US" dirty="0" smtClean="0"/>
              <a:t>But after the grid is filled out, all threads except 1 terminate</a:t>
            </a:r>
          </a:p>
          <a:p>
            <a:pPr lvl="2"/>
            <a:r>
              <a:rPr lang="en-US" dirty="0" smtClean="0"/>
              <a:t>So synchronization no longer necessary (thread local)</a:t>
            </a:r>
          </a:p>
          <a:p>
            <a:pPr lvl="1"/>
            <a:r>
              <a:rPr lang="en-US" dirty="0" smtClean="0"/>
              <a:t>And later the grid becomes immutable</a:t>
            </a:r>
          </a:p>
          <a:p>
            <a:pPr lvl="2"/>
            <a:r>
              <a:rPr lang="en-US" dirty="0" smtClean="0"/>
              <a:t>So synchronization is doubly unnecessary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granularity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Coarse-grained:  Fewer locks, i.e., more objects per lock</a:t>
            </a:r>
          </a:p>
          <a:p>
            <a:pPr lvl="1"/>
            <a:r>
              <a:rPr lang="en-US" dirty="0" smtClean="0"/>
              <a:t>Example: One lock for entire data structure (e.g., array)</a:t>
            </a:r>
          </a:p>
          <a:p>
            <a:pPr lvl="1"/>
            <a:r>
              <a:rPr lang="en-US" dirty="0" smtClean="0"/>
              <a:t>Example: One lock for all bank accounts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Fine-grained: More locks, i.e., fewer objects per lock</a:t>
            </a:r>
          </a:p>
          <a:p>
            <a:pPr lvl="1"/>
            <a:r>
              <a:rPr lang="en-US" dirty="0" smtClean="0"/>
              <a:t>Example: One lock per data element (e.g., array index)</a:t>
            </a:r>
          </a:p>
          <a:p>
            <a:pPr lvl="1"/>
            <a:r>
              <a:rPr lang="en-US" dirty="0" smtClean="0"/>
              <a:t>Example: One lock per bank account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“Coarse-grained vs. fine-grained” is really a continuum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2590800" y="25146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429000" y="25146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5867400" y="25146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4267200" y="251460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11" name="Group 12"/>
          <p:cNvGrpSpPr>
            <a:grpSpLocks/>
          </p:cNvGrpSpPr>
          <p:nvPr/>
        </p:nvGrpSpPr>
        <p:grpSpPr bwMode="auto">
          <a:xfrm>
            <a:off x="4191000" y="2971800"/>
            <a:ext cx="533400" cy="533400"/>
            <a:chOff x="4717" y="731"/>
            <a:chExt cx="630" cy="672"/>
          </a:xfrm>
        </p:grpSpPr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13" name="Oval 8"/>
            <p:cNvSpPr>
              <a:spLocks noChangeArrowheads="1"/>
            </p:cNvSpPr>
            <p:nvPr/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14" name="Oval 9"/>
            <p:cNvSpPr>
              <a:spLocks noChangeArrowheads="1"/>
            </p:cNvSpPr>
            <p:nvPr/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15" name="Oval 10"/>
            <p:cNvSpPr>
              <a:spLocks noChangeArrowheads="1"/>
            </p:cNvSpPr>
            <p:nvPr/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16" name="Oval 11"/>
            <p:cNvSpPr>
              <a:spLocks noChangeArrowheads="1"/>
            </p:cNvSpPr>
            <p:nvPr/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17" name="AutoShape 12"/>
            <p:cNvSpPr>
              <a:spLocks noChangeArrowheads="1"/>
            </p:cNvSpPr>
            <p:nvPr/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  <p:cxnSp>
        <p:nvCxnSpPr>
          <p:cNvPr id="18" name="Straight Connector 17"/>
          <p:cNvCxnSpPr>
            <a:stCxn id="7" idx="4"/>
            <a:endCxn id="13" idx="2"/>
          </p:cNvCxnSpPr>
          <p:nvPr/>
        </p:nvCxnSpPr>
        <p:spPr bwMode="auto">
          <a:xfrm rot="16200000" flipH="1">
            <a:off x="3355868" y="2244831"/>
            <a:ext cx="358776" cy="150791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endCxn id="13" idx="1"/>
          </p:cNvCxnSpPr>
          <p:nvPr/>
        </p:nvCxnSpPr>
        <p:spPr bwMode="auto">
          <a:xfrm>
            <a:off x="3733800" y="2819400"/>
            <a:ext cx="605010" cy="24259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10" idx="4"/>
            <a:endCxn id="13" idx="0"/>
          </p:cNvCxnSpPr>
          <p:nvPr/>
        </p:nvCxnSpPr>
        <p:spPr bwMode="auto">
          <a:xfrm rot="16200000" flipH="1">
            <a:off x="4360889" y="2916210"/>
            <a:ext cx="194469" cy="84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9" idx="3"/>
            <a:endCxn id="14" idx="6"/>
          </p:cNvCxnSpPr>
          <p:nvPr/>
        </p:nvCxnSpPr>
        <p:spPr bwMode="auto">
          <a:xfrm rot="5400000">
            <a:off x="5043022" y="2307129"/>
            <a:ext cx="412541" cy="13478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Arrow Connector 22"/>
          <p:cNvCxnSpPr>
            <a:stCxn id="7" idx="6"/>
            <a:endCxn id="8" idx="2"/>
          </p:cNvCxnSpPr>
          <p:nvPr/>
        </p:nvCxnSpPr>
        <p:spPr bwMode="auto">
          <a:xfrm>
            <a:off x="2971800" y="2667000"/>
            <a:ext cx="4572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3810000" y="2667000"/>
            <a:ext cx="4572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>
            <a:off x="4648200" y="2667000"/>
            <a:ext cx="4572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5181600" y="251460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…</a:t>
            </a:r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5486400" y="2667000"/>
            <a:ext cx="4572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rot="5400000">
            <a:off x="4769433" y="2604271"/>
            <a:ext cx="273237" cy="7034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Oval 33"/>
          <p:cNvSpPr/>
          <p:nvPr/>
        </p:nvSpPr>
        <p:spPr bwMode="auto">
          <a:xfrm>
            <a:off x="2743200" y="516249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5" name="Oval 34"/>
          <p:cNvSpPr/>
          <p:nvPr/>
        </p:nvSpPr>
        <p:spPr bwMode="auto">
          <a:xfrm>
            <a:off x="3581400" y="516249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6019800" y="516249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7" name="Oval 36"/>
          <p:cNvSpPr/>
          <p:nvPr/>
        </p:nvSpPr>
        <p:spPr bwMode="auto">
          <a:xfrm>
            <a:off x="4419600" y="5162490"/>
            <a:ext cx="381000" cy="304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38" name="Group 12"/>
          <p:cNvGrpSpPr>
            <a:grpSpLocks/>
          </p:cNvGrpSpPr>
          <p:nvPr/>
        </p:nvGrpSpPr>
        <p:grpSpPr bwMode="auto">
          <a:xfrm>
            <a:off x="2514600" y="4781490"/>
            <a:ext cx="533400" cy="533400"/>
            <a:chOff x="4717" y="731"/>
            <a:chExt cx="630" cy="672"/>
          </a:xfrm>
        </p:grpSpPr>
        <p:sp>
          <p:nvSpPr>
            <p:cNvPr id="39" name="Oval 7"/>
            <p:cNvSpPr>
              <a:spLocks noChangeArrowheads="1"/>
            </p:cNvSpPr>
            <p:nvPr/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41" name="Oval 9"/>
            <p:cNvSpPr>
              <a:spLocks noChangeArrowheads="1"/>
            </p:cNvSpPr>
            <p:nvPr/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42" name="Oval 10"/>
            <p:cNvSpPr>
              <a:spLocks noChangeArrowheads="1"/>
            </p:cNvSpPr>
            <p:nvPr/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43" name="Oval 11"/>
            <p:cNvSpPr>
              <a:spLocks noChangeArrowheads="1"/>
            </p:cNvSpPr>
            <p:nvPr/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44" name="AutoShape 12"/>
            <p:cNvSpPr>
              <a:spLocks noChangeArrowheads="1"/>
            </p:cNvSpPr>
            <p:nvPr/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  <p:cxnSp>
        <p:nvCxnSpPr>
          <p:cNvPr id="49" name="Straight Arrow Connector 48"/>
          <p:cNvCxnSpPr>
            <a:stCxn id="34" idx="6"/>
            <a:endCxn id="35" idx="2"/>
          </p:cNvCxnSpPr>
          <p:nvPr/>
        </p:nvCxnSpPr>
        <p:spPr bwMode="auto">
          <a:xfrm>
            <a:off x="3124200" y="5314890"/>
            <a:ext cx="4572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/>
          <p:nvPr/>
        </p:nvCxnSpPr>
        <p:spPr bwMode="auto">
          <a:xfrm>
            <a:off x="3962400" y="5314890"/>
            <a:ext cx="4572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4800600" y="5314890"/>
            <a:ext cx="4572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5334000" y="516249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…</a:t>
            </a:r>
          </a:p>
        </p:txBody>
      </p:sp>
      <p:cxnSp>
        <p:nvCxnSpPr>
          <p:cNvPr id="53" name="Straight Arrow Connector 52"/>
          <p:cNvCxnSpPr/>
          <p:nvPr/>
        </p:nvCxnSpPr>
        <p:spPr bwMode="auto">
          <a:xfrm>
            <a:off x="5638800" y="5314890"/>
            <a:ext cx="4572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5" name="Group 12"/>
          <p:cNvGrpSpPr>
            <a:grpSpLocks/>
          </p:cNvGrpSpPr>
          <p:nvPr/>
        </p:nvGrpSpPr>
        <p:grpSpPr bwMode="auto">
          <a:xfrm>
            <a:off x="3429000" y="4705290"/>
            <a:ext cx="533400" cy="533400"/>
            <a:chOff x="4717" y="731"/>
            <a:chExt cx="630" cy="672"/>
          </a:xfrm>
        </p:grpSpPr>
        <p:sp>
          <p:nvSpPr>
            <p:cNvPr id="56" name="Oval 7"/>
            <p:cNvSpPr>
              <a:spLocks noChangeArrowheads="1"/>
            </p:cNvSpPr>
            <p:nvPr/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57" name="Oval 8"/>
            <p:cNvSpPr>
              <a:spLocks noChangeArrowheads="1"/>
            </p:cNvSpPr>
            <p:nvPr/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58" name="Oval 9"/>
            <p:cNvSpPr>
              <a:spLocks noChangeArrowheads="1"/>
            </p:cNvSpPr>
            <p:nvPr/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59" name="Oval 10"/>
            <p:cNvSpPr>
              <a:spLocks noChangeArrowheads="1"/>
            </p:cNvSpPr>
            <p:nvPr/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60" name="Oval 11"/>
            <p:cNvSpPr>
              <a:spLocks noChangeArrowheads="1"/>
            </p:cNvSpPr>
            <p:nvPr/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61" name="AutoShape 12"/>
            <p:cNvSpPr>
              <a:spLocks noChangeArrowheads="1"/>
            </p:cNvSpPr>
            <p:nvPr/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  <p:grpSp>
        <p:nvGrpSpPr>
          <p:cNvPr id="62" name="Group 12"/>
          <p:cNvGrpSpPr>
            <a:grpSpLocks/>
          </p:cNvGrpSpPr>
          <p:nvPr/>
        </p:nvGrpSpPr>
        <p:grpSpPr bwMode="auto">
          <a:xfrm>
            <a:off x="4267200" y="4781490"/>
            <a:ext cx="533400" cy="533400"/>
            <a:chOff x="4717" y="731"/>
            <a:chExt cx="630" cy="672"/>
          </a:xfrm>
        </p:grpSpPr>
        <p:sp>
          <p:nvSpPr>
            <p:cNvPr id="63" name="Oval 7"/>
            <p:cNvSpPr>
              <a:spLocks noChangeArrowheads="1"/>
            </p:cNvSpPr>
            <p:nvPr/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64" name="Oval 8"/>
            <p:cNvSpPr>
              <a:spLocks noChangeArrowheads="1"/>
            </p:cNvSpPr>
            <p:nvPr/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65" name="Oval 9"/>
            <p:cNvSpPr>
              <a:spLocks noChangeArrowheads="1"/>
            </p:cNvSpPr>
            <p:nvPr/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66" name="Oval 10"/>
            <p:cNvSpPr>
              <a:spLocks noChangeArrowheads="1"/>
            </p:cNvSpPr>
            <p:nvPr/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67" name="Oval 11"/>
            <p:cNvSpPr>
              <a:spLocks noChangeArrowheads="1"/>
            </p:cNvSpPr>
            <p:nvPr/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68" name="AutoShape 12"/>
            <p:cNvSpPr>
              <a:spLocks noChangeArrowheads="1"/>
            </p:cNvSpPr>
            <p:nvPr/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  <p:grpSp>
        <p:nvGrpSpPr>
          <p:cNvPr id="69" name="Group 12"/>
          <p:cNvGrpSpPr>
            <a:grpSpLocks/>
          </p:cNvGrpSpPr>
          <p:nvPr/>
        </p:nvGrpSpPr>
        <p:grpSpPr bwMode="auto">
          <a:xfrm>
            <a:off x="5867400" y="4705290"/>
            <a:ext cx="533400" cy="533400"/>
            <a:chOff x="4717" y="731"/>
            <a:chExt cx="630" cy="672"/>
          </a:xfrm>
        </p:grpSpPr>
        <p:sp>
          <p:nvSpPr>
            <p:cNvPr id="70" name="Oval 7"/>
            <p:cNvSpPr>
              <a:spLocks noChangeArrowheads="1"/>
            </p:cNvSpPr>
            <p:nvPr/>
          </p:nvSpPr>
          <p:spPr bwMode="auto">
            <a:xfrm>
              <a:off x="4717" y="731"/>
              <a:ext cx="630" cy="67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71" name="Oval 8"/>
            <p:cNvSpPr>
              <a:spLocks noChangeArrowheads="1"/>
            </p:cNvSpPr>
            <p:nvPr/>
          </p:nvSpPr>
          <p:spPr bwMode="auto">
            <a:xfrm>
              <a:off x="4833" y="784"/>
              <a:ext cx="400" cy="41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72" name="Oval 9"/>
            <p:cNvSpPr>
              <a:spLocks noChangeArrowheads="1"/>
            </p:cNvSpPr>
            <p:nvPr/>
          </p:nvSpPr>
          <p:spPr bwMode="auto">
            <a:xfrm>
              <a:off x="4891" y="840"/>
              <a:ext cx="280" cy="3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73" name="Oval 10"/>
            <p:cNvSpPr>
              <a:spLocks noChangeArrowheads="1"/>
            </p:cNvSpPr>
            <p:nvPr/>
          </p:nvSpPr>
          <p:spPr bwMode="auto">
            <a:xfrm>
              <a:off x="4836" y="951"/>
              <a:ext cx="397" cy="4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74" name="Oval 11"/>
            <p:cNvSpPr>
              <a:spLocks noChangeArrowheads="1"/>
            </p:cNvSpPr>
            <p:nvPr/>
          </p:nvSpPr>
          <p:spPr bwMode="auto">
            <a:xfrm>
              <a:off x="4961" y="1034"/>
              <a:ext cx="143" cy="13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  <p:sp>
          <p:nvSpPr>
            <p:cNvPr id="75" name="AutoShape 12"/>
            <p:cNvSpPr>
              <a:spLocks noChangeArrowheads="1"/>
            </p:cNvSpPr>
            <p:nvPr/>
          </p:nvSpPr>
          <p:spPr bwMode="auto">
            <a:xfrm flipV="1">
              <a:off x="4990" y="1149"/>
              <a:ext cx="96" cy="12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47 w 21600"/>
                <a:gd name="T13" fmla="*/ 4574 h 21600"/>
                <a:gd name="T14" fmla="*/ 17153 w 21600"/>
                <a:gd name="T15" fmla="*/ 170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en-US" b="1">
                <a:solidFill>
                  <a:srgbClr val="0000FF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Trade-offs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Coarse-grained advantages</a:t>
            </a:r>
          </a:p>
          <a:p>
            <a:pPr lvl="1"/>
            <a:r>
              <a:rPr lang="en-US" dirty="0" smtClean="0"/>
              <a:t>Simpler to implement</a:t>
            </a:r>
          </a:p>
          <a:p>
            <a:pPr lvl="1"/>
            <a:r>
              <a:rPr lang="en-US" dirty="0" smtClean="0"/>
              <a:t>Faster/easier to implement operations that access multiple locations (because all guarded by the same lock)</a:t>
            </a:r>
          </a:p>
          <a:p>
            <a:pPr lvl="1"/>
            <a:r>
              <a:rPr lang="en-US" dirty="0" smtClean="0"/>
              <a:t>Much easier: operations that modify data-structure shape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Fine-grained advantages</a:t>
            </a:r>
          </a:p>
          <a:p>
            <a:pPr lvl="1"/>
            <a:r>
              <a:rPr lang="en-US" dirty="0" smtClean="0"/>
              <a:t>More simultaneous access (performance when coarse-grained would lead to unnecessary blocking)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Guideline #2: Start with coarse-grained (simpler) and move to fine-grained (performance) only if </a:t>
            </a:r>
            <a:r>
              <a:rPr lang="en-US" i="1" dirty="0" smtClean="0"/>
              <a:t>contention</a:t>
            </a:r>
            <a:r>
              <a:rPr lang="en-US" dirty="0" smtClean="0"/>
              <a:t> on the coarser locks becomes an issue.  Alas, often leads to bugs.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smtClean="0"/>
              <a:t>Separate Chaining </a:t>
            </a:r>
            <a:r>
              <a:rPr lang="en-US" dirty="0" err="1" smtClean="0"/>
              <a:t>Hashtable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Coarse-grained: One lock for entire </a:t>
            </a:r>
            <a:r>
              <a:rPr lang="en-US" dirty="0" err="1" smtClean="0"/>
              <a:t>hashtable</a:t>
            </a:r>
            <a:endParaRPr lang="en-US" dirty="0" smtClean="0"/>
          </a:p>
          <a:p>
            <a:r>
              <a:rPr lang="en-US" dirty="0" smtClean="0"/>
              <a:t>Fine-grained: One lock for each bucket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Which supports more concurrency for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dirty="0" smtClean="0"/>
              <a:t> and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lookup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Which makes implementing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resize</a:t>
            </a:r>
            <a:r>
              <a:rPr lang="en-US" dirty="0" smtClean="0"/>
              <a:t> easier?</a:t>
            </a:r>
          </a:p>
          <a:p>
            <a:pPr lvl="1"/>
            <a:r>
              <a:rPr lang="en-US" dirty="0" smtClean="0"/>
              <a:t>How would you do it?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/>
              <a:t>Maintaining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numElements</a:t>
            </a:r>
            <a:r>
              <a:rPr lang="en-US" dirty="0"/>
              <a:t> field for the table will destroy the benefits of using separate locks for each bucket</a:t>
            </a:r>
          </a:p>
          <a:p>
            <a:pPr lvl="1"/>
            <a:r>
              <a:rPr lang="en-US" dirty="0"/>
              <a:t>Why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724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 </a:t>
            </a:r>
            <a:r>
              <a:rPr lang="en-US" dirty="0" smtClean="0">
                <a:solidFill>
                  <a:schemeClr val="accent2"/>
                </a:solidFill>
              </a:rPr>
              <a:t>race condition</a:t>
            </a:r>
            <a:r>
              <a:rPr lang="en-US" dirty="0" smtClean="0"/>
              <a:t> occurs when the computation result depends on scheduling (how threads are interleaved)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Bugs that exist only due to concurrency</a:t>
            </a:r>
          </a:p>
          <a:p>
            <a:pPr lvl="1"/>
            <a:r>
              <a:rPr lang="en-US" dirty="0" smtClean="0"/>
              <a:t>No interleaved scheduling with 1 thread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Typically, problem is some </a:t>
            </a:r>
            <a:r>
              <a:rPr lang="en-US" i="1" dirty="0" smtClean="0"/>
              <a:t>intermediate state</a:t>
            </a:r>
            <a:r>
              <a:rPr lang="en-US" dirty="0" smtClean="0"/>
              <a:t> that “messes up” a concurrent thread that “sees” that state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Note: This and the next lecture make a big distinction between </a:t>
            </a:r>
            <a:r>
              <a:rPr lang="en-US" i="1" dirty="0" smtClean="0"/>
              <a:t>data races</a:t>
            </a:r>
            <a:r>
              <a:rPr lang="en-US" dirty="0" smtClean="0"/>
              <a:t> and </a:t>
            </a:r>
            <a:r>
              <a:rPr lang="en-US" i="1" dirty="0" smtClean="0"/>
              <a:t>bad </a:t>
            </a:r>
            <a:r>
              <a:rPr lang="en-US" i="1" dirty="0" err="1" smtClean="0"/>
              <a:t>interleavings</a:t>
            </a:r>
            <a:r>
              <a:rPr lang="en-US" dirty="0" smtClean="0"/>
              <a:t>, both kinds of race-condition bugs</a:t>
            </a:r>
          </a:p>
          <a:p>
            <a:pPr lvl="1"/>
            <a:r>
              <a:rPr lang="en-US" dirty="0" smtClean="0"/>
              <a:t>Confusion often results from not distinguishing these or using the ambiguous “race condition” to mean only </a:t>
            </a:r>
            <a:r>
              <a:rPr lang="en-US" dirty="0" smtClean="0"/>
              <a:t>one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Critical-section granularity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 second, orthogonal granularity issue is critical-section size</a:t>
            </a:r>
          </a:p>
          <a:p>
            <a:pPr lvl="1"/>
            <a:r>
              <a:rPr lang="en-US" dirty="0" smtClean="0"/>
              <a:t>How much work to do while holding lock(s)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If critical sections run for too long:</a:t>
            </a:r>
          </a:p>
          <a:p>
            <a:pPr lvl="1"/>
            <a:r>
              <a:rPr lang="en-US" dirty="0" smtClean="0"/>
              <a:t>Performance loss because other threads are blocked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If critical sections are too short:</a:t>
            </a:r>
          </a:p>
          <a:p>
            <a:pPr lvl="1"/>
            <a:r>
              <a:rPr lang="en-US" dirty="0" smtClean="0"/>
              <a:t>Bugs because you broke up something where other threads should not be able to see intermediate state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Guideline #3: </a:t>
            </a:r>
            <a:r>
              <a:rPr lang="en-US" dirty="0" smtClean="0"/>
              <a:t>Do not </a:t>
            </a:r>
            <a:r>
              <a:rPr lang="en-US" dirty="0" smtClean="0"/>
              <a:t>do expensive computations or I/O in critical sections, but also don’t introduce race conditions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Suppose we want to change the value for a key in a </a:t>
            </a:r>
            <a:r>
              <a:rPr lang="en-US" dirty="0" err="1" smtClean="0"/>
              <a:t>hashtable</a:t>
            </a:r>
            <a:r>
              <a:rPr lang="en-US" dirty="0" smtClean="0"/>
              <a:t> without removing it from the table</a:t>
            </a:r>
          </a:p>
          <a:p>
            <a:pPr lvl="1"/>
            <a:r>
              <a:rPr lang="en-US" dirty="0" smtClean="0"/>
              <a:t>Assume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lock</a:t>
            </a:r>
            <a:r>
              <a:rPr lang="en-US" dirty="0" smtClean="0"/>
              <a:t> guards the whole table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267200" y="3124200"/>
            <a:ext cx="3733800" cy="1981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synchronized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(lock) {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v1 =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table.lookup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(k);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v2 = expensive(v1);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err="1" smtClean="0">
                <a:latin typeface="Courier New" pitchFamily="49" charset="0"/>
              </a:rPr>
              <a:t>table.remove</a:t>
            </a:r>
            <a:r>
              <a:rPr lang="en-US" sz="2000" kern="0" dirty="0" smtClean="0">
                <a:latin typeface="Courier New" pitchFamily="49" charset="0"/>
              </a:rPr>
              <a:t>(k);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table.insert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(k,v2);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}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00200" y="3124200"/>
            <a:ext cx="1905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+mn-lt"/>
              </a:rPr>
              <a:t>Papa Bear’s critical section was too long</a:t>
            </a:r>
          </a:p>
          <a:p>
            <a:endParaRPr lang="en-US" sz="2000" b="0" i="1" dirty="0" smtClean="0">
              <a:latin typeface="+mn-lt"/>
            </a:endParaRPr>
          </a:p>
          <a:p>
            <a:r>
              <a:rPr lang="en-US" sz="2000" b="0" i="1" dirty="0" smtClean="0">
                <a:latin typeface="+mn-lt"/>
              </a:rPr>
              <a:t>(table locked during expensive call)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Suppose we want to change the value for a key in a </a:t>
            </a:r>
            <a:r>
              <a:rPr lang="en-US" dirty="0" err="1" smtClean="0"/>
              <a:t>hashtable</a:t>
            </a:r>
            <a:r>
              <a:rPr lang="en-US" dirty="0" smtClean="0"/>
              <a:t> without removing it from the table</a:t>
            </a:r>
          </a:p>
          <a:p>
            <a:pPr lvl="1"/>
            <a:r>
              <a:rPr lang="en-US" dirty="0" smtClean="0"/>
              <a:t>Assume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lock</a:t>
            </a:r>
            <a:r>
              <a:rPr lang="en-US" dirty="0" smtClean="0"/>
              <a:t> guards the whole table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267200" y="3124200"/>
            <a:ext cx="3733800" cy="2667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synchronized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(lock) {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v1 =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table.lookup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(k);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}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v2 = expensive(v1);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synchronized</a:t>
            </a:r>
            <a:r>
              <a:rPr lang="en-US" sz="2000" kern="0" dirty="0" smtClean="0">
                <a:latin typeface="Courier New" pitchFamily="49" charset="0"/>
              </a:rPr>
              <a:t>(lock) {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err="1" smtClean="0">
                <a:latin typeface="Courier New" pitchFamily="49" charset="0"/>
              </a:rPr>
              <a:t>table.remove</a:t>
            </a:r>
            <a:r>
              <a:rPr lang="en-US" sz="2000" kern="0" dirty="0" smtClean="0">
                <a:latin typeface="Courier New" pitchFamily="49" charset="0"/>
              </a:rPr>
              <a:t>(k);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table.insert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(k,v2);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}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3124200"/>
            <a:ext cx="2286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+mn-lt"/>
              </a:rPr>
              <a:t>Mama Bear’s critical section was too short</a:t>
            </a:r>
          </a:p>
          <a:p>
            <a:endParaRPr lang="en-US" sz="2000" b="0" i="1" dirty="0" smtClean="0">
              <a:latin typeface="+mn-lt"/>
            </a:endParaRPr>
          </a:p>
          <a:p>
            <a:r>
              <a:rPr lang="en-US" sz="2000" b="0" i="1" dirty="0" smtClean="0">
                <a:latin typeface="+mn-lt"/>
              </a:rPr>
              <a:t>(if another thread  updated the entry, we will lose an update)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Suppose we want to change the value for a key in a </a:t>
            </a:r>
            <a:r>
              <a:rPr lang="en-US" dirty="0" err="1" smtClean="0"/>
              <a:t>hashtable</a:t>
            </a:r>
            <a:r>
              <a:rPr lang="en-US" dirty="0" smtClean="0"/>
              <a:t> without removing it from the table</a:t>
            </a:r>
          </a:p>
          <a:p>
            <a:pPr lvl="1"/>
            <a:r>
              <a:rPr lang="en-US" dirty="0" smtClean="0"/>
              <a:t>Assume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lock</a:t>
            </a:r>
            <a:r>
              <a:rPr lang="en-US" dirty="0" smtClean="0"/>
              <a:t> guards the whole table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657600" y="2590800"/>
            <a:ext cx="4876800" cy="3810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done = false;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while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(!done)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{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synchronized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(lock) {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v1 =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table.lookup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(k);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} 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v2 = expensive(v1);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  synchronized</a:t>
            </a:r>
            <a:r>
              <a:rPr lang="en-US" sz="2000" kern="0" dirty="0" smtClean="0">
                <a:latin typeface="Courier New" pitchFamily="49" charset="0"/>
              </a:rPr>
              <a:t>(lock) {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if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table.lookup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(k)==v1) {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   done = true;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   </a:t>
            </a:r>
            <a:r>
              <a:rPr lang="en-US" sz="2000" kern="0" dirty="0" err="1" smtClean="0">
                <a:latin typeface="Courier New" pitchFamily="49" charset="0"/>
              </a:rPr>
              <a:t>table.remove</a:t>
            </a:r>
            <a:r>
              <a:rPr lang="en-US" sz="2000" kern="0" dirty="0" smtClean="0">
                <a:latin typeface="Courier New" pitchFamily="49" charset="0"/>
              </a:rPr>
              <a:t>(k);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table.insert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(k,v2);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}}}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2895600"/>
            <a:ext cx="2286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i="1" dirty="0" smtClean="0">
                <a:latin typeface="+mn-lt"/>
              </a:rPr>
              <a:t>Baby Bear’s critical section was just right</a:t>
            </a:r>
          </a:p>
          <a:p>
            <a:endParaRPr lang="en-US" sz="2000" b="0" i="1" dirty="0" smtClean="0">
              <a:latin typeface="+mn-lt"/>
            </a:endParaRPr>
          </a:p>
          <a:p>
            <a:r>
              <a:rPr lang="en-US" sz="2000" b="0" i="1" dirty="0" smtClean="0">
                <a:latin typeface="+mn-lt"/>
              </a:rPr>
              <a:t>(if another update</a:t>
            </a:r>
          </a:p>
          <a:p>
            <a:r>
              <a:rPr lang="en-US" sz="2000" b="0" i="1" dirty="0" smtClean="0">
                <a:latin typeface="+mn-lt"/>
              </a:rPr>
              <a:t>occurred, try our</a:t>
            </a:r>
          </a:p>
          <a:p>
            <a:r>
              <a:rPr lang="en-US" sz="2000" b="0" i="1" dirty="0" smtClean="0">
                <a:latin typeface="+mn-lt"/>
              </a:rPr>
              <a:t>update again)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An operation is </a:t>
            </a:r>
            <a:r>
              <a:rPr lang="en-US" i="1" dirty="0" smtClean="0">
                <a:solidFill>
                  <a:schemeClr val="accent2"/>
                </a:solidFill>
              </a:rPr>
              <a:t>atomic</a:t>
            </a:r>
            <a:r>
              <a:rPr lang="en-US" dirty="0" smtClean="0"/>
              <a:t> if no other thread can see it partly executed</a:t>
            </a:r>
          </a:p>
          <a:p>
            <a:pPr lvl="1"/>
            <a:r>
              <a:rPr lang="en-US" dirty="0" smtClean="0"/>
              <a:t>Atomic as in </a:t>
            </a:r>
            <a:r>
              <a:rPr lang="en-US" dirty="0" smtClean="0"/>
              <a:t>“appears </a:t>
            </a:r>
            <a:r>
              <a:rPr lang="en-US" dirty="0" smtClean="0"/>
              <a:t>indivisible”</a:t>
            </a:r>
          </a:p>
          <a:p>
            <a:pPr lvl="1"/>
            <a:r>
              <a:rPr lang="en-US" dirty="0" smtClean="0"/>
              <a:t>Typically want ADT operations atomic, even to other threads running operations on the same ADT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Guideline #4:  Think in terms of what operations need to be </a:t>
            </a:r>
            <a:r>
              <a:rPr lang="en-US" i="1" dirty="0" smtClean="0">
                <a:solidFill>
                  <a:schemeClr val="accent2"/>
                </a:solidFill>
              </a:rPr>
              <a:t>atomic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Make critical sections just long enough to preserve atomicity</a:t>
            </a:r>
          </a:p>
          <a:p>
            <a:pPr lvl="1"/>
            <a:r>
              <a:rPr lang="en-US" i="1" dirty="0" smtClean="0"/>
              <a:t>Then</a:t>
            </a:r>
            <a:r>
              <a:rPr lang="en-US" dirty="0" smtClean="0"/>
              <a:t> design the locking protocol to implement the critical sections correctly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i="1" dirty="0" smtClean="0"/>
              <a:t>That is: Think about atomicity first and locks second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roll your 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rare that you should write your own data structure</a:t>
            </a:r>
          </a:p>
          <a:p>
            <a:pPr lvl="1"/>
            <a:r>
              <a:rPr lang="en-US" dirty="0" smtClean="0"/>
              <a:t>Provided in standard libraries</a:t>
            </a:r>
          </a:p>
          <a:p>
            <a:pPr lvl="1"/>
            <a:r>
              <a:rPr lang="en-US" dirty="0" smtClean="0"/>
              <a:t>Point of these lectures is to understand the key trade-offs and abstractions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Especially true for concurrent data structures</a:t>
            </a:r>
          </a:p>
          <a:p>
            <a:pPr lvl="1"/>
            <a:r>
              <a:rPr lang="en-US" dirty="0" smtClean="0"/>
              <a:t>Far too difficult to provide fine-grained synchronization without race conditions</a:t>
            </a:r>
          </a:p>
          <a:p>
            <a:pPr lvl="1"/>
            <a:r>
              <a:rPr lang="en-US" dirty="0" smtClean="0"/>
              <a:t>Standard </a:t>
            </a:r>
            <a:r>
              <a:rPr lang="en-US" dirty="0" smtClean="0">
                <a:solidFill>
                  <a:schemeClr val="accent2"/>
                </a:solidFill>
              </a:rPr>
              <a:t>thread-safe</a:t>
            </a:r>
            <a:r>
              <a:rPr lang="en-US" dirty="0" smtClean="0"/>
              <a:t> libraries like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ConcurrentHashMap</a:t>
            </a:r>
            <a:r>
              <a:rPr lang="en-US" dirty="0" smtClean="0"/>
              <a:t> written by world experts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Guideline #5: Use built-in libraries whenever they meet your needs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447800" y="1371600"/>
            <a:ext cx="6400800" cy="4724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class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Stack</a:t>
            </a:r>
            <a:r>
              <a:rPr lang="en-US" sz="2000" kern="0" dirty="0" smtClean="0">
                <a:latin typeface="Courier New" pitchFamily="49" charset="0"/>
              </a:rPr>
              <a:t>&lt;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kern="0" dirty="0" smtClean="0">
                <a:latin typeface="Courier New" pitchFamily="49" charset="0"/>
              </a:rPr>
              <a:t>&gt;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… </a:t>
            </a:r>
            <a:r>
              <a:rPr lang="en-US" sz="2000" kern="0" dirty="0">
                <a:solidFill>
                  <a:srgbClr val="7030A0"/>
                </a:solidFill>
                <a:latin typeface="Courier New" pitchFamily="49" charset="0"/>
              </a:rPr>
              <a:t>// state used by </a:t>
            </a:r>
            <a:r>
              <a:rPr lang="en-US" sz="2000" kern="0" dirty="0" err="1">
                <a:solidFill>
                  <a:srgbClr val="7030A0"/>
                </a:solidFill>
                <a:latin typeface="Courier New" pitchFamily="49" charset="0"/>
              </a:rPr>
              <a:t>isEmpty</a:t>
            </a:r>
            <a:r>
              <a:rPr lang="en-US" sz="2000" kern="0" dirty="0">
                <a:solidFill>
                  <a:srgbClr val="7030A0"/>
                </a:solidFill>
                <a:latin typeface="Courier New" pitchFamily="49" charset="0"/>
              </a:rPr>
              <a:t>, push, pop</a:t>
            </a:r>
            <a:endParaRPr lang="en-US" sz="2000" kern="0" dirty="0" smtClean="0">
              <a:latin typeface="Courier New" pitchFamily="49" charset="0"/>
            </a:endParaRPr>
          </a:p>
          <a:p>
            <a:pPr marL="34290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  synchronized </a:t>
            </a:r>
            <a:r>
              <a:rPr lang="en-US" sz="2000" kern="0" dirty="0" err="1" smtClean="0">
                <a:latin typeface="Courier New" pitchFamily="49" charset="0"/>
              </a:rPr>
              <a:t>boolean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isEmpty</a:t>
            </a:r>
            <a:r>
              <a:rPr lang="en-US" sz="2000" kern="0" dirty="0" smtClean="0">
                <a:latin typeface="Courier New" pitchFamily="49" charset="0"/>
              </a:rPr>
              <a:t>() { … }</a:t>
            </a:r>
            <a:endParaRPr kumimoji="0" lang="en-US" sz="2000" b="1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lvl="0" indent="-342900">
              <a:lnSpc>
                <a:spcPts val="19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synchronized </a:t>
            </a:r>
            <a:r>
              <a:rPr lang="en-US" sz="2000" kern="0" dirty="0" smtClean="0">
                <a:latin typeface="Courier New" pitchFamily="49" charset="0"/>
              </a:rPr>
              <a:t>void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push</a:t>
            </a:r>
            <a:r>
              <a:rPr lang="en-US" sz="2000" kern="0" dirty="0" smtClean="0">
                <a:latin typeface="Courier New" pitchFamily="49" charset="0"/>
              </a:rPr>
              <a:t>(E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val</a:t>
            </a:r>
            <a:r>
              <a:rPr lang="en-US" sz="2000" kern="0" dirty="0" smtClean="0">
                <a:latin typeface="Courier New" pitchFamily="49" charset="0"/>
              </a:rPr>
              <a:t>) { … }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synchronized </a:t>
            </a:r>
            <a:r>
              <a:rPr lang="en-US" sz="2000" kern="0" dirty="0" smtClean="0">
                <a:latin typeface="Courier New" pitchFamily="49" charset="0"/>
              </a:rPr>
              <a:t>E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pop</a:t>
            </a:r>
            <a:r>
              <a:rPr lang="en-US" sz="2000" kern="0" dirty="0" smtClean="0">
                <a:latin typeface="Courier New" pitchFamily="49" charset="0"/>
              </a:rPr>
              <a:t>() { 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	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err="1" smtClean="0">
                <a:latin typeface="Courier New" pitchFamily="49" charset="0"/>
              </a:rPr>
              <a:t>isEmpty</a:t>
            </a:r>
            <a:r>
              <a:rPr lang="en-US" sz="2000" kern="0" dirty="0" smtClean="0">
                <a:latin typeface="Courier New" pitchFamily="49" charset="0"/>
              </a:rPr>
              <a:t>())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 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throw new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StackEmptyException</a:t>
            </a:r>
            <a:r>
              <a:rPr lang="en-US" sz="2000" kern="0" dirty="0" smtClean="0">
                <a:latin typeface="Courier New" pitchFamily="49" charset="0"/>
              </a:rPr>
              <a:t>();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	  …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}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E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peek</a:t>
            </a:r>
            <a:r>
              <a:rPr lang="en-US" sz="2000" kern="0" dirty="0" smtClean="0">
                <a:latin typeface="Courier New" pitchFamily="49" charset="0"/>
              </a:rPr>
              <a:t>() { </a:t>
            </a:r>
            <a:r>
              <a:rPr lang="en-US" sz="2000" kern="0" dirty="0" smtClean="0">
                <a:solidFill>
                  <a:srgbClr val="7030A0"/>
                </a:solidFill>
                <a:latin typeface="Courier New" pitchFamily="49" charset="0"/>
              </a:rPr>
              <a:t>// </a:t>
            </a:r>
            <a:r>
              <a:rPr lang="en-US" sz="2000" kern="0" dirty="0">
                <a:solidFill>
                  <a:srgbClr val="7030A0"/>
                </a:solidFill>
                <a:latin typeface="Courier New" pitchFamily="49" charset="0"/>
              </a:rPr>
              <a:t>this is </a:t>
            </a:r>
            <a:r>
              <a:rPr lang="en-US" sz="2000" kern="0" dirty="0" smtClean="0">
                <a:solidFill>
                  <a:srgbClr val="7030A0"/>
                </a:solidFill>
                <a:latin typeface="Courier New" pitchFamily="49" charset="0"/>
              </a:rPr>
              <a:t>wrong</a:t>
            </a:r>
            <a:endParaRPr lang="en-US" sz="2000" kern="0" dirty="0" smtClean="0"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  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 = pop();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  push(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}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}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, sequentially speaking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1676400"/>
          </a:xfrm>
        </p:spPr>
        <p:txBody>
          <a:bodyPr/>
          <a:lstStyle/>
          <a:p>
            <a:r>
              <a:rPr lang="en-US" dirty="0" smtClean="0"/>
              <a:t>In a sequential world, this code is of questionable </a:t>
            </a:r>
            <a:r>
              <a:rPr lang="en-US" i="1" dirty="0" smtClean="0"/>
              <a:t>style</a:t>
            </a:r>
            <a:r>
              <a:rPr lang="en-US" dirty="0" smtClean="0"/>
              <a:t>, but unquestionably </a:t>
            </a:r>
            <a:r>
              <a:rPr lang="en-US" i="1" dirty="0" smtClean="0"/>
              <a:t>correct</a:t>
            </a:r>
          </a:p>
          <a:p>
            <a:endParaRPr lang="en-US" sz="1200" i="1" dirty="0" smtClean="0"/>
          </a:p>
          <a:p>
            <a:r>
              <a:rPr lang="en-US" dirty="0" smtClean="0"/>
              <a:t>The “algorithm” is the only way to write a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helper method if all you had was this interface: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447800" y="3200400"/>
            <a:ext cx="6477000" cy="3048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interface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Stack</a:t>
            </a:r>
            <a:r>
              <a:rPr lang="en-US" sz="2000" kern="0" dirty="0" smtClean="0">
                <a:latin typeface="Courier New" pitchFamily="49" charset="0"/>
              </a:rPr>
              <a:t>&lt;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kern="0" dirty="0" smtClean="0">
                <a:latin typeface="Courier New" pitchFamily="49" charset="0"/>
              </a:rPr>
              <a:t>&gt;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  </a:t>
            </a:r>
            <a:r>
              <a:rPr lang="en-US" sz="2000" kern="0" dirty="0" err="1" smtClean="0">
                <a:latin typeface="Courier New" pitchFamily="49" charset="0"/>
              </a:rPr>
              <a:t>boolean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isEmpty</a:t>
            </a:r>
            <a:r>
              <a:rPr lang="en-US" sz="2000" kern="0" dirty="0" smtClean="0">
                <a:latin typeface="Courier New" pitchFamily="49" charset="0"/>
              </a:rPr>
              <a:t>();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2000" kern="0" dirty="0" smtClean="0">
                <a:latin typeface="Courier New" pitchFamily="49" charset="0"/>
              </a:rPr>
              <a:t>void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push</a:t>
            </a:r>
            <a:r>
              <a:rPr lang="en-US" sz="2000" kern="0" dirty="0" smtClean="0">
                <a:latin typeface="Courier New" pitchFamily="49" charset="0"/>
              </a:rPr>
              <a:t>(E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val</a:t>
            </a:r>
            <a:r>
              <a:rPr lang="en-US" sz="2000" kern="0" dirty="0" smtClean="0">
                <a:latin typeface="Courier New" pitchFamily="49" charset="0"/>
              </a:rPr>
              <a:t>);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>
                <a:latin typeface="Courier New" pitchFamily="49" charset="0"/>
              </a:rPr>
              <a:t>  E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pop</a:t>
            </a:r>
            <a:r>
              <a:rPr lang="en-US" sz="2000" kern="0" dirty="0" smtClean="0">
                <a:latin typeface="Courier New" pitchFamily="49" charset="0"/>
              </a:rPr>
              <a:t>();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}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1000" kern="0" dirty="0" smtClean="0"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C</a:t>
            </a:r>
            <a:r>
              <a:rPr lang="en-US" sz="2000" kern="0" dirty="0" smtClean="0">
                <a:latin typeface="Courier New" pitchFamily="49" charset="0"/>
              </a:rPr>
              <a:t> {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static</a:t>
            </a:r>
            <a:r>
              <a:rPr lang="en-US" sz="2000" kern="0" dirty="0" smtClean="0">
                <a:latin typeface="Courier New" pitchFamily="49" charset="0"/>
              </a:rPr>
              <a:t> &lt;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kern="0" dirty="0" smtClean="0">
                <a:latin typeface="Courier New" pitchFamily="49" charset="0"/>
              </a:rPr>
              <a:t>&gt; 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myPeek</a:t>
            </a:r>
            <a:r>
              <a:rPr lang="en-US" sz="2000" kern="0" dirty="0" smtClean="0">
                <a:latin typeface="Courier New" pitchFamily="49" charset="0"/>
              </a:rPr>
              <a:t>(Stack&lt;E&gt;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s</a:t>
            </a:r>
            <a:r>
              <a:rPr lang="en-US" sz="2000" kern="0" dirty="0" smtClean="0">
                <a:latin typeface="Courier New" pitchFamily="49" charset="0"/>
              </a:rPr>
              <a:t>){ </a:t>
            </a:r>
            <a:r>
              <a:rPr lang="en-US" sz="2000" i="1" kern="0" dirty="0" smtClean="0">
                <a:latin typeface="Courier New" pitchFamily="49" charset="0"/>
              </a:rPr>
              <a:t>??? </a:t>
            </a:r>
            <a:r>
              <a:rPr lang="en-US" sz="2000" kern="0" dirty="0" smtClean="0">
                <a:latin typeface="Courier New" pitchFamily="49" charset="0"/>
              </a:rPr>
              <a:t>}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}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, concurrently speaking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267200"/>
          </a:xfrm>
        </p:spPr>
        <p:txBody>
          <a:bodyPr/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has no </a:t>
            </a:r>
            <a:r>
              <a:rPr lang="en-US" i="1" dirty="0" smtClean="0"/>
              <a:t>overall</a:t>
            </a:r>
            <a:r>
              <a:rPr lang="en-US" dirty="0" smtClean="0"/>
              <a:t> effect on the shared data</a:t>
            </a:r>
          </a:p>
          <a:p>
            <a:pPr lvl="1"/>
            <a:r>
              <a:rPr lang="en-US" dirty="0" smtClean="0"/>
              <a:t>It is a “reader” not a “writer”</a:t>
            </a:r>
          </a:p>
          <a:p>
            <a:endParaRPr lang="en-US" sz="1500" i="1" dirty="0" smtClean="0"/>
          </a:p>
          <a:p>
            <a:r>
              <a:rPr lang="en-US" dirty="0" smtClean="0"/>
              <a:t>But the way </a:t>
            </a:r>
            <a:r>
              <a:rPr lang="en-US" dirty="0" smtClean="0"/>
              <a:t>it is </a:t>
            </a:r>
            <a:r>
              <a:rPr lang="en-US" dirty="0" smtClean="0"/>
              <a:t>implemented creates an inconsistent </a:t>
            </a:r>
            <a:r>
              <a:rPr lang="en-US" i="1" dirty="0" smtClean="0"/>
              <a:t>intermediate state</a:t>
            </a:r>
          </a:p>
          <a:p>
            <a:pPr lvl="1"/>
            <a:r>
              <a:rPr lang="en-US" dirty="0" smtClean="0"/>
              <a:t>Even though calls to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push</a:t>
            </a:r>
            <a:r>
              <a:rPr lang="en-US" dirty="0" smtClean="0"/>
              <a:t> and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dirty="0" smtClean="0"/>
              <a:t> are synchronized so  there are no </a:t>
            </a:r>
            <a:r>
              <a:rPr lang="en-US" i="1" dirty="0" smtClean="0"/>
              <a:t>data races</a:t>
            </a:r>
            <a:r>
              <a:rPr lang="en-US" dirty="0" smtClean="0"/>
              <a:t> on the underlying array/list/whatever</a:t>
            </a:r>
          </a:p>
          <a:p>
            <a:pPr lvl="1"/>
            <a:r>
              <a:rPr lang="en-US" dirty="0" smtClean="0"/>
              <a:t>(A data race is simultaneous (unsynchronized) read/write or write/write of the same memory: more on this soon)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This intermediate state should not be exposed</a:t>
            </a:r>
          </a:p>
          <a:p>
            <a:pPr lvl="1"/>
            <a:r>
              <a:rPr lang="en-US" dirty="0" smtClean="0"/>
              <a:t>Leads to several </a:t>
            </a:r>
            <a:r>
              <a:rPr lang="en-US" i="1" dirty="0" smtClean="0"/>
              <a:t>bad </a:t>
            </a:r>
            <a:r>
              <a:rPr lang="en-US" i="1" dirty="0" err="1" smtClean="0"/>
              <a:t>interleavings</a:t>
            </a:r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peek and </a:t>
            </a:r>
            <a:r>
              <a:rPr lang="en-US" dirty="0" err="1" smtClean="0"/>
              <a:t>isEmpty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1524000"/>
          </a:xfrm>
        </p:spPr>
        <p:txBody>
          <a:bodyPr/>
          <a:lstStyle/>
          <a:p>
            <a:r>
              <a:rPr lang="en-US" dirty="0" smtClean="0"/>
              <a:t>Property we want: If there has been a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push</a:t>
            </a:r>
            <a:r>
              <a:rPr lang="en-US" dirty="0" smtClean="0"/>
              <a:t> and no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dirty="0" smtClean="0"/>
              <a:t>, then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isEmpty</a:t>
            </a:r>
            <a:r>
              <a:rPr lang="en-US" dirty="0" smtClean="0"/>
              <a:t> returns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false</a:t>
            </a:r>
          </a:p>
          <a:p>
            <a:endParaRPr lang="en-US" sz="1200" dirty="0" smtClean="0"/>
          </a:p>
          <a:p>
            <a:r>
              <a:rPr lang="en-US" dirty="0" smtClean="0"/>
              <a:t>With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as written, property can be violated – how?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600200" y="3428206"/>
            <a:ext cx="2743200" cy="1905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 = pop();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push(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solidFill>
                <a:schemeClr val="accent2"/>
              </a:solidFill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</p:txBody>
      </p:sp>
      <p:sp>
        <p:nvSpPr>
          <p:cNvPr id="8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29200" y="3504406"/>
            <a:ext cx="3505200" cy="762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>
                <a:latin typeface="Courier New" pitchFamily="49" charset="0"/>
              </a:rPr>
              <a:t>push(x)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err="1" smtClean="0">
                <a:latin typeface="Courier New" pitchFamily="49" charset="0"/>
              </a:rPr>
              <a:t>boolean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b</a:t>
            </a:r>
            <a:r>
              <a:rPr lang="en-US" sz="2000" kern="0" dirty="0" smtClean="0">
                <a:latin typeface="Courier New" pitchFamily="49" charset="0"/>
              </a:rPr>
              <a:t> = </a:t>
            </a:r>
            <a:r>
              <a:rPr lang="en-US" sz="2000" kern="0" dirty="0" err="1" smtClean="0">
                <a:latin typeface="Courier New" pitchFamily="49" charset="0"/>
              </a:rPr>
              <a:t>isEmpty</a:t>
            </a:r>
            <a:r>
              <a:rPr lang="en-US" sz="2000" kern="0" dirty="0" smtClean="0">
                <a:latin typeface="Courier New" pitchFamily="49" charset="0"/>
              </a:rPr>
              <a:t>()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rot="5400000">
            <a:off x="113506" y="4533106"/>
            <a:ext cx="22098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 rot="16200000">
            <a:off x="417622" y="4227622"/>
            <a:ext cx="7458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Time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19800" y="2952690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Thread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05000" y="3047206"/>
            <a:ext cx="2066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Thread 1 (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b="0" dirty="0" smtClean="0">
                <a:latin typeface="+mn-lt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peek and </a:t>
            </a:r>
            <a:r>
              <a:rPr lang="en-US" dirty="0" err="1" smtClean="0"/>
              <a:t>isEmpty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1524000"/>
          </a:xfrm>
        </p:spPr>
        <p:txBody>
          <a:bodyPr/>
          <a:lstStyle/>
          <a:p>
            <a:r>
              <a:rPr lang="en-US" dirty="0" smtClean="0"/>
              <a:t>Property we want: If there has been a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push</a:t>
            </a:r>
            <a:r>
              <a:rPr lang="en-US" dirty="0" smtClean="0"/>
              <a:t> and no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dirty="0" smtClean="0"/>
              <a:t>, then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isEmpty</a:t>
            </a:r>
            <a:r>
              <a:rPr lang="en-US" dirty="0" smtClean="0"/>
              <a:t> returns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false</a:t>
            </a:r>
          </a:p>
          <a:p>
            <a:endParaRPr lang="en-US" sz="1200" dirty="0" smtClean="0"/>
          </a:p>
          <a:p>
            <a:r>
              <a:rPr lang="en-US" dirty="0" smtClean="0"/>
              <a:t>With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as written, property can be violated – how?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600200" y="3428206"/>
            <a:ext cx="2743200" cy="1905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 = pop();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push(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solidFill>
                <a:schemeClr val="accent2"/>
              </a:solidFill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</p:txBody>
      </p:sp>
      <p:sp>
        <p:nvSpPr>
          <p:cNvPr id="8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29200" y="3504406"/>
            <a:ext cx="3505200" cy="762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>
                <a:latin typeface="Courier New" pitchFamily="49" charset="0"/>
              </a:rPr>
              <a:t>push(x)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err="1" smtClean="0">
                <a:latin typeface="Courier New" pitchFamily="49" charset="0"/>
              </a:rPr>
              <a:t>boolean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b</a:t>
            </a:r>
            <a:r>
              <a:rPr lang="en-US" sz="2000" kern="0" dirty="0" smtClean="0">
                <a:latin typeface="Courier New" pitchFamily="49" charset="0"/>
              </a:rPr>
              <a:t> = </a:t>
            </a:r>
            <a:r>
              <a:rPr lang="en-US" sz="2000" kern="0" dirty="0" err="1" smtClean="0">
                <a:latin typeface="Courier New" pitchFamily="49" charset="0"/>
              </a:rPr>
              <a:t>isEmpty</a:t>
            </a:r>
            <a:r>
              <a:rPr lang="en-US" sz="2000" kern="0" dirty="0" smtClean="0">
                <a:latin typeface="Courier New" pitchFamily="49" charset="0"/>
              </a:rPr>
              <a:t>()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rot="5400000">
            <a:off x="113506" y="4533106"/>
            <a:ext cx="22098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 rot="16200000">
            <a:off x="417622" y="4227622"/>
            <a:ext cx="7458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Time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19800" y="2952690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Thread 2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 rot="10800000" flipV="1">
            <a:off x="3505200" y="3962399"/>
            <a:ext cx="1600200" cy="76199"/>
          </a:xfrm>
          <a:prstGeom prst="straightConnector1">
            <a:avLst/>
          </a:prstGeom>
          <a:solidFill>
            <a:schemeClr val="accent1"/>
          </a:solidFill>
          <a:ln w="603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1905000" y="3047206"/>
            <a:ext cx="2066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Thread 1 (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b="0" dirty="0" smtClean="0">
                <a:latin typeface="+mn-lt"/>
              </a:rPr>
              <a:t>)</a:t>
            </a:r>
          </a:p>
        </p:txBody>
      </p:sp>
      <p:cxnSp>
        <p:nvCxnSpPr>
          <p:cNvPr id="19" name="Straight Arrow Connector 18"/>
          <p:cNvCxnSpPr/>
          <p:nvPr/>
        </p:nvCxnSpPr>
        <p:spPr bwMode="auto">
          <a:xfrm rot="10800000">
            <a:off x="3733800" y="3429000"/>
            <a:ext cx="1371600" cy="228600"/>
          </a:xfrm>
          <a:prstGeom prst="straightConnector1">
            <a:avLst/>
          </a:prstGeom>
          <a:solidFill>
            <a:schemeClr val="accent1"/>
          </a:solidFill>
          <a:ln w="603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peek and push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1524000"/>
          </a:xfrm>
        </p:spPr>
        <p:txBody>
          <a:bodyPr/>
          <a:lstStyle/>
          <a:p>
            <a:r>
              <a:rPr lang="en-US" dirty="0" smtClean="0"/>
              <a:t>Property we want: Values are returned from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dirty="0" smtClean="0"/>
              <a:t> in LIFO order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1200" dirty="0" smtClean="0"/>
          </a:p>
          <a:p>
            <a:r>
              <a:rPr lang="en-US" dirty="0" smtClean="0"/>
              <a:t>With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dirty="0" smtClean="0"/>
              <a:t> as written, property can be violated – how?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&amp; Concurrency, Lecture 5</a:t>
            </a:r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600200" y="3429000"/>
            <a:ext cx="2743200" cy="1905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 = pop();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push(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);</a:t>
            </a: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endParaRPr lang="en-US" sz="2000" kern="0" dirty="0" smtClean="0">
              <a:solidFill>
                <a:schemeClr val="accent2"/>
              </a:solidFill>
              <a:latin typeface="Courier New" pitchFamily="49" charset="0"/>
            </a:endParaRPr>
          </a:p>
          <a:p>
            <a:pPr marL="342900" lvl="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</p:txBody>
      </p:sp>
      <p:sp>
        <p:nvSpPr>
          <p:cNvPr id="8" name="Rectangle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019800" y="3428206"/>
            <a:ext cx="1905000" cy="11437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push(x)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>
                <a:latin typeface="Courier New" pitchFamily="49" charset="0"/>
              </a:rPr>
              <a:t>push(y)</a:t>
            </a:r>
          </a:p>
          <a:p>
            <a:pPr marL="342900" indent="-342900">
              <a:lnSpc>
                <a:spcPts val="2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E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e</a:t>
            </a:r>
            <a:r>
              <a:rPr lang="en-US" sz="2000" kern="0" dirty="0" smtClean="0">
                <a:latin typeface="Courier New" pitchFamily="49" charset="0"/>
              </a:rPr>
              <a:t> = pop()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kern="0" dirty="0" smtClean="0">
              <a:latin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kern="0" dirty="0" smtClean="0">
              <a:latin typeface="Courier New" pitchFamily="49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rot="5400000">
            <a:off x="113506" y="4533106"/>
            <a:ext cx="22098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 rot="16200000">
            <a:off x="417622" y="4227622"/>
            <a:ext cx="7458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Time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19800" y="2952690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Thread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05000" y="3047206"/>
            <a:ext cx="2066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Thread 1 (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peek</a:t>
            </a:r>
            <a:r>
              <a:rPr lang="en-US" sz="2000" b="0" dirty="0" smtClean="0">
                <a:latin typeface="+mn-lt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dan_design_template">
  <a:themeElements>
    <a:clrScheme name="dan_design_templat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an_desig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000" b="0" dirty="0" err="1" smtClean="0">
            <a:latin typeface="+mn-lt"/>
          </a:defRPr>
        </a:defPPr>
      </a:lstStyle>
    </a:txDef>
  </a:objectDefaults>
  <a:extraClrSchemeLst>
    <a:extraClrScheme>
      <a:clrScheme name="dan_design_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_design_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42525</TotalTime>
  <Words>2719</Words>
  <Application>Microsoft Office PowerPoint</Application>
  <PresentationFormat>On-screen Show (4:3)</PresentationFormat>
  <Paragraphs>547</Paragraphs>
  <Slides>35</Slides>
  <Notes>34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dan_design_template</vt:lpstr>
      <vt:lpstr>A Sophomoric Introduction to Shared-Memory Parallelism and Concurrency  Lecture 5  Programming with Locks and Critical Sections</vt:lpstr>
      <vt:lpstr>Outline</vt:lpstr>
      <vt:lpstr>Races</vt:lpstr>
      <vt:lpstr>Example</vt:lpstr>
      <vt:lpstr>peek, sequentially speaking</vt:lpstr>
      <vt:lpstr>peek, concurrently speaking</vt:lpstr>
      <vt:lpstr>peek and isEmpty</vt:lpstr>
      <vt:lpstr>peek and isEmpty</vt:lpstr>
      <vt:lpstr>peek and push</vt:lpstr>
      <vt:lpstr>peek and push</vt:lpstr>
      <vt:lpstr>peek and pop</vt:lpstr>
      <vt:lpstr>peek and peek</vt:lpstr>
      <vt:lpstr>peek and peek</vt:lpstr>
      <vt:lpstr>The fix</vt:lpstr>
      <vt:lpstr>The wrong “fix”</vt:lpstr>
      <vt:lpstr>Example, again (no resizing or checking)</vt:lpstr>
      <vt:lpstr>Why wrong?</vt:lpstr>
      <vt:lpstr>The distinction</vt:lpstr>
      <vt:lpstr>Getting it right</vt:lpstr>
      <vt:lpstr>3 choices</vt:lpstr>
      <vt:lpstr>Thread-local</vt:lpstr>
      <vt:lpstr>Immutable</vt:lpstr>
      <vt:lpstr>The rest</vt:lpstr>
      <vt:lpstr>Consistent Locking</vt:lpstr>
      <vt:lpstr>Consistent Locking continued</vt:lpstr>
      <vt:lpstr>Beyond consistent locking</vt:lpstr>
      <vt:lpstr>Lock granularity</vt:lpstr>
      <vt:lpstr>Trade-offs</vt:lpstr>
      <vt:lpstr>Example: Separate Chaining Hashtable</vt:lpstr>
      <vt:lpstr>Critical-section granularity</vt:lpstr>
      <vt:lpstr>Example</vt:lpstr>
      <vt:lpstr>Example</vt:lpstr>
      <vt:lpstr>Example</vt:lpstr>
      <vt:lpstr>Atomicity</vt:lpstr>
      <vt:lpstr>Don’t roll your own</vt:lpstr>
    </vt:vector>
  </TitlesOfParts>
  <Company>UW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Languages &amp;  Software Engineering</dc:title>
  <dc:creator>Dan Grossman</dc:creator>
  <cp:lastModifiedBy>cse</cp:lastModifiedBy>
  <cp:revision>2238</cp:revision>
  <dcterms:created xsi:type="dcterms:W3CDTF">2009-03-13T20:43:19Z</dcterms:created>
  <dcterms:modified xsi:type="dcterms:W3CDTF">2012-05-24T02:01:46Z</dcterms:modified>
</cp:coreProperties>
</file>