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</p:sldMasterIdLst>
  <p:notesMasterIdLst>
    <p:notesMasterId r:id="rId53"/>
  </p:notesMasterIdLst>
  <p:sldIdLst>
    <p:sldId id="256" r:id="rId2"/>
    <p:sldId id="2145706204" r:id="rId3"/>
    <p:sldId id="2145706190" r:id="rId4"/>
    <p:sldId id="2145706186" r:id="rId5"/>
    <p:sldId id="2145706187" r:id="rId6"/>
    <p:sldId id="2145706174" r:id="rId7"/>
    <p:sldId id="331" r:id="rId8"/>
    <p:sldId id="530" r:id="rId9"/>
    <p:sldId id="2145706189" r:id="rId10"/>
    <p:sldId id="258" r:id="rId11"/>
    <p:sldId id="259" r:id="rId12"/>
    <p:sldId id="257" r:id="rId13"/>
    <p:sldId id="273" r:id="rId14"/>
    <p:sldId id="260" r:id="rId15"/>
    <p:sldId id="261" r:id="rId16"/>
    <p:sldId id="262" r:id="rId17"/>
    <p:sldId id="264" r:id="rId18"/>
    <p:sldId id="2145706191" r:id="rId19"/>
    <p:sldId id="265" r:id="rId20"/>
    <p:sldId id="274" r:id="rId21"/>
    <p:sldId id="266" r:id="rId22"/>
    <p:sldId id="287" r:id="rId23"/>
    <p:sldId id="275" r:id="rId24"/>
    <p:sldId id="435" r:id="rId25"/>
    <p:sldId id="436" r:id="rId26"/>
    <p:sldId id="267" r:id="rId27"/>
    <p:sldId id="272" r:id="rId28"/>
    <p:sldId id="2145706192" r:id="rId29"/>
    <p:sldId id="2145706196" r:id="rId30"/>
    <p:sldId id="276" r:id="rId31"/>
    <p:sldId id="282" r:id="rId32"/>
    <p:sldId id="283" r:id="rId33"/>
    <p:sldId id="268" r:id="rId34"/>
    <p:sldId id="277" r:id="rId35"/>
    <p:sldId id="269" r:id="rId36"/>
    <p:sldId id="270" r:id="rId37"/>
    <p:sldId id="271" r:id="rId38"/>
    <p:sldId id="2145706194" r:id="rId39"/>
    <p:sldId id="278" r:id="rId40"/>
    <p:sldId id="279" r:id="rId41"/>
    <p:sldId id="280" r:id="rId42"/>
    <p:sldId id="286" r:id="rId43"/>
    <p:sldId id="2145706197" r:id="rId44"/>
    <p:sldId id="2145706198" r:id="rId45"/>
    <p:sldId id="2145706205" r:id="rId46"/>
    <p:sldId id="2145706200" r:id="rId47"/>
    <p:sldId id="2145706201" r:id="rId48"/>
    <p:sldId id="2145706203" r:id="rId49"/>
    <p:sldId id="2145706202" r:id="rId50"/>
    <p:sldId id="2145706199" r:id="rId51"/>
    <p:sldId id="2145706206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9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69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Annual Voucher Program Funding</a:t>
            </a:r>
          </a:p>
          <a:p>
            <a:pPr>
              <a:defRPr/>
            </a:pPr>
            <a:r>
              <a:rPr lang="en-US" dirty="0"/>
              <a:t>(ballpark under-estimate)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Voucher Program Funding</c:v>
                </c:pt>
              </c:strCache>
            </c:strRef>
          </c:tx>
          <c:dPt>
            <c:idx val="0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C66-4E3F-B19A-F3F2F33B0D1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C66-4E3F-B19A-F3F2F33B0D12}"/>
              </c:ext>
            </c:extLst>
          </c:dPt>
          <c:dLbls>
            <c:dLbl>
              <c:idx val="0"/>
              <c:layout>
                <c:manualLayout>
                  <c:x val="-6.8761212303614802E-2"/>
                  <c:y val="-0.14260865984207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C66-4E3F-B19A-F3F2F33B0D12}"/>
                </c:ext>
              </c:extLst>
            </c:dLbl>
            <c:dLbl>
              <c:idx val="1"/>
              <c:layout>
                <c:manualLayout>
                  <c:x val="-8.141599822887962E-3"/>
                  <c:y val="-2.45533150111299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164276940846309"/>
                      <c:h val="0.117745263573133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EC66-4E3F-B19A-F3F2F33B0D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New &amp; Switchers</c:v>
                </c:pt>
                <c:pt idx="1">
                  <c:v>Current/Previously Private Schooled</c:v>
                </c:pt>
              </c:strCache>
            </c:strRef>
          </c:cat>
          <c:val>
            <c:numRef>
              <c:f>Sheet1!$B$2:$B$3</c:f>
              <c:numCache>
                <c:formatCode>"$"#,##0</c:formatCode>
                <c:ptCount val="2"/>
                <c:pt idx="0">
                  <c:v>840000000</c:v>
                </c:pt>
                <c:pt idx="1">
                  <c:v>1260000000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66-4E3F-B19A-F3F2F33B0D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If</a:t>
            </a:r>
            <a:r>
              <a:rPr lang="en-US" baseline="0" dirty="0"/>
              <a:t> We Allocated Voucher Funding to Public Districts</a:t>
            </a:r>
          </a:p>
          <a:p>
            <a:pPr>
              <a:defRPr/>
            </a:pPr>
            <a:r>
              <a:rPr lang="en-US" baseline="0" dirty="0"/>
              <a:t>(proportionately with poverty concentrations)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5978225245273247E-2"/>
          <c:y val="0.17478771392744644"/>
          <c:w val="0.8832854681388207"/>
          <c:h val="0.5288320076254571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State Aid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1-Lowest</c:v>
                </c:pt>
                <c:pt idx="1">
                  <c:v>2-Low</c:v>
                </c:pt>
                <c:pt idx="2">
                  <c:v>3-Middle</c:v>
                </c:pt>
                <c:pt idx="3">
                  <c:v>4-High</c:v>
                </c:pt>
                <c:pt idx="4">
                  <c:v>5-Highest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4514.7389999999996</c:v>
                </c:pt>
                <c:pt idx="1">
                  <c:v>4101.7079999999996</c:v>
                </c:pt>
                <c:pt idx="2">
                  <c:v>3975.4209999999998</c:v>
                </c:pt>
                <c:pt idx="3">
                  <c:v>5467.9589999999998</c:v>
                </c:pt>
                <c:pt idx="4">
                  <c:v>5443.4059999999999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79-498E-9C9F-5972CE0F81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Local Revenue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1-Lowest</c:v>
                </c:pt>
                <c:pt idx="1">
                  <c:v>2-Low</c:v>
                </c:pt>
                <c:pt idx="2">
                  <c:v>3-Middle</c:v>
                </c:pt>
                <c:pt idx="3">
                  <c:v>4-High</c:v>
                </c:pt>
                <c:pt idx="4">
                  <c:v>5-Highest</c:v>
                </c:pt>
              </c:strCache>
            </c:strRef>
          </c:cat>
          <c:val>
            <c:numRef>
              <c:f>Sheet1!$C$2:$C$6</c:f>
              <c:numCache>
                <c:formatCode>#,##0</c:formatCode>
                <c:ptCount val="5"/>
                <c:pt idx="0">
                  <c:v>6143.1180000000004</c:v>
                </c:pt>
                <c:pt idx="1">
                  <c:v>7413.1049999999996</c:v>
                </c:pt>
                <c:pt idx="2">
                  <c:v>6781.3339999999998</c:v>
                </c:pt>
                <c:pt idx="3">
                  <c:v>4361.5559999999996</c:v>
                </c:pt>
                <c:pt idx="4">
                  <c:v>3498.1770000000001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79-498E-9C9F-5972CE0F81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Federal Aid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1-Lowest</c:v>
                </c:pt>
                <c:pt idx="1">
                  <c:v>2-Low</c:v>
                </c:pt>
                <c:pt idx="2">
                  <c:v>3-Middle</c:v>
                </c:pt>
                <c:pt idx="3">
                  <c:v>4-High</c:v>
                </c:pt>
                <c:pt idx="4">
                  <c:v>5-Highest</c:v>
                </c:pt>
              </c:strCache>
            </c:strRef>
          </c:cat>
          <c:val>
            <c:numRef>
              <c:f>Sheet1!$D$2:$D$6</c:f>
              <c:numCache>
                <c:formatCode>#,##0</c:formatCode>
                <c:ptCount val="5"/>
                <c:pt idx="0">
                  <c:v>1935.307</c:v>
                </c:pt>
                <c:pt idx="1">
                  <c:v>2319.3679999999999</c:v>
                </c:pt>
                <c:pt idx="2">
                  <c:v>2462.2640000000001</c:v>
                </c:pt>
                <c:pt idx="3">
                  <c:v>2814.4270000000001</c:v>
                </c:pt>
                <c:pt idx="4">
                  <c:v>2901.6959999999999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79-498E-9C9F-5972CE0F81C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Voucher Funds Reallocated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bg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5.655356349792548E-2"/>
                  <c:y val="-4.881940803645995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C79-498E-9C9F-5972CE0F81CF}"/>
                </c:ext>
              </c:extLst>
            </c:dLbl>
            <c:dLbl>
              <c:idx val="1"/>
              <c:layout>
                <c:manualLayout>
                  <c:x val="6.22089198477180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C79-498E-9C9F-5972CE0F81CF}"/>
                </c:ext>
              </c:extLst>
            </c:dLbl>
            <c:dLbl>
              <c:idx val="2"/>
              <c:layout>
                <c:manualLayout>
                  <c:x val="6.7864276197510509E-2"/>
                  <c:y val="-5.32581512753759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C79-498E-9C9F-5972CE0F81CF}"/>
                </c:ext>
              </c:extLst>
            </c:dLbl>
            <c:dLbl>
              <c:idx val="3"/>
              <c:layout>
                <c:manualLayout>
                  <c:x val="6.5979157414246398E-2"/>
                  <c:y val="-1.06516302550751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C79-498E-9C9F-5972CE0F81CF}"/>
                </c:ext>
              </c:extLst>
            </c:dLbl>
            <c:dLbl>
              <c:idx val="4"/>
              <c:layout>
                <c:manualLayout>
                  <c:x val="7.163451376403894E-2"/>
                  <c:y val="-1.3314537818843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C79-498E-9C9F-5972CE0F81CF}"/>
                </c:ext>
              </c:extLst>
            </c:dLbl>
            <c:numFmt formatCode="&quot;$&quot;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1-Lowest</c:v>
                </c:pt>
                <c:pt idx="1">
                  <c:v>2-Low</c:v>
                </c:pt>
                <c:pt idx="2">
                  <c:v>3-Middle</c:v>
                </c:pt>
                <c:pt idx="3">
                  <c:v>4-High</c:v>
                </c:pt>
                <c:pt idx="4">
                  <c:v>5-Highest</c:v>
                </c:pt>
              </c:strCache>
            </c:strRef>
          </c:cat>
          <c:val>
            <c:numRef>
              <c:f>Sheet1!$E$2:$E$6</c:f>
              <c:numCache>
                <c:formatCode>#,##0</c:formatCode>
                <c:ptCount val="5"/>
                <c:pt idx="0">
                  <c:v>23.725050220137081</c:v>
                </c:pt>
                <c:pt idx="1">
                  <c:v>244.47592419276751</c:v>
                </c:pt>
                <c:pt idx="2">
                  <c:v>649.17031435056151</c:v>
                </c:pt>
                <c:pt idx="3">
                  <c:v>998.98619769648235</c:v>
                </c:pt>
                <c:pt idx="4">
                  <c:v>2361.4266491505718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C79-498E-9C9F-5972CE0F81C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Remaining Equal Opportunity Cost Gap</c:v>
                </c:pt>
              </c:strCache>
            </c:strRef>
          </c:tx>
          <c:spPr>
            <a:noFill/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5.8438682281189661E-2"/>
                  <c:y val="-4.45051956053851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C79-498E-9C9F-5972CE0F81CF}"/>
                </c:ext>
              </c:extLst>
            </c:dLbl>
            <c:dLbl>
              <c:idx val="1"/>
              <c:layout>
                <c:manualLayout>
                  <c:x val="-6.4094038630982203E-2"/>
                  <c:y val="-3.40333848747062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C79-498E-9C9F-5972CE0F81CF}"/>
                </c:ext>
              </c:extLst>
            </c:dLbl>
            <c:dLbl>
              <c:idx val="2"/>
              <c:layout>
                <c:manualLayout>
                  <c:x val="-6.0323801064453911E-2"/>
                  <c:y val="-4.97411009707244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C79-498E-9C9F-5972CE0F81CF}"/>
                </c:ext>
              </c:extLst>
            </c:dLbl>
            <c:dLbl>
              <c:idx val="3"/>
              <c:layout>
                <c:manualLayout>
                  <c:x val="-5.655356349792548E-2"/>
                  <c:y val="-7.59206277974216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C79-498E-9C9F-5972CE0F81CF}"/>
                </c:ext>
              </c:extLst>
            </c:dLbl>
            <c:dLbl>
              <c:idx val="4"/>
              <c:layout>
                <c:manualLayout>
                  <c:x val="-6.5979157414246536E-2"/>
                  <c:y val="-0.128279681450815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C79-498E-9C9F-5972CE0F81CF}"/>
                </c:ext>
              </c:extLst>
            </c:dLbl>
            <c:numFmt formatCode="&quot;$&quot;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1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1-Lowest</c:v>
                </c:pt>
                <c:pt idx="1">
                  <c:v>2-Low</c:v>
                </c:pt>
                <c:pt idx="2">
                  <c:v>3-Middle</c:v>
                </c:pt>
                <c:pt idx="3">
                  <c:v>4-High</c:v>
                </c:pt>
                <c:pt idx="4">
                  <c:v>5-Highest</c:v>
                </c:pt>
              </c:strCache>
            </c:strRef>
          </c:cat>
          <c:val>
            <c:numRef>
              <c:f>Sheet1!$F$2:$F$6</c:f>
              <c:numCache>
                <c:formatCode>#,##0</c:formatCode>
                <c:ptCount val="5"/>
                <c:pt idx="0">
                  <c:v>109.05194977986321</c:v>
                </c:pt>
                <c:pt idx="1">
                  <c:v>1123.7310758072326</c:v>
                </c:pt>
                <c:pt idx="2">
                  <c:v>2983.9046856494388</c:v>
                </c:pt>
                <c:pt idx="3">
                  <c:v>4591.8298023035168</c:v>
                </c:pt>
                <c:pt idx="4">
                  <c:v>10854.273350849429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C79-498E-9C9F-5972CE0F81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4670560"/>
        <c:axId val="314670920"/>
      </c:barChart>
      <c:catAx>
        <c:axId val="314670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670920"/>
        <c:crosses val="autoZero"/>
        <c:auto val="1"/>
        <c:lblAlgn val="ctr"/>
        <c:lblOffset val="100"/>
        <c:noMultiLvlLbl val="0"/>
      </c:catAx>
      <c:valAx>
        <c:axId val="314670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670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3580607657803398"/>
          <c:y val="0.84894887138410735"/>
          <c:w val="0.80509516833657568"/>
          <c:h val="0.130406201125967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0.38156</cdr:x>
      <cdr:y>0.76342</cdr:y>
    </cdr:from>
    <cdr:to>
      <cdr:x>0.69734</cdr:x>
      <cdr:y>0.8182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AC46FBBF-B630-2658-3C14-26D85284E128}"/>
            </a:ext>
          </a:extLst>
        </cdr:cNvPr>
        <cdr:cNvSpPr txBox="1"/>
      </cdr:nvSpPr>
      <cdr:spPr>
        <a:xfrm xmlns:a="http://schemas.openxmlformats.org/drawingml/2006/main">
          <a:off x="2570583" y="3703433"/>
          <a:ext cx="2127379" cy="2657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100" b="1" dirty="0"/>
            <a:t>Poverty Group (by Quintiles)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6F039-F1A5-4040-8FA9-546CAC80F58A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1B17D7-1574-48E4-A831-D9995396F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658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State school finance systems should be designed to enable local public schools to provide the programs and services needed for all children – whatever their backgrounds – wherever they attend school – to have equal opportunity to achieve adequate educational outcomes! </a:t>
            </a:r>
          </a:p>
          <a:p>
            <a:endParaRPr lang="en-US" dirty="0"/>
          </a:p>
          <a:p>
            <a:r>
              <a:rPr lang="en-US" dirty="0"/>
              <a:t>That unified framing can and should serve as a substitute for older conceptions of things like “horizontal” and “vertical” equity, which are problematic in a number of ways – especially when attempting to frame legal arguments. </a:t>
            </a:r>
          </a:p>
          <a:p>
            <a:endParaRPr lang="en-US" dirty="0"/>
          </a:p>
          <a:p>
            <a:r>
              <a:rPr lang="en-US" dirty="0"/>
              <a:t>The treatment, per se, is the expectation for all children that they have equitable access to outcome goals. Ideally, those outcome goals are adequate – though equal opportunity can be maintained even if the outcomes are not adequate. </a:t>
            </a:r>
          </a:p>
          <a:p>
            <a:endParaRPr lang="en-US" dirty="0"/>
          </a:p>
          <a:p>
            <a:r>
              <a:rPr lang="en-US" dirty="0"/>
              <a:t>Under this framework, all children are similarly situated (with respect to outcome expectations), but require different resources to have equal opportunity to succeed. </a:t>
            </a:r>
          </a:p>
          <a:p>
            <a:endParaRPr lang="en-US" dirty="0"/>
          </a:p>
          <a:p>
            <a:r>
              <a:rPr lang="en-US" dirty="0"/>
              <a:t>Failing to calibrate state school finance systems to provide equal opportunity to succeed on outcome standards set by the state is inherently unfair. </a:t>
            </a:r>
          </a:p>
          <a:p>
            <a:endParaRPr lang="en-US" dirty="0"/>
          </a:p>
          <a:p>
            <a:r>
              <a:rPr lang="en-US" dirty="0"/>
              <a:t>Recall when pundits were arguing that schools/districts with fewer resources just needed to be like the Oakland Athletics in the film/book Moneyball. They always failed to mention the book’s subtitle: The art of winning an unfair game. </a:t>
            </a:r>
          </a:p>
          <a:p>
            <a:endParaRPr lang="en-US" dirty="0"/>
          </a:p>
          <a:p>
            <a:r>
              <a:rPr lang="en-US" dirty="0"/>
              <a:t>It’s fine for baseball to be unfair, but not our children’s education.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34D89-2683-46A8-B119-D63783D7121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84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B93733E-64DE-4FBF-810E-85862E37954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3C822A-F24D-441A-931D-665FD66CF0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894D68-EC8B-4628-83EE-266DB71AA0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414D4E-F96A-478C-AC32-959425788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F5BAC-645C-4350-B5ED-68B6B8FB65C8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175C4-9728-4951-A267-4CDFC2B78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26CFD-57F9-4C7D-853C-6ED091D5E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19D254-751F-44EF-8AE3-DE32564A5E0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21F38A6-3386-49F5-BA44-8E3BD79804C8}"/>
              </a:ext>
            </a:extLst>
          </p:cNvPr>
          <p:cNvCxnSpPr>
            <a:cxnSpLocks/>
          </p:cNvCxnSpPr>
          <p:nvPr/>
        </p:nvCxnSpPr>
        <p:spPr>
          <a:xfrm>
            <a:off x="0" y="3602038"/>
            <a:ext cx="12192000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8635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EC0FD-40E0-409A-B02E-EA9B00430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79A1E-7650-4B6B-9F35-DFDFF42B1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40D12-E925-475F-8A10-7240D138A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F5BAC-645C-4350-B5ED-68B6B8FB65C8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13E54F-8E54-46F8-8B20-0E66383E1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796481-A643-4A87-B8C6-2DD57D44A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19D254-751F-44EF-8AE3-DE32564A5E0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18B8CD-A82A-495C-9883-900FFA25E8A1}"/>
              </a:ext>
            </a:extLst>
          </p:cNvPr>
          <p:cNvCxnSpPr>
            <a:cxnSpLocks/>
          </p:cNvCxnSpPr>
          <p:nvPr/>
        </p:nvCxnSpPr>
        <p:spPr>
          <a:xfrm>
            <a:off x="0" y="6284422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0FEB10BC-40B0-486A-A687-433E9571BD8D}"/>
              </a:ext>
            </a:extLst>
          </p:cNvPr>
          <p:cNvSpPr/>
          <p:nvPr/>
        </p:nvSpPr>
        <p:spPr>
          <a:xfrm>
            <a:off x="0" y="1325563"/>
            <a:ext cx="12192000" cy="49313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085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E1E6B6A-274A-426A-9832-5E79C32DC42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29586E5-BE86-40FD-AF3E-E70DDAA9F6B0}"/>
              </a:ext>
            </a:extLst>
          </p:cNvPr>
          <p:cNvCxnSpPr>
            <a:cxnSpLocks/>
          </p:cNvCxnSpPr>
          <p:nvPr/>
        </p:nvCxnSpPr>
        <p:spPr>
          <a:xfrm>
            <a:off x="0" y="4575465"/>
            <a:ext cx="12192000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458C71-C49F-4DBE-9F12-E6842EAA3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902660-41A5-4E10-878D-1EF43986DF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ACF49C-2DB4-4F77-B348-33D4222F6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F5BAC-645C-4350-B5ED-68B6B8FB65C8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660295-30F1-4318-A845-7692DCDC1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8D9AB-BE4C-404C-A945-B821AAE37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D254-751F-44EF-8AE3-DE32564A5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362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14772-F19A-4D76-AEF5-4F9B14D77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99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4CB35-7408-4289-9893-526BD25DEF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BD03B6-4965-4937-9BDF-13FE89C9AB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DEBA33-8E36-41ED-912F-5A3C0A594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F5BAC-645C-4350-B5ED-68B6B8FB65C8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A3B100-45A7-45C5-8AAE-D6845EAC9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F850D1-B849-4993-8C7B-3AE25CAF0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D254-751F-44EF-8AE3-DE32564A5E09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FE38938-C454-4B4C-888A-82A604467352}"/>
              </a:ext>
            </a:extLst>
          </p:cNvPr>
          <p:cNvCxnSpPr>
            <a:cxnSpLocks/>
          </p:cNvCxnSpPr>
          <p:nvPr/>
        </p:nvCxnSpPr>
        <p:spPr>
          <a:xfrm>
            <a:off x="0" y="6284422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55DE4D87-921F-4996-9C30-A901D5708FBA}"/>
              </a:ext>
            </a:extLst>
          </p:cNvPr>
          <p:cNvSpPr/>
          <p:nvPr/>
        </p:nvSpPr>
        <p:spPr>
          <a:xfrm>
            <a:off x="0" y="1325563"/>
            <a:ext cx="12192000" cy="49313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848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33F03-B714-4142-8ABC-B9AFE63AE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D13A77-E6E6-43C1-9AE1-35F03581AF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A3A3BD-AB18-4625-AC9A-25624E8A0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2BEB2A-C71B-452E-BEA5-596A899499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76680C-E603-4847-8C1E-AF6A7CA2BC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FD99CF-BD9B-4DEB-AA4D-BCCEF6CFD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F5BAC-645C-4350-B5ED-68B6B8FB65C8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8FDD2B-8AA9-4436-A896-9CA2D4BC5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7ACA47-AEE4-4092-8B5F-1BEF27469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D254-751F-44EF-8AE3-DE32564A5E0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370C1A-4610-420A-AE26-F7F062102D04}"/>
              </a:ext>
            </a:extLst>
          </p:cNvPr>
          <p:cNvCxnSpPr>
            <a:cxnSpLocks/>
          </p:cNvCxnSpPr>
          <p:nvPr/>
        </p:nvCxnSpPr>
        <p:spPr>
          <a:xfrm>
            <a:off x="0" y="6284422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2A946242-A550-4E26-BD3A-C37C5E4B7F24}"/>
              </a:ext>
            </a:extLst>
          </p:cNvPr>
          <p:cNvSpPr/>
          <p:nvPr/>
        </p:nvSpPr>
        <p:spPr>
          <a:xfrm>
            <a:off x="0" y="1325563"/>
            <a:ext cx="12192000" cy="49313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635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C33C7-948D-40CD-A021-ED995734E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C092F0D-EBE5-417B-9103-87295FC3B42D}"/>
              </a:ext>
            </a:extLst>
          </p:cNvPr>
          <p:cNvCxnSpPr>
            <a:cxnSpLocks/>
          </p:cNvCxnSpPr>
          <p:nvPr/>
        </p:nvCxnSpPr>
        <p:spPr>
          <a:xfrm>
            <a:off x="0" y="6284422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32DE3C65-D217-46C4-89D1-0366EF3EC491}"/>
              </a:ext>
            </a:extLst>
          </p:cNvPr>
          <p:cNvSpPr/>
          <p:nvPr/>
        </p:nvSpPr>
        <p:spPr>
          <a:xfrm>
            <a:off x="0" y="1325563"/>
            <a:ext cx="12192000" cy="49313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EF40D742-9EC6-4B68-B1E0-EBF7A06D8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F5BAC-645C-4350-B5ED-68B6B8FB65C8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ABB7AC95-9740-45EE-A3AF-35534E6F9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67C4489-0AE3-4B5E-BD3F-47834D4B4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D254-751F-44EF-8AE3-DE32564A5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021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BBC6E2-79C8-4051-A205-65D9483A4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F5BAC-645C-4350-B5ED-68B6B8FB65C8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D5AD06-C58F-4F51-88D4-93484B770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41E9AE-3D76-4EDD-9D36-9ECE23629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D254-751F-44EF-8AE3-DE32564A5E0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526B9AD-81C1-441F-9952-8DFEFC33A1CC}"/>
              </a:ext>
            </a:extLst>
          </p:cNvPr>
          <p:cNvCxnSpPr>
            <a:cxnSpLocks/>
          </p:cNvCxnSpPr>
          <p:nvPr/>
        </p:nvCxnSpPr>
        <p:spPr>
          <a:xfrm>
            <a:off x="0" y="6284422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0D8860C-62BB-4FAE-A317-B7EF2D2F4DD3}"/>
              </a:ext>
            </a:extLst>
          </p:cNvPr>
          <p:cNvSpPr/>
          <p:nvPr/>
        </p:nvSpPr>
        <p:spPr>
          <a:xfrm>
            <a:off x="0" y="1325563"/>
            <a:ext cx="12192000" cy="49313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84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FC970-D2D0-49DB-8D36-DDDDF5707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8E1EE2-843E-48E0-AC2D-7B5D4B4E18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CEAC6F-FFFE-44D0-8AF0-87A134CC0E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EC2CCE-ACF5-4922-956B-BD453A448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F5BAC-645C-4350-B5ED-68B6B8FB65C8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93F29A-A5A0-4B68-BC6D-272E30379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9BDDFA-CA0E-4BEC-AC20-C0F7E6005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D254-751F-44EF-8AE3-DE32564A5E0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9918605-21A6-4101-A388-9039CB25023E}"/>
              </a:ext>
            </a:extLst>
          </p:cNvPr>
          <p:cNvCxnSpPr>
            <a:cxnSpLocks/>
          </p:cNvCxnSpPr>
          <p:nvPr/>
        </p:nvCxnSpPr>
        <p:spPr>
          <a:xfrm>
            <a:off x="0" y="6284422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03BFF4EC-50F7-4F95-ACF9-EFE8CAD06077}"/>
              </a:ext>
            </a:extLst>
          </p:cNvPr>
          <p:cNvSpPr/>
          <p:nvPr/>
        </p:nvSpPr>
        <p:spPr>
          <a:xfrm>
            <a:off x="0" y="1325563"/>
            <a:ext cx="12192000" cy="49313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254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D015D-70AA-4537-88A8-001A4C1A9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139239-3D7B-4A59-9EFD-B618B457B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ED4E29-E2A5-489F-8656-92580063F7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E8084E-CF0C-4F35-B74C-EE9CDB0C3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F5BAC-645C-4350-B5ED-68B6B8FB65C8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8A9C1-9570-4798-818F-734820981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65344-8762-4CB3-9AB2-7ADE3AE4E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D254-751F-44EF-8AE3-DE32564A5E09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EBFC7B-CBE7-4A28-B5FB-AD1E249DC60A}"/>
              </a:ext>
            </a:extLst>
          </p:cNvPr>
          <p:cNvCxnSpPr>
            <a:cxnSpLocks/>
          </p:cNvCxnSpPr>
          <p:nvPr/>
        </p:nvCxnSpPr>
        <p:spPr>
          <a:xfrm>
            <a:off x="0" y="6284422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828D936B-F655-4ED1-96EF-CAE152D73B8B}"/>
              </a:ext>
            </a:extLst>
          </p:cNvPr>
          <p:cNvSpPr/>
          <p:nvPr/>
        </p:nvSpPr>
        <p:spPr>
          <a:xfrm>
            <a:off x="0" y="1325563"/>
            <a:ext cx="12192000" cy="49313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955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F7D5B-774B-49B1-88CA-2F2D5A14F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3394F5-D9D5-409D-802B-E9B2691785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C136C-8BA5-4397-86D6-2856DE3BE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F5BAC-645C-4350-B5ED-68B6B8FB65C8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712E54-7C95-4A26-B044-F1A8D9FFA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050831-D2F4-4490-BFBB-65FEAB841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D254-751F-44EF-8AE3-DE32564A5E09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D5E055C-A547-48FC-B827-DA2347D08D03}"/>
              </a:ext>
            </a:extLst>
          </p:cNvPr>
          <p:cNvCxnSpPr>
            <a:cxnSpLocks/>
          </p:cNvCxnSpPr>
          <p:nvPr/>
        </p:nvCxnSpPr>
        <p:spPr>
          <a:xfrm>
            <a:off x="0" y="6284422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2F9E8C7E-D37A-4EAA-93D9-0A70FC07941D}"/>
              </a:ext>
            </a:extLst>
          </p:cNvPr>
          <p:cNvSpPr/>
          <p:nvPr/>
        </p:nvSpPr>
        <p:spPr>
          <a:xfrm>
            <a:off x="0" y="1325563"/>
            <a:ext cx="12192000" cy="49313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681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33983A-4CE3-42B8-AC3B-831ED64516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FD74E6-9C89-4726-B217-7681B80F3A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6D80F2-9E13-4A99-992C-841953EDD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F5BAC-645C-4350-B5ED-68B6B8FB65C8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6F733-CCA2-4278-ADAF-EA4FCD64C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1AF2D5-85C4-4C85-9BB5-EDE37221B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D254-751F-44EF-8AE3-DE32564A5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492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138968-2CB7-42C7-B980-89329052E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FD99C4-C84B-464B-BC8A-CFCC052518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CD8454-7726-4DED-9C0E-B71BF3642E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F5BAC-645C-4350-B5ED-68B6B8FB65C8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97F007-43D3-44A9-8159-FA99252973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572668-349D-4A65-833E-BD0794F497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9D254-751F-44EF-8AE3-DE32564A5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512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8.svg"/><Relationship Id="rId4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sv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64.svg"/><Relationship Id="rId4" Type="http://schemas.openxmlformats.org/officeDocument/2006/relationships/image" Target="../media/image6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60.svg"/><Relationship Id="rId4" Type="http://schemas.openxmlformats.org/officeDocument/2006/relationships/image" Target="../media/image5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sociologyofdevelopment.com/wp-content/uploads/2022/10/rauscher-and-shen-2022-no-3.pdf" TargetMode="External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sociologyofdevelopment.com/wp-content/uploads/2022/10/rauscher-and-shen-2022-no-3.pdf" TargetMode="External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96BFF-BBE7-2C9C-0D26-CA600D0FED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2"/>
                </a:solidFill>
              </a:rPr>
              <a:t>The State of Florida’s Schools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EA071-D235-7088-2AB7-DDB86C5F30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113397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bg2"/>
                </a:solidFill>
              </a:rPr>
              <a:t>Bruce D. Baker</a:t>
            </a:r>
          </a:p>
          <a:p>
            <a:r>
              <a:rPr lang="en-US" dirty="0">
                <a:solidFill>
                  <a:schemeClr val="bg2"/>
                </a:solidFill>
              </a:rPr>
              <a:t>School Finance Indicators Database</a:t>
            </a:r>
          </a:p>
          <a:p>
            <a:r>
              <a:rPr lang="en-US" dirty="0">
                <a:solidFill>
                  <a:schemeClr val="bg2"/>
                </a:solidFill>
              </a:rPr>
              <a:t>University of Miami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337F1E-6019-0225-F0AB-3CC9F685AD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9405" y="3688976"/>
            <a:ext cx="2424714" cy="31376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6053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C85B3-063A-2C40-D2E7-B8F48AF33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BD902-C985-91C1-138E-60A8371D6E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Money Matters (New Literature on an Old Question)</a:t>
            </a:r>
          </a:p>
          <a:p>
            <a:r>
              <a:rPr lang="en-US" dirty="0"/>
              <a:t>Goals of State School Finance Systems</a:t>
            </a:r>
          </a:p>
          <a:p>
            <a:r>
              <a:rPr lang="en-US" dirty="0"/>
              <a:t>School Funding in Florida</a:t>
            </a:r>
          </a:p>
          <a:p>
            <a:pPr lvl="1"/>
            <a:r>
              <a:rPr lang="en-US" dirty="0"/>
              <a:t>Effort</a:t>
            </a:r>
          </a:p>
          <a:p>
            <a:pPr lvl="1"/>
            <a:r>
              <a:rPr lang="en-US" dirty="0"/>
              <a:t>Consequences of Low Effort</a:t>
            </a:r>
          </a:p>
          <a:p>
            <a:pPr lvl="1"/>
            <a:r>
              <a:rPr lang="en-US" dirty="0"/>
              <a:t>Revenues &amp; Volatility</a:t>
            </a:r>
          </a:p>
          <a:p>
            <a:pPr lvl="1"/>
            <a:r>
              <a:rPr lang="en-US" dirty="0"/>
              <a:t>Adequacy &amp; Outcomes</a:t>
            </a:r>
          </a:p>
          <a:p>
            <a:r>
              <a:rPr lang="en-US" dirty="0"/>
              <a:t>Choosing Choice over Adequacy &amp; Equity</a:t>
            </a:r>
          </a:p>
          <a:p>
            <a:r>
              <a:rPr lang="en-US" dirty="0"/>
              <a:t>District level deeper dives (focus on Miami)</a:t>
            </a:r>
          </a:p>
          <a:p>
            <a:r>
              <a:rPr lang="en-US" dirty="0"/>
              <a:t>Better (more equitable &amp; efficient) uses of the voucher dollars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413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80936-68DF-4391-38D2-11B1F9CD8F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Background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9B2C290-7D00-F609-3C10-DCD0141A96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379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71EDD-50AF-BE8B-2CDF-0B8099552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Money matters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754B7-FD9E-1C6E-6C00-F0FABF632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364" y="1325563"/>
            <a:ext cx="8681956" cy="493619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Money matters</a:t>
            </a:r>
          </a:p>
          <a:p>
            <a:pPr lvl="1"/>
            <a:r>
              <a:rPr lang="en-US" dirty="0"/>
              <a:t>Whether derived from </a:t>
            </a:r>
          </a:p>
          <a:p>
            <a:pPr lvl="2"/>
            <a:r>
              <a:rPr lang="en-US" dirty="0"/>
              <a:t>Court order/school finance reforms</a:t>
            </a:r>
          </a:p>
          <a:p>
            <a:pPr lvl="2"/>
            <a:r>
              <a:rPr lang="en-US" dirty="0"/>
              <a:t>Economic fluctuations</a:t>
            </a:r>
          </a:p>
          <a:p>
            <a:pPr lvl="2"/>
            <a:r>
              <a:rPr lang="en-US" dirty="0"/>
              <a:t>Local referenda</a:t>
            </a:r>
          </a:p>
          <a:p>
            <a:pPr lvl="2"/>
            <a:r>
              <a:rPr lang="en-US" dirty="0"/>
              <a:t>Formula discontinuities</a:t>
            </a:r>
          </a:p>
          <a:p>
            <a:pPr lvl="2"/>
            <a:r>
              <a:rPr lang="en-US" dirty="0"/>
              <a:t>Pandemic federal stimulus</a:t>
            </a:r>
          </a:p>
          <a:p>
            <a:pPr lvl="1"/>
            <a:r>
              <a:rPr lang="en-US" dirty="0"/>
              <a:t>Whether spent on</a:t>
            </a:r>
          </a:p>
          <a:p>
            <a:pPr lvl="2"/>
            <a:r>
              <a:rPr lang="en-US" dirty="0"/>
              <a:t>Annual operations (usually leading to increased staffing and/or increase wages)</a:t>
            </a:r>
          </a:p>
          <a:p>
            <a:pPr lvl="2"/>
            <a:r>
              <a:rPr lang="en-US" dirty="0"/>
              <a:t>Capital infrastructure</a:t>
            </a:r>
          </a:p>
          <a:p>
            <a:r>
              <a:rPr lang="en-US" dirty="0"/>
              <a:t>Money spent on children from low income contexts or areas where prior spending was lower yields greater return on outcomes	</a:t>
            </a:r>
          </a:p>
          <a:p>
            <a:pPr lvl="1"/>
            <a:r>
              <a:rPr lang="en-US" dirty="0"/>
              <a:t>Achievement</a:t>
            </a:r>
          </a:p>
          <a:p>
            <a:pPr lvl="1"/>
            <a:r>
              <a:rPr lang="en-US" dirty="0"/>
              <a:t>Attainment</a:t>
            </a:r>
          </a:p>
          <a:p>
            <a:pPr lvl="1"/>
            <a:r>
              <a:rPr lang="en-US" dirty="0"/>
              <a:t>Mortality</a:t>
            </a:r>
          </a:p>
          <a:p>
            <a:pPr lvl="1"/>
            <a:r>
              <a:rPr lang="en-US" dirty="0"/>
              <a:t>Crime 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E9D0C2-9175-E424-EE96-DDB390097B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6583" y="1416423"/>
            <a:ext cx="2944297" cy="38100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8F4D57-05C5-2EB8-9136-DC52E42308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10" t="5999" r="2255" b="6187"/>
          <a:stretch/>
        </p:blipFill>
        <p:spPr>
          <a:xfrm>
            <a:off x="2895599" y="4719662"/>
            <a:ext cx="5970494" cy="10071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5C2DB0A-87A0-1B72-3690-A42F554F21F5}"/>
              </a:ext>
            </a:extLst>
          </p:cNvPr>
          <p:cNvSpPr txBox="1"/>
          <p:nvPr/>
        </p:nvSpPr>
        <p:spPr>
          <a:xfrm>
            <a:off x="5477436" y="5821204"/>
            <a:ext cx="62573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Rauscher, E., &amp; Shen, Y. (2022). Variation in the relationship between school spending and achievement: Progressive spending is efficient. </a:t>
            </a:r>
            <a:r>
              <a:rPr lang="en-US" sz="1200" i="1" dirty="0"/>
              <a:t>American Journal of Sociology</a:t>
            </a:r>
            <a:r>
              <a:rPr lang="en-US" sz="1200" dirty="0"/>
              <a:t>, </a:t>
            </a:r>
            <a:r>
              <a:rPr lang="en-US" sz="1200" i="1" dirty="0"/>
              <a:t>128</a:t>
            </a:r>
            <a:r>
              <a:rPr lang="en-US" sz="1200" dirty="0"/>
              <a:t>(1), 189-223.</a:t>
            </a:r>
          </a:p>
        </p:txBody>
      </p:sp>
    </p:spTree>
    <p:extLst>
      <p:ext uri="{BB962C8B-B14F-4D97-AF65-F5344CB8AC3E}">
        <p14:creationId xmlns:p14="http://schemas.microsoft.com/office/powerpoint/2010/main" val="1093568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EC94BB1-6EF8-EA5F-D44D-BF67BF5830D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FF1DF65-B474-2670-72C4-6A0EC73901D3}"/>
              </a:ext>
            </a:extLst>
          </p:cNvPr>
          <p:cNvGrpSpPr/>
          <p:nvPr/>
        </p:nvGrpSpPr>
        <p:grpSpPr>
          <a:xfrm>
            <a:off x="120138" y="204418"/>
            <a:ext cx="11953329" cy="6521614"/>
            <a:chOff x="120138" y="204418"/>
            <a:chExt cx="11953329" cy="6521614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30C85796-D5A6-0693-3924-E755BB8594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149" y="1784540"/>
              <a:ext cx="11429318" cy="1107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B78F7170-5CFB-AA29-407B-CAE68EDB5C6F}"/>
                </a:ext>
              </a:extLst>
            </p:cNvPr>
            <p:cNvCxnSpPr>
              <a:cxnSpLocks/>
            </p:cNvCxnSpPr>
            <p:nvPr/>
          </p:nvCxnSpPr>
          <p:spPr>
            <a:xfrm>
              <a:off x="644149" y="3420533"/>
              <a:ext cx="0" cy="56726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8C3E1525-CECD-E7E7-79B7-7D91960E91FD}"/>
                </a:ext>
              </a:extLst>
            </p:cNvPr>
            <p:cNvCxnSpPr/>
            <p:nvPr/>
          </p:nvCxnSpPr>
          <p:spPr>
            <a:xfrm>
              <a:off x="1143683" y="1149607"/>
              <a:ext cx="0" cy="56726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DC4D3D83-D24D-83E3-F424-0400AA3BE3FF}"/>
                </a:ext>
              </a:extLst>
            </p:cNvPr>
            <p:cNvCxnSpPr/>
            <p:nvPr/>
          </p:nvCxnSpPr>
          <p:spPr>
            <a:xfrm>
              <a:off x="3873778" y="1143605"/>
              <a:ext cx="0" cy="56726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7246FFD1-A318-65E7-46FA-1853451319F9}"/>
                </a:ext>
              </a:extLst>
            </p:cNvPr>
            <p:cNvCxnSpPr/>
            <p:nvPr/>
          </p:nvCxnSpPr>
          <p:spPr>
            <a:xfrm>
              <a:off x="7256617" y="1149607"/>
              <a:ext cx="0" cy="56726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BE7C791-849F-9F3D-0827-C88A0B094B12}"/>
                </a:ext>
              </a:extLst>
            </p:cNvPr>
            <p:cNvSpPr txBox="1"/>
            <p:nvPr/>
          </p:nvSpPr>
          <p:spPr>
            <a:xfrm rot="16200000">
              <a:off x="-883971" y="1217677"/>
              <a:ext cx="23958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School Funding Context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971E8FB-6F13-2719-BDE0-3564283DD480}"/>
                </a:ext>
              </a:extLst>
            </p:cNvPr>
            <p:cNvSpPr txBox="1"/>
            <p:nvPr/>
          </p:nvSpPr>
          <p:spPr>
            <a:xfrm rot="16200000">
              <a:off x="-528822" y="3647796"/>
              <a:ext cx="16672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Research &amp; Eval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FCC8603-B944-DC7D-0B16-45679301D1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150" y="3987800"/>
              <a:ext cx="11429317" cy="8466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EE04CA4-9BB6-6860-27E6-12E80E82FD3C}"/>
                </a:ext>
              </a:extLst>
            </p:cNvPr>
            <p:cNvSpPr txBox="1"/>
            <p:nvPr/>
          </p:nvSpPr>
          <p:spPr>
            <a:xfrm>
              <a:off x="362841" y="2861303"/>
              <a:ext cx="83067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/>
                <a:t>1966</a:t>
              </a:r>
            </a:p>
            <a:p>
              <a:pPr algn="ctr"/>
              <a:r>
                <a:rPr lang="en-US" sz="1400" dirty="0"/>
                <a:t>Coleman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D87E9D8-BF24-303A-21B4-24C5F06309CE}"/>
                </a:ext>
              </a:extLst>
            </p:cNvPr>
            <p:cNvSpPr txBox="1"/>
            <p:nvPr/>
          </p:nvSpPr>
          <p:spPr>
            <a:xfrm>
              <a:off x="817311" y="780275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1971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A194A04-610A-E541-BC5A-B6F3460E42E3}"/>
                </a:ext>
              </a:extLst>
            </p:cNvPr>
            <p:cNvSpPr txBox="1"/>
            <p:nvPr/>
          </p:nvSpPr>
          <p:spPr>
            <a:xfrm>
              <a:off x="3547406" y="768271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1989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6360E08-8AA1-21CD-5E56-BFE04994D62B}"/>
                </a:ext>
              </a:extLst>
            </p:cNvPr>
            <p:cNvSpPr txBox="1"/>
            <p:nvPr/>
          </p:nvSpPr>
          <p:spPr>
            <a:xfrm>
              <a:off x="6930245" y="774273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2007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5B50FD1-2E94-0336-FF8F-B1577FBA534E}"/>
                </a:ext>
              </a:extLst>
            </p:cNvPr>
            <p:cNvCxnSpPr/>
            <p:nvPr/>
          </p:nvCxnSpPr>
          <p:spPr>
            <a:xfrm>
              <a:off x="4426342" y="1134803"/>
              <a:ext cx="0" cy="56726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EDFB50A-5F4B-BA05-A560-2E7D9AB83015}"/>
                </a:ext>
              </a:extLst>
            </p:cNvPr>
            <p:cNvSpPr txBox="1"/>
            <p:nvPr/>
          </p:nvSpPr>
          <p:spPr>
            <a:xfrm>
              <a:off x="4099970" y="759469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1992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A2865EB-96C6-0D7A-B9CC-B83625273324}"/>
                </a:ext>
              </a:extLst>
            </p:cNvPr>
            <p:cNvSpPr txBox="1"/>
            <p:nvPr/>
          </p:nvSpPr>
          <p:spPr>
            <a:xfrm>
              <a:off x="1470054" y="1209210"/>
              <a:ext cx="21080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chemeClr val="accent6"/>
                  </a:solidFill>
                </a:rPr>
                <a:t>Wealth Equalization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4443895-81F2-B620-5BFF-20725616BC80}"/>
                </a:ext>
              </a:extLst>
            </p:cNvPr>
            <p:cNvSpPr txBox="1"/>
            <p:nvPr/>
          </p:nvSpPr>
          <p:spPr>
            <a:xfrm>
              <a:off x="4752713" y="1138209"/>
              <a:ext cx="19767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i="1" dirty="0">
                  <a:solidFill>
                    <a:schemeClr val="accent6"/>
                  </a:solidFill>
                </a:rPr>
                <a:t>Targeted Increases</a:t>
              </a:r>
            </a:p>
            <a:p>
              <a:pPr algn="ctr"/>
              <a:r>
                <a:rPr lang="en-US" b="1" i="1" dirty="0">
                  <a:solidFill>
                    <a:schemeClr val="accent6"/>
                  </a:solidFill>
                </a:rPr>
                <a:t>(Progressiveness)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375C5C6-5EBF-6B4D-EB8E-46E57C809A75}"/>
                </a:ext>
              </a:extLst>
            </p:cNvPr>
            <p:cNvSpPr txBox="1"/>
            <p:nvPr/>
          </p:nvSpPr>
          <p:spPr>
            <a:xfrm>
              <a:off x="7582988" y="1173256"/>
              <a:ext cx="17120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Great Recession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0EDE5F09-E5F9-56E8-2375-07FB0CE650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74642" y="4112429"/>
              <a:ext cx="0" cy="373712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ED3078-18F6-C764-75BA-E1C58A2F5190}"/>
                </a:ext>
              </a:extLst>
            </p:cNvPr>
            <p:cNvSpPr txBox="1"/>
            <p:nvPr/>
          </p:nvSpPr>
          <p:spPr>
            <a:xfrm>
              <a:off x="8460317" y="4470995"/>
              <a:ext cx="11528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/>
                <a:t>Hyman, 2017</a:t>
              </a:r>
            </a:p>
            <a:p>
              <a:pPr algn="ctr"/>
              <a:r>
                <a:rPr lang="en-US" sz="1400" dirty="0"/>
                <a:t>Mich (’95)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CC6371AE-B96C-6D86-3263-B6A28F44170C}"/>
                </a:ext>
              </a:extLst>
            </p:cNvPr>
            <p:cNvCxnSpPr>
              <a:cxnSpLocks/>
              <a:stCxn id="39" idx="0"/>
            </p:cNvCxnSpPr>
            <p:nvPr/>
          </p:nvCxnSpPr>
          <p:spPr>
            <a:xfrm flipV="1">
              <a:off x="7637779" y="4112429"/>
              <a:ext cx="0" cy="1317420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AF89426-C887-58AE-58A3-56A0C57BC931}"/>
                </a:ext>
              </a:extLst>
            </p:cNvPr>
            <p:cNvSpPr txBox="1"/>
            <p:nvPr/>
          </p:nvSpPr>
          <p:spPr>
            <a:xfrm>
              <a:off x="6930245" y="5429849"/>
              <a:ext cx="141506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/>
                <a:t>Chaudhary, 2009</a:t>
              </a:r>
            </a:p>
            <a:p>
              <a:pPr algn="ctr"/>
              <a:r>
                <a:rPr lang="en-US" sz="1400" dirty="0"/>
                <a:t>Mich (’95)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A837AA20-B03A-86F5-B4A9-FD56F7D3046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35617" y="4112429"/>
              <a:ext cx="16460" cy="774404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C527278-1317-690D-52D1-3E59ACC6719E}"/>
                </a:ext>
              </a:extLst>
            </p:cNvPr>
            <p:cNvSpPr txBox="1"/>
            <p:nvPr/>
          </p:nvSpPr>
          <p:spPr>
            <a:xfrm>
              <a:off x="7494823" y="4856844"/>
              <a:ext cx="14150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Roy, 2011</a:t>
              </a:r>
            </a:p>
            <a:p>
              <a:pPr algn="ctr"/>
              <a:r>
                <a:rPr lang="en-US" sz="1400" dirty="0"/>
                <a:t>Mich (’95)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B2554F73-6CB9-8A5B-93E1-391B06C8B0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48964" y="4112429"/>
              <a:ext cx="0" cy="350896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29759CB-11B3-F656-58C3-1779ED794EF8}"/>
                </a:ext>
              </a:extLst>
            </p:cNvPr>
            <p:cNvSpPr txBox="1"/>
            <p:nvPr/>
          </p:nvSpPr>
          <p:spPr>
            <a:xfrm>
              <a:off x="5259897" y="4287877"/>
              <a:ext cx="11671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err="1"/>
                <a:t>Guryan</a:t>
              </a:r>
              <a:r>
                <a:rPr lang="en-US" sz="1400" dirty="0"/>
                <a:t>, 2001</a:t>
              </a:r>
            </a:p>
            <a:p>
              <a:pPr algn="ctr"/>
              <a:r>
                <a:rPr lang="en-US" sz="1400" dirty="0"/>
                <a:t>Mass (’93)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150547C8-3ACB-C823-AFE4-1B37B93B9BFA}"/>
                </a:ext>
              </a:extLst>
            </p:cNvPr>
            <p:cNvCxnSpPr/>
            <p:nvPr/>
          </p:nvCxnSpPr>
          <p:spPr>
            <a:xfrm>
              <a:off x="3737532" y="3365241"/>
              <a:ext cx="0" cy="56726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35EFA9E-B16E-AB4B-2A33-BDD3B7659952}"/>
                </a:ext>
              </a:extLst>
            </p:cNvPr>
            <p:cNvSpPr txBox="1"/>
            <p:nvPr/>
          </p:nvSpPr>
          <p:spPr>
            <a:xfrm>
              <a:off x="3039889" y="3004246"/>
              <a:ext cx="13596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Hanushek, 1986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C79AFEB-6962-9F8D-435A-56E893196B9C}"/>
                </a:ext>
              </a:extLst>
            </p:cNvPr>
            <p:cNvSpPr txBox="1"/>
            <p:nvPr/>
          </p:nvSpPr>
          <p:spPr>
            <a:xfrm>
              <a:off x="4420052" y="3124102"/>
              <a:ext cx="148906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 dirty="0"/>
                <a:t>Meta-Wars</a:t>
              </a:r>
            </a:p>
            <a:p>
              <a:r>
                <a:rPr lang="en-US" sz="1200" i="1" dirty="0"/>
                <a:t>EAH v. HLG</a:t>
              </a:r>
            </a:p>
            <a:p>
              <a:r>
                <a:rPr lang="en-US" sz="1200" i="1" dirty="0"/>
                <a:t>Regression-based </a:t>
              </a:r>
            </a:p>
            <a:p>
              <a:r>
                <a:rPr lang="en-US" sz="1200" i="1" dirty="0"/>
                <a:t>Production Functions</a:t>
              </a: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CC4DBAF8-A2A7-52C8-A435-2570E368E596}"/>
                </a:ext>
              </a:extLst>
            </p:cNvPr>
            <p:cNvCxnSpPr/>
            <p:nvPr/>
          </p:nvCxnSpPr>
          <p:spPr>
            <a:xfrm>
              <a:off x="9621432" y="1126334"/>
              <a:ext cx="0" cy="56726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D95A695-D713-0366-209D-889EF946F8F0}"/>
                </a:ext>
              </a:extLst>
            </p:cNvPr>
            <p:cNvSpPr txBox="1"/>
            <p:nvPr/>
          </p:nvSpPr>
          <p:spPr>
            <a:xfrm>
              <a:off x="9295060" y="751000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2019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1AFF0D0-4EF9-4519-8AD3-77C05C66CB33}"/>
                </a:ext>
              </a:extLst>
            </p:cNvPr>
            <p:cNvSpPr txBox="1"/>
            <p:nvPr/>
          </p:nvSpPr>
          <p:spPr>
            <a:xfrm>
              <a:off x="5728362" y="2985254"/>
              <a:ext cx="163478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Card &amp; Payne, 2002</a:t>
              </a:r>
              <a:endParaRPr lang="en-US" sz="1400" dirty="0"/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8655B719-0973-DE6F-9CC5-CBC8B7ED69A5}"/>
                </a:ext>
              </a:extLst>
            </p:cNvPr>
            <p:cNvCxnSpPr>
              <a:cxnSpLocks/>
            </p:cNvCxnSpPr>
            <p:nvPr/>
          </p:nvCxnSpPr>
          <p:spPr>
            <a:xfrm>
              <a:off x="6495190" y="3376413"/>
              <a:ext cx="0" cy="564536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ED6530A7-E8C7-252F-4E22-CE23569ABBE5}"/>
                </a:ext>
              </a:extLst>
            </p:cNvPr>
            <p:cNvCxnSpPr>
              <a:cxnSpLocks/>
            </p:cNvCxnSpPr>
            <p:nvPr/>
          </p:nvCxnSpPr>
          <p:spPr>
            <a:xfrm>
              <a:off x="8751963" y="3381946"/>
              <a:ext cx="0" cy="564536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6E5A347-EC01-82B3-2BC4-C83A47DF7F80}"/>
                </a:ext>
              </a:extLst>
            </p:cNvPr>
            <p:cNvSpPr txBox="1"/>
            <p:nvPr/>
          </p:nvSpPr>
          <p:spPr>
            <a:xfrm>
              <a:off x="8163980" y="2981085"/>
              <a:ext cx="119530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JJP, 2014&amp;15</a:t>
              </a:r>
              <a:endParaRPr lang="en-US" sz="1400" dirty="0"/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256A26C7-46B6-8706-6D03-18B085A8635B}"/>
                </a:ext>
              </a:extLst>
            </p:cNvPr>
            <p:cNvCxnSpPr>
              <a:cxnSpLocks/>
              <a:stCxn id="66" idx="2"/>
            </p:cNvCxnSpPr>
            <p:nvPr/>
          </p:nvCxnSpPr>
          <p:spPr>
            <a:xfrm flipH="1">
              <a:off x="11417973" y="3402186"/>
              <a:ext cx="1" cy="523221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408BF4D-092A-C7AE-F505-031A181FC728}"/>
                </a:ext>
              </a:extLst>
            </p:cNvPr>
            <p:cNvSpPr txBox="1"/>
            <p:nvPr/>
          </p:nvSpPr>
          <p:spPr>
            <a:xfrm>
              <a:off x="10764084" y="2232635"/>
              <a:ext cx="1307779" cy="1169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J&amp;M, 2023</a:t>
              </a:r>
            </a:p>
            <a:p>
              <a:r>
                <a:rPr lang="en-US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JR&amp;DS, 2022</a:t>
              </a:r>
            </a:p>
            <a:p>
              <a:r>
                <a:rPr lang="en-US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ER&amp;YS, 2022</a:t>
              </a:r>
            </a:p>
            <a:p>
              <a:r>
                <a:rPr lang="en-US" sz="1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J&amp;W, 2021</a:t>
              </a:r>
            </a:p>
            <a:p>
              <a:r>
                <a:rPr lang="en-US" sz="1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JWX, 2021</a:t>
              </a:r>
              <a:endParaRPr lang="en-US" sz="1400" dirty="0"/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5C4A2088-D177-E2A2-A933-C7423A0E7E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90087" y="4112429"/>
              <a:ext cx="0" cy="350896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F8F5842-E59E-F1C8-0DF5-9C1C60139116}"/>
                </a:ext>
              </a:extLst>
            </p:cNvPr>
            <p:cNvSpPr txBox="1"/>
            <p:nvPr/>
          </p:nvSpPr>
          <p:spPr>
            <a:xfrm>
              <a:off x="6397751" y="4849174"/>
              <a:ext cx="122270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/>
                <a:t>Downes, 2004</a:t>
              </a:r>
            </a:p>
            <a:p>
              <a:pPr algn="ctr"/>
              <a:r>
                <a:rPr lang="en-US" sz="1400" dirty="0"/>
                <a:t>VT (’98)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638B64D-DAAC-E128-DD3B-F62AE636F1AF}"/>
                </a:ext>
              </a:extLst>
            </p:cNvPr>
            <p:cNvSpPr txBox="1"/>
            <p:nvPr/>
          </p:nvSpPr>
          <p:spPr>
            <a:xfrm>
              <a:off x="6207954" y="4434534"/>
              <a:ext cx="100123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/>
                <a:t>Deke, 2003</a:t>
              </a:r>
            </a:p>
            <a:p>
              <a:pPr algn="ctr"/>
              <a:r>
                <a:rPr lang="en-US" sz="1400" dirty="0"/>
                <a:t>KS (’92)</a:t>
              </a:r>
            </a:p>
          </p:txBody>
        </p: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1771DD0E-66B3-5E12-075E-D301D7E503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29473" y="4112429"/>
              <a:ext cx="0" cy="350896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A789208-2C80-6562-328C-CBA5EC6872D2}"/>
                </a:ext>
              </a:extLst>
            </p:cNvPr>
            <p:cNvSpPr txBox="1"/>
            <p:nvPr/>
          </p:nvSpPr>
          <p:spPr>
            <a:xfrm>
              <a:off x="4426341" y="6354755"/>
              <a:ext cx="69048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Cost Modeling, 1994 </a:t>
              </a:r>
              <a:r>
                <a:rPr lang="en-US" b="1" dirty="0">
                  <a:sym typeface="Wingdings" panose="05000000000000000000" pitchFamily="2" charset="2"/>
                </a:rPr>
                <a:t></a:t>
              </a:r>
              <a:endParaRPr lang="en-US" b="1" dirty="0"/>
            </a:p>
          </p:txBody>
        </p: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04715EF4-4049-799E-99D8-E056444C96BB}"/>
                </a:ext>
              </a:extLst>
            </p:cNvPr>
            <p:cNvCxnSpPr>
              <a:cxnSpLocks/>
            </p:cNvCxnSpPr>
            <p:nvPr/>
          </p:nvCxnSpPr>
          <p:spPr>
            <a:xfrm>
              <a:off x="9561559" y="3548925"/>
              <a:ext cx="0" cy="392024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8207B54-4BFB-988F-9E66-4F23A656790A}"/>
                </a:ext>
              </a:extLst>
            </p:cNvPr>
            <p:cNvSpPr txBox="1"/>
            <p:nvPr/>
          </p:nvSpPr>
          <p:spPr>
            <a:xfrm>
              <a:off x="9025082" y="3278874"/>
              <a:ext cx="11953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JL, JR &amp;DS, 2018</a:t>
              </a:r>
              <a:endParaRPr lang="en-US" sz="1400" dirty="0"/>
            </a:p>
          </p:txBody>
        </p: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F911D87A-2E70-CBDC-EEE9-E051094FBB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142760" y="4089613"/>
              <a:ext cx="0" cy="373712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AA5AAD2-D2B3-E37B-C856-59E094D31629}"/>
                </a:ext>
              </a:extLst>
            </p:cNvPr>
            <p:cNvSpPr txBox="1"/>
            <p:nvPr/>
          </p:nvSpPr>
          <p:spPr>
            <a:xfrm>
              <a:off x="10247766" y="4479263"/>
              <a:ext cx="1641411" cy="22467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CCD&amp;T, 2024 (MS)</a:t>
              </a:r>
              <a:endParaRPr lang="en-US" sz="1400" dirty="0"/>
            </a:p>
            <a:p>
              <a:pPr algn="ctr"/>
              <a:r>
                <a:rPr lang="en-US" sz="1400" dirty="0"/>
                <a:t>BHV, 2024 (MI)</a:t>
              </a:r>
            </a:p>
            <a:p>
              <a:pPr algn="ctr"/>
              <a:r>
                <a:rPr lang="en-US" sz="1400" dirty="0"/>
                <a:t>Barron, 2022 (WI)</a:t>
              </a:r>
            </a:p>
            <a:p>
              <a:pPr algn="ctr"/>
              <a:r>
                <a:rPr lang="en-US" sz="1400" dirty="0"/>
                <a:t>Abbott, 2020 (7)</a:t>
              </a:r>
            </a:p>
            <a:p>
              <a:pPr algn="ctr"/>
              <a:r>
                <a:rPr lang="en-US" sz="1400" dirty="0"/>
                <a:t>Rauscher, 2020 (KS)</a:t>
              </a:r>
            </a:p>
            <a:p>
              <a:pPr algn="ctr"/>
              <a:r>
                <a:rPr lang="en-US" sz="1400" dirty="0" err="1"/>
                <a:t>Kreisman</a:t>
              </a:r>
              <a:r>
                <a:rPr lang="en-US" sz="1400" dirty="0"/>
                <a:t>, 2019 (TX)</a:t>
              </a:r>
            </a:p>
            <a:p>
              <a:pPr algn="ctr"/>
              <a:r>
                <a:rPr lang="en-US" sz="1400" dirty="0"/>
                <a:t>Gigliotti, 2018 (NY)</a:t>
              </a:r>
            </a:p>
            <a:p>
              <a:pPr algn="ctr"/>
              <a:r>
                <a:rPr lang="en-US" sz="1400" dirty="0"/>
                <a:t>Johnson, 2018 (CA)</a:t>
              </a:r>
            </a:p>
            <a:p>
              <a:pPr algn="ctr"/>
              <a:endParaRPr lang="en-US" sz="1400" dirty="0"/>
            </a:p>
            <a:p>
              <a:pPr algn="ctr"/>
              <a:endParaRPr lang="en-US" sz="1400" dirty="0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5C7FD7E-5E0F-1253-FBDA-D6EC2FC0B418}"/>
                </a:ext>
              </a:extLst>
            </p:cNvPr>
            <p:cNvSpPr txBox="1"/>
            <p:nvPr/>
          </p:nvSpPr>
          <p:spPr>
            <a:xfrm>
              <a:off x="817311" y="4341097"/>
              <a:ext cx="26952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State (or Policy) Specific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53F66997-F562-1413-52B0-F133BEFF4453}"/>
                </a:ext>
              </a:extLst>
            </p:cNvPr>
            <p:cNvSpPr txBox="1"/>
            <p:nvPr/>
          </p:nvSpPr>
          <p:spPr>
            <a:xfrm>
              <a:off x="843227" y="3292646"/>
              <a:ext cx="26952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National </a:t>
              </a:r>
            </a:p>
          </p:txBody>
        </p: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DBB7CEE5-F88C-9FD1-7ECD-285EF4D89F61}"/>
                </a:ext>
              </a:extLst>
            </p:cNvPr>
            <p:cNvCxnSpPr>
              <a:cxnSpLocks/>
            </p:cNvCxnSpPr>
            <p:nvPr/>
          </p:nvCxnSpPr>
          <p:spPr>
            <a:xfrm>
              <a:off x="10220383" y="3276432"/>
              <a:ext cx="23696" cy="656076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C39F4B2-B14E-1B11-6CE4-8F7922EA0BA6}"/>
                </a:ext>
              </a:extLst>
            </p:cNvPr>
            <p:cNvSpPr txBox="1"/>
            <p:nvPr/>
          </p:nvSpPr>
          <p:spPr>
            <a:xfrm>
              <a:off x="9803462" y="2968655"/>
              <a:ext cx="119530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C&amp;S, 2019</a:t>
              </a:r>
              <a:endParaRPr lang="en-US" sz="140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1AF2590-9E4A-EF06-1470-CAB3CD868E0D}"/>
                </a:ext>
              </a:extLst>
            </p:cNvPr>
            <p:cNvSpPr txBox="1"/>
            <p:nvPr/>
          </p:nvSpPr>
          <p:spPr>
            <a:xfrm>
              <a:off x="3970223" y="1210487"/>
              <a:ext cx="39853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r*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38507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16315BF8-080C-4DF0-0E43-F55455840FB3}"/>
              </a:ext>
            </a:extLst>
          </p:cNvPr>
          <p:cNvGrpSpPr/>
          <p:nvPr/>
        </p:nvGrpSpPr>
        <p:grpSpPr>
          <a:xfrm>
            <a:off x="457200" y="1325562"/>
            <a:ext cx="11504645" cy="4940075"/>
            <a:chOff x="163475" y="-12560"/>
            <a:chExt cx="11979117" cy="691537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67B5221C-A3DE-488F-C5C7-C3DF5C82B519}"/>
                </a:ext>
              </a:extLst>
            </p:cNvPr>
            <p:cNvSpPr/>
            <p:nvPr/>
          </p:nvSpPr>
          <p:spPr>
            <a:xfrm>
              <a:off x="163475" y="3297498"/>
              <a:ext cx="1363882" cy="1018572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Spending* 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81668AE-E7A4-B196-05D7-328001364A9F}"/>
                </a:ext>
              </a:extLst>
            </p:cNvPr>
            <p:cNvSpPr/>
            <p:nvPr/>
          </p:nvSpPr>
          <p:spPr>
            <a:xfrm>
              <a:off x="1678807" y="4660533"/>
              <a:ext cx="1581872" cy="1018572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Capital Investment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5A124CC-BC47-AFC8-AFB0-875415F41451}"/>
                </a:ext>
              </a:extLst>
            </p:cNvPr>
            <p:cNvSpPr/>
            <p:nvPr/>
          </p:nvSpPr>
          <p:spPr>
            <a:xfrm>
              <a:off x="1672214" y="1405459"/>
              <a:ext cx="1581872" cy="101857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Current Operations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7EC8CDC-7A4A-15B1-525A-189291C19DAB}"/>
                </a:ext>
              </a:extLst>
            </p:cNvPr>
            <p:cNvSpPr/>
            <p:nvPr/>
          </p:nvSpPr>
          <p:spPr>
            <a:xfrm>
              <a:off x="3357280" y="732670"/>
              <a:ext cx="1581872" cy="101857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Staffing Wages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59A3233-F85F-58CB-F2A9-809A05084803}"/>
                </a:ext>
              </a:extLst>
            </p:cNvPr>
            <p:cNvSpPr/>
            <p:nvPr/>
          </p:nvSpPr>
          <p:spPr>
            <a:xfrm>
              <a:off x="3357280" y="2114409"/>
              <a:ext cx="1581872" cy="101857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Staffing Quantities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A4A8822-F517-B2A1-3038-54690D123C19}"/>
                </a:ext>
              </a:extLst>
            </p:cNvPr>
            <p:cNvSpPr/>
            <p:nvPr/>
          </p:nvSpPr>
          <p:spPr>
            <a:xfrm>
              <a:off x="3363873" y="5358757"/>
              <a:ext cx="1581872" cy="1018572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New Facilities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6139F03-B790-AD1A-8177-E9F894492B9B}"/>
                </a:ext>
              </a:extLst>
            </p:cNvPr>
            <p:cNvSpPr/>
            <p:nvPr/>
          </p:nvSpPr>
          <p:spPr>
            <a:xfrm>
              <a:off x="10798000" y="3386479"/>
              <a:ext cx="1344592" cy="1018572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Long Term outcomes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5CD5016-E9C3-5E47-0350-A44B69D26B0E}"/>
                </a:ext>
              </a:extLst>
            </p:cNvPr>
            <p:cNvSpPr/>
            <p:nvPr/>
          </p:nvSpPr>
          <p:spPr>
            <a:xfrm>
              <a:off x="6118648" y="3386479"/>
              <a:ext cx="1745846" cy="101857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Labor Market / Workforce Effects 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2037BFB-97A0-C66A-4042-340BAF7E1608}"/>
                </a:ext>
              </a:extLst>
            </p:cNvPr>
            <p:cNvSpPr/>
            <p:nvPr/>
          </p:nvSpPr>
          <p:spPr>
            <a:xfrm>
              <a:off x="7341215" y="2356568"/>
              <a:ext cx="2164466" cy="398361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Student Engagement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5D353FD-0805-1072-E168-2DB8B85706C2}"/>
                </a:ext>
              </a:extLst>
            </p:cNvPr>
            <p:cNvSpPr/>
            <p:nvPr/>
          </p:nvSpPr>
          <p:spPr>
            <a:xfrm>
              <a:off x="7341215" y="2817623"/>
              <a:ext cx="2164466" cy="398361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Student Attendance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72771BF-E659-436F-2578-86B062EC85A7}"/>
                </a:ext>
              </a:extLst>
            </p:cNvPr>
            <p:cNvSpPr/>
            <p:nvPr/>
          </p:nvSpPr>
          <p:spPr>
            <a:xfrm>
              <a:off x="7341216" y="4736118"/>
              <a:ext cx="2164466" cy="398361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Student Health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971D5A7-48EC-C07B-5E47-ADCCC88E69F5}"/>
                </a:ext>
              </a:extLst>
            </p:cNvPr>
            <p:cNvSpPr/>
            <p:nvPr/>
          </p:nvSpPr>
          <p:spPr>
            <a:xfrm>
              <a:off x="8946728" y="3465499"/>
              <a:ext cx="1538082" cy="866225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Student Academic Achievement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8C6DCD6-5B31-9A9D-2DB8-6A0E2EBF36ED}"/>
                </a:ext>
              </a:extLst>
            </p:cNvPr>
            <p:cNvSpPr/>
            <p:nvPr/>
          </p:nvSpPr>
          <p:spPr>
            <a:xfrm>
              <a:off x="5039465" y="1469001"/>
              <a:ext cx="1426571" cy="926457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Program Organization &amp; Delivery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D6B2168-729B-2970-3956-81E625229575}"/>
                </a:ext>
              </a:extLst>
            </p:cNvPr>
            <p:cNvSpPr/>
            <p:nvPr/>
          </p:nvSpPr>
          <p:spPr>
            <a:xfrm>
              <a:off x="5048939" y="4709190"/>
              <a:ext cx="1670842" cy="938257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Quality of Indoor &amp; Outdoor Spaces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8AED4BA9-C3A9-304F-531A-9DEB6C137ED5}"/>
                </a:ext>
              </a:extLst>
            </p:cNvPr>
            <p:cNvCxnSpPr/>
            <p:nvPr/>
          </p:nvCxnSpPr>
          <p:spPr>
            <a:xfrm>
              <a:off x="451412" y="412718"/>
              <a:ext cx="11100121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AFF6F98-14E4-FA4E-E6B2-2AB7452AE218}"/>
                </a:ext>
              </a:extLst>
            </p:cNvPr>
            <p:cNvSpPr txBox="1"/>
            <p:nvPr/>
          </p:nvSpPr>
          <p:spPr>
            <a:xfrm>
              <a:off x="4514125" y="-12560"/>
              <a:ext cx="2022949" cy="3776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Production Analysis 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4E3AD5A0-A4B7-1530-4C15-78A079AECA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2516" y="6513223"/>
              <a:ext cx="11239018" cy="844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C672241-466A-5918-6E8E-366A4EB44EC8}"/>
                </a:ext>
              </a:extLst>
            </p:cNvPr>
            <p:cNvSpPr txBox="1"/>
            <p:nvPr/>
          </p:nvSpPr>
          <p:spPr>
            <a:xfrm>
              <a:off x="5259539" y="6525173"/>
              <a:ext cx="1429160" cy="3776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Cost Analysis </a:t>
              </a:r>
            </a:p>
          </p:txBody>
        </p:sp>
        <p:cxnSp>
          <p:nvCxnSpPr>
            <p:cNvPr id="25" name="Connector: Elbow 24">
              <a:extLst>
                <a:ext uri="{FF2B5EF4-FFF2-40B4-BE49-F238E27FC236}">
                  <a16:creationId xmlns:a16="http://schemas.microsoft.com/office/drawing/2014/main" id="{D17273FA-81E4-5B39-3E13-F50104E5095A}"/>
                </a:ext>
              </a:extLst>
            </p:cNvPr>
            <p:cNvCxnSpPr>
              <a:stCxn id="2" idx="0"/>
              <a:endCxn id="4" idx="1"/>
            </p:cNvCxnSpPr>
            <p:nvPr/>
          </p:nvCxnSpPr>
          <p:spPr>
            <a:xfrm rot="5400000" flipH="1" flipV="1">
              <a:off x="567439" y="2192723"/>
              <a:ext cx="1382753" cy="826798"/>
            </a:xfrm>
            <a:prstGeom prst="bentConnector2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or: Elbow 25">
              <a:extLst>
                <a:ext uri="{FF2B5EF4-FFF2-40B4-BE49-F238E27FC236}">
                  <a16:creationId xmlns:a16="http://schemas.microsoft.com/office/drawing/2014/main" id="{24590709-2F6E-52C8-A2D2-5BBFBCCC1474}"/>
                </a:ext>
              </a:extLst>
            </p:cNvPr>
            <p:cNvCxnSpPr>
              <a:cxnSpLocks/>
              <a:stCxn id="2" idx="2"/>
              <a:endCxn id="3" idx="1"/>
            </p:cNvCxnSpPr>
            <p:nvPr/>
          </p:nvCxnSpPr>
          <p:spPr>
            <a:xfrm rot="16200000" flipH="1">
              <a:off x="835237" y="4326248"/>
              <a:ext cx="853749" cy="833391"/>
            </a:xfrm>
            <a:prstGeom prst="bentConnector2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or: Elbow 28">
              <a:extLst>
                <a:ext uri="{FF2B5EF4-FFF2-40B4-BE49-F238E27FC236}">
                  <a16:creationId xmlns:a16="http://schemas.microsoft.com/office/drawing/2014/main" id="{F3394539-70AB-49E8-71A9-7D77E3ACCA2A}"/>
                </a:ext>
              </a:extLst>
            </p:cNvPr>
            <p:cNvCxnSpPr>
              <a:cxnSpLocks/>
              <a:stCxn id="3" idx="0"/>
              <a:endCxn id="7" idx="1"/>
            </p:cNvCxnSpPr>
            <p:nvPr/>
          </p:nvCxnSpPr>
          <p:spPr>
            <a:xfrm rot="5400000" flipH="1" flipV="1">
              <a:off x="2833197" y="4129857"/>
              <a:ext cx="167223" cy="894130"/>
            </a:xfrm>
            <a:prstGeom prst="bentConnector2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or: Elbow 31">
              <a:extLst>
                <a:ext uri="{FF2B5EF4-FFF2-40B4-BE49-F238E27FC236}">
                  <a16:creationId xmlns:a16="http://schemas.microsoft.com/office/drawing/2014/main" id="{10F77D3B-F674-D449-47AF-156F9B1362CA}"/>
                </a:ext>
              </a:extLst>
            </p:cNvPr>
            <p:cNvCxnSpPr>
              <a:cxnSpLocks/>
              <a:stCxn id="3" idx="2"/>
              <a:endCxn id="8" idx="1"/>
            </p:cNvCxnSpPr>
            <p:nvPr/>
          </p:nvCxnSpPr>
          <p:spPr>
            <a:xfrm rot="16200000" flipH="1">
              <a:off x="2822339" y="5326509"/>
              <a:ext cx="188938" cy="894130"/>
            </a:xfrm>
            <a:prstGeom prst="bentConnector2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or: Elbow 40">
              <a:extLst>
                <a:ext uri="{FF2B5EF4-FFF2-40B4-BE49-F238E27FC236}">
                  <a16:creationId xmlns:a16="http://schemas.microsoft.com/office/drawing/2014/main" id="{36BF65F3-F0A5-4800-6928-1DB117279E27}"/>
                </a:ext>
              </a:extLst>
            </p:cNvPr>
            <p:cNvCxnSpPr>
              <a:cxnSpLocks/>
              <a:stCxn id="4" idx="0"/>
              <a:endCxn id="5" idx="1"/>
            </p:cNvCxnSpPr>
            <p:nvPr/>
          </p:nvCxnSpPr>
          <p:spPr>
            <a:xfrm rot="5400000" flipH="1" flipV="1">
              <a:off x="2828464" y="876643"/>
              <a:ext cx="163503" cy="894130"/>
            </a:xfrm>
            <a:prstGeom prst="bentConnector2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or: Elbow 44">
              <a:extLst>
                <a:ext uri="{FF2B5EF4-FFF2-40B4-BE49-F238E27FC236}">
                  <a16:creationId xmlns:a16="http://schemas.microsoft.com/office/drawing/2014/main" id="{9C9FA866-3C40-2C08-C902-1BEFE5833164}"/>
                </a:ext>
              </a:extLst>
            </p:cNvPr>
            <p:cNvCxnSpPr>
              <a:cxnSpLocks/>
              <a:stCxn id="4" idx="2"/>
              <a:endCxn id="6" idx="1"/>
            </p:cNvCxnSpPr>
            <p:nvPr/>
          </p:nvCxnSpPr>
          <p:spPr>
            <a:xfrm rot="16200000" flipH="1">
              <a:off x="2810383" y="2076798"/>
              <a:ext cx="199664" cy="894130"/>
            </a:xfrm>
            <a:prstGeom prst="bentConnector2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or: Elbow 50">
              <a:extLst>
                <a:ext uri="{FF2B5EF4-FFF2-40B4-BE49-F238E27FC236}">
                  <a16:creationId xmlns:a16="http://schemas.microsoft.com/office/drawing/2014/main" id="{77650BA7-C3F2-668B-0FF9-DD754A424A27}"/>
                </a:ext>
              </a:extLst>
            </p:cNvPr>
            <p:cNvCxnSpPr>
              <a:cxnSpLocks/>
              <a:stCxn id="6" idx="3"/>
              <a:endCxn id="15" idx="2"/>
            </p:cNvCxnSpPr>
            <p:nvPr/>
          </p:nvCxnSpPr>
          <p:spPr>
            <a:xfrm flipV="1">
              <a:off x="4939152" y="2395458"/>
              <a:ext cx="813599" cy="228237"/>
            </a:xfrm>
            <a:prstGeom prst="bentConnector2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or: Elbow 53">
              <a:extLst>
                <a:ext uri="{FF2B5EF4-FFF2-40B4-BE49-F238E27FC236}">
                  <a16:creationId xmlns:a16="http://schemas.microsoft.com/office/drawing/2014/main" id="{653083B0-9C65-119F-1121-9C7F4B002523}"/>
                </a:ext>
              </a:extLst>
            </p:cNvPr>
            <p:cNvCxnSpPr>
              <a:cxnSpLocks/>
              <a:stCxn id="5" idx="3"/>
              <a:endCxn id="15" idx="0"/>
            </p:cNvCxnSpPr>
            <p:nvPr/>
          </p:nvCxnSpPr>
          <p:spPr>
            <a:xfrm>
              <a:off x="4939152" y="1241956"/>
              <a:ext cx="813599" cy="227045"/>
            </a:xfrm>
            <a:prstGeom prst="bentConnector2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or: Elbow 58">
              <a:extLst>
                <a:ext uri="{FF2B5EF4-FFF2-40B4-BE49-F238E27FC236}">
                  <a16:creationId xmlns:a16="http://schemas.microsoft.com/office/drawing/2014/main" id="{F65EF2F0-5A35-E232-496C-FB88705B6FBD}"/>
                </a:ext>
              </a:extLst>
            </p:cNvPr>
            <p:cNvCxnSpPr>
              <a:cxnSpLocks/>
              <a:stCxn id="5" idx="3"/>
              <a:endCxn id="10" idx="0"/>
            </p:cNvCxnSpPr>
            <p:nvPr/>
          </p:nvCxnSpPr>
          <p:spPr>
            <a:xfrm>
              <a:off x="4939152" y="1241956"/>
              <a:ext cx="2052419" cy="2144523"/>
            </a:xfrm>
            <a:prstGeom prst="bentConnector2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or: Elbow 61">
              <a:extLst>
                <a:ext uri="{FF2B5EF4-FFF2-40B4-BE49-F238E27FC236}">
                  <a16:creationId xmlns:a16="http://schemas.microsoft.com/office/drawing/2014/main" id="{5FE98B82-8950-8123-9BCD-F61944231428}"/>
                </a:ext>
              </a:extLst>
            </p:cNvPr>
            <p:cNvCxnSpPr>
              <a:cxnSpLocks/>
              <a:stCxn id="6" idx="3"/>
              <a:endCxn id="10" idx="1"/>
            </p:cNvCxnSpPr>
            <p:nvPr/>
          </p:nvCxnSpPr>
          <p:spPr>
            <a:xfrm>
              <a:off x="4939152" y="2623695"/>
              <a:ext cx="1179496" cy="1272070"/>
            </a:xfrm>
            <a:prstGeom prst="bentConnector3">
              <a:avLst>
                <a:gd name="adj1" fmla="val 68663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or: Elbow 65">
              <a:extLst>
                <a:ext uri="{FF2B5EF4-FFF2-40B4-BE49-F238E27FC236}">
                  <a16:creationId xmlns:a16="http://schemas.microsoft.com/office/drawing/2014/main" id="{47EA4168-8137-D6FF-8DED-2AD57629DF25}"/>
                </a:ext>
              </a:extLst>
            </p:cNvPr>
            <p:cNvCxnSpPr>
              <a:cxnSpLocks/>
              <a:stCxn id="15" idx="3"/>
              <a:endCxn id="10" idx="0"/>
            </p:cNvCxnSpPr>
            <p:nvPr/>
          </p:nvCxnSpPr>
          <p:spPr>
            <a:xfrm>
              <a:off x="6466036" y="1932230"/>
              <a:ext cx="525535" cy="1454249"/>
            </a:xfrm>
            <a:prstGeom prst="bentConnector2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or: Elbow 16">
              <a:extLst>
                <a:ext uri="{FF2B5EF4-FFF2-40B4-BE49-F238E27FC236}">
                  <a16:creationId xmlns:a16="http://schemas.microsoft.com/office/drawing/2014/main" id="{317ABA4A-4723-8991-592A-E18721F5D3A3}"/>
                </a:ext>
              </a:extLst>
            </p:cNvPr>
            <p:cNvCxnSpPr>
              <a:cxnSpLocks/>
              <a:stCxn id="8" idx="3"/>
              <a:endCxn id="16" idx="2"/>
            </p:cNvCxnSpPr>
            <p:nvPr/>
          </p:nvCxnSpPr>
          <p:spPr>
            <a:xfrm flipV="1">
              <a:off x="4945745" y="5647447"/>
              <a:ext cx="938615" cy="220596"/>
            </a:xfrm>
            <a:prstGeom prst="bentConnector2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or: Elbow 23">
              <a:extLst>
                <a:ext uri="{FF2B5EF4-FFF2-40B4-BE49-F238E27FC236}">
                  <a16:creationId xmlns:a16="http://schemas.microsoft.com/office/drawing/2014/main" id="{61C7DEE8-E016-F26C-AA83-294500CDF8F5}"/>
                </a:ext>
              </a:extLst>
            </p:cNvPr>
            <p:cNvCxnSpPr>
              <a:cxnSpLocks/>
              <a:stCxn id="7" idx="3"/>
              <a:endCxn id="16" idx="0"/>
            </p:cNvCxnSpPr>
            <p:nvPr/>
          </p:nvCxnSpPr>
          <p:spPr>
            <a:xfrm>
              <a:off x="4945745" y="4493310"/>
              <a:ext cx="938615" cy="215880"/>
            </a:xfrm>
            <a:prstGeom prst="bentConnector2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or: Elbow 37">
              <a:extLst>
                <a:ext uri="{FF2B5EF4-FFF2-40B4-BE49-F238E27FC236}">
                  <a16:creationId xmlns:a16="http://schemas.microsoft.com/office/drawing/2014/main" id="{9A9A70CC-A4BD-0BA2-818C-0A419607A064}"/>
                </a:ext>
              </a:extLst>
            </p:cNvPr>
            <p:cNvCxnSpPr>
              <a:cxnSpLocks/>
              <a:stCxn id="16" idx="3"/>
              <a:endCxn id="10" idx="2"/>
            </p:cNvCxnSpPr>
            <p:nvPr/>
          </p:nvCxnSpPr>
          <p:spPr>
            <a:xfrm flipV="1">
              <a:off x="6719781" y="4405051"/>
              <a:ext cx="271790" cy="773268"/>
            </a:xfrm>
            <a:prstGeom prst="bentConnector2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or: Elbow 43">
              <a:extLst>
                <a:ext uri="{FF2B5EF4-FFF2-40B4-BE49-F238E27FC236}">
                  <a16:creationId xmlns:a16="http://schemas.microsoft.com/office/drawing/2014/main" id="{3C700800-AC6B-4A69-E6A4-212576CB9AB2}"/>
                </a:ext>
              </a:extLst>
            </p:cNvPr>
            <p:cNvCxnSpPr>
              <a:cxnSpLocks/>
              <a:stCxn id="16" idx="3"/>
              <a:endCxn id="13" idx="1"/>
            </p:cNvCxnSpPr>
            <p:nvPr/>
          </p:nvCxnSpPr>
          <p:spPr>
            <a:xfrm flipV="1">
              <a:off x="6719781" y="4935299"/>
              <a:ext cx="621435" cy="243020"/>
            </a:xfrm>
            <a:prstGeom prst="bentConnector3">
              <a:avLst>
                <a:gd name="adj1" fmla="val 44550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or: Elbow 48">
              <a:extLst>
                <a:ext uri="{FF2B5EF4-FFF2-40B4-BE49-F238E27FC236}">
                  <a16:creationId xmlns:a16="http://schemas.microsoft.com/office/drawing/2014/main" id="{E1E742B8-3359-019D-39C3-C6DF2534EFA6}"/>
                </a:ext>
              </a:extLst>
            </p:cNvPr>
            <p:cNvCxnSpPr>
              <a:cxnSpLocks/>
              <a:stCxn id="13" idx="3"/>
              <a:endCxn id="14" idx="2"/>
            </p:cNvCxnSpPr>
            <p:nvPr/>
          </p:nvCxnSpPr>
          <p:spPr>
            <a:xfrm flipV="1">
              <a:off x="9505682" y="4331724"/>
              <a:ext cx="210087" cy="603575"/>
            </a:xfrm>
            <a:prstGeom prst="bentConnector2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or: Elbow 52">
              <a:extLst>
                <a:ext uri="{FF2B5EF4-FFF2-40B4-BE49-F238E27FC236}">
                  <a16:creationId xmlns:a16="http://schemas.microsoft.com/office/drawing/2014/main" id="{55DE85F8-7316-55D8-462D-4EA4A3AFAFCE}"/>
                </a:ext>
              </a:extLst>
            </p:cNvPr>
            <p:cNvCxnSpPr>
              <a:cxnSpLocks/>
              <a:stCxn id="13" idx="0"/>
              <a:endCxn id="12" idx="2"/>
            </p:cNvCxnSpPr>
            <p:nvPr/>
          </p:nvCxnSpPr>
          <p:spPr>
            <a:xfrm rot="16200000" flipV="1">
              <a:off x="7663382" y="3976050"/>
              <a:ext cx="1520134" cy="1"/>
            </a:xfrm>
            <a:prstGeom prst="bentConnector3">
              <a:avLst>
                <a:gd name="adj1" fmla="val 50000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or: Elbow 66">
              <a:extLst>
                <a:ext uri="{FF2B5EF4-FFF2-40B4-BE49-F238E27FC236}">
                  <a16:creationId xmlns:a16="http://schemas.microsoft.com/office/drawing/2014/main" id="{B8F3116C-FF0A-8DBA-C1CE-A32EC05C18D4}"/>
                </a:ext>
              </a:extLst>
            </p:cNvPr>
            <p:cNvCxnSpPr>
              <a:cxnSpLocks/>
              <a:stCxn id="10" idx="3"/>
              <a:endCxn id="14" idx="1"/>
            </p:cNvCxnSpPr>
            <p:nvPr/>
          </p:nvCxnSpPr>
          <p:spPr>
            <a:xfrm>
              <a:off x="7864494" y="3895765"/>
              <a:ext cx="1082234" cy="2847"/>
            </a:xfrm>
            <a:prstGeom prst="bentConnector3">
              <a:avLst>
                <a:gd name="adj1" fmla="val 50000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or: Elbow 73">
              <a:extLst>
                <a:ext uri="{FF2B5EF4-FFF2-40B4-BE49-F238E27FC236}">
                  <a16:creationId xmlns:a16="http://schemas.microsoft.com/office/drawing/2014/main" id="{2DEED372-1AD2-AE10-DADC-E43098466C36}"/>
                </a:ext>
              </a:extLst>
            </p:cNvPr>
            <p:cNvCxnSpPr>
              <a:cxnSpLocks/>
              <a:stCxn id="12" idx="3"/>
              <a:endCxn id="14" idx="0"/>
            </p:cNvCxnSpPr>
            <p:nvPr/>
          </p:nvCxnSpPr>
          <p:spPr>
            <a:xfrm>
              <a:off x="9505681" y="3016804"/>
              <a:ext cx="210088" cy="448695"/>
            </a:xfrm>
            <a:prstGeom prst="bentConnector2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nector: Elbow 117">
              <a:extLst>
                <a:ext uri="{FF2B5EF4-FFF2-40B4-BE49-F238E27FC236}">
                  <a16:creationId xmlns:a16="http://schemas.microsoft.com/office/drawing/2014/main" id="{6337966C-F02E-D890-C619-582F6D35735F}"/>
                </a:ext>
              </a:extLst>
            </p:cNvPr>
            <p:cNvCxnSpPr>
              <a:cxnSpLocks/>
              <a:stCxn id="15" idx="3"/>
              <a:endCxn id="12" idx="1"/>
            </p:cNvCxnSpPr>
            <p:nvPr/>
          </p:nvCxnSpPr>
          <p:spPr>
            <a:xfrm>
              <a:off x="6466036" y="1932230"/>
              <a:ext cx="875179" cy="1084574"/>
            </a:xfrm>
            <a:prstGeom prst="bentConnector3">
              <a:avLst>
                <a:gd name="adj1" fmla="val 59675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Connector: Elbow 121">
              <a:extLst>
                <a:ext uri="{FF2B5EF4-FFF2-40B4-BE49-F238E27FC236}">
                  <a16:creationId xmlns:a16="http://schemas.microsoft.com/office/drawing/2014/main" id="{AFD31C71-760F-56DA-B368-1AAB9136F93C}"/>
                </a:ext>
              </a:extLst>
            </p:cNvPr>
            <p:cNvCxnSpPr>
              <a:cxnSpLocks/>
              <a:stCxn id="15" idx="3"/>
              <a:endCxn id="11" idx="1"/>
            </p:cNvCxnSpPr>
            <p:nvPr/>
          </p:nvCxnSpPr>
          <p:spPr>
            <a:xfrm>
              <a:off x="6466036" y="1932230"/>
              <a:ext cx="875179" cy="623519"/>
            </a:xfrm>
            <a:prstGeom prst="bentConnector3">
              <a:avLst>
                <a:gd name="adj1" fmla="val 5870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Connector: Elbow 125">
              <a:extLst>
                <a:ext uri="{FF2B5EF4-FFF2-40B4-BE49-F238E27FC236}">
                  <a16:creationId xmlns:a16="http://schemas.microsoft.com/office/drawing/2014/main" id="{6AC8705B-AB6D-5D14-FDAD-1176910B10E6}"/>
                </a:ext>
              </a:extLst>
            </p:cNvPr>
            <p:cNvCxnSpPr>
              <a:cxnSpLocks/>
              <a:stCxn id="11" idx="3"/>
              <a:endCxn id="14" idx="0"/>
            </p:cNvCxnSpPr>
            <p:nvPr/>
          </p:nvCxnSpPr>
          <p:spPr>
            <a:xfrm>
              <a:off x="9505681" y="2555749"/>
              <a:ext cx="210088" cy="909750"/>
            </a:xfrm>
            <a:prstGeom prst="bentConnector2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Connector: Elbow 129">
              <a:extLst>
                <a:ext uri="{FF2B5EF4-FFF2-40B4-BE49-F238E27FC236}">
                  <a16:creationId xmlns:a16="http://schemas.microsoft.com/office/drawing/2014/main" id="{D97E3546-1223-F9E8-FE96-CA9A78E2CD23}"/>
                </a:ext>
              </a:extLst>
            </p:cNvPr>
            <p:cNvCxnSpPr>
              <a:cxnSpLocks/>
              <a:endCxn id="9" idx="0"/>
            </p:cNvCxnSpPr>
            <p:nvPr/>
          </p:nvCxnSpPr>
          <p:spPr>
            <a:xfrm>
              <a:off x="9726074" y="2804212"/>
              <a:ext cx="1744222" cy="582267"/>
            </a:xfrm>
            <a:prstGeom prst="bentConnector2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Connector: Elbow 131">
              <a:extLst>
                <a:ext uri="{FF2B5EF4-FFF2-40B4-BE49-F238E27FC236}">
                  <a16:creationId xmlns:a16="http://schemas.microsoft.com/office/drawing/2014/main" id="{A45190DD-5A96-6420-4921-3B1D755CA53A}"/>
                </a:ext>
              </a:extLst>
            </p:cNvPr>
            <p:cNvCxnSpPr>
              <a:cxnSpLocks/>
              <a:endCxn id="9" idx="2"/>
            </p:cNvCxnSpPr>
            <p:nvPr/>
          </p:nvCxnSpPr>
          <p:spPr>
            <a:xfrm flipV="1">
              <a:off x="9726074" y="4405051"/>
              <a:ext cx="1744222" cy="288967"/>
            </a:xfrm>
            <a:prstGeom prst="bentConnector2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Connector: Elbow 133">
              <a:extLst>
                <a:ext uri="{FF2B5EF4-FFF2-40B4-BE49-F238E27FC236}">
                  <a16:creationId xmlns:a16="http://schemas.microsoft.com/office/drawing/2014/main" id="{8826E73D-BDB7-97C3-3C6C-D3AD058EB24E}"/>
                </a:ext>
              </a:extLst>
            </p:cNvPr>
            <p:cNvCxnSpPr>
              <a:cxnSpLocks/>
              <a:stCxn id="14" idx="3"/>
              <a:endCxn id="9" idx="1"/>
            </p:cNvCxnSpPr>
            <p:nvPr/>
          </p:nvCxnSpPr>
          <p:spPr>
            <a:xfrm flipV="1">
              <a:off x="10484810" y="3895765"/>
              <a:ext cx="313190" cy="2847"/>
            </a:xfrm>
            <a:prstGeom prst="bentConnector3">
              <a:avLst>
                <a:gd name="adj1" fmla="val 50000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or: Elbow 20">
              <a:extLst>
                <a:ext uri="{FF2B5EF4-FFF2-40B4-BE49-F238E27FC236}">
                  <a16:creationId xmlns:a16="http://schemas.microsoft.com/office/drawing/2014/main" id="{187A3FE4-E770-4B3E-4843-E3706CD8D8D2}"/>
                </a:ext>
              </a:extLst>
            </p:cNvPr>
            <p:cNvCxnSpPr>
              <a:cxnSpLocks/>
              <a:stCxn id="8" idx="0"/>
              <a:endCxn id="6" idx="2"/>
            </p:cNvCxnSpPr>
            <p:nvPr/>
          </p:nvCxnSpPr>
          <p:spPr>
            <a:xfrm rot="16200000" flipV="1">
              <a:off x="3038625" y="4242572"/>
              <a:ext cx="2225776" cy="6593"/>
            </a:xfrm>
            <a:prstGeom prst="bentConnector3">
              <a:avLst>
                <a:gd name="adj1" fmla="val 50000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E1C9EE7-F416-BE23-A174-E66EA559A6E2}"/>
                </a:ext>
              </a:extLst>
            </p:cNvPr>
            <p:cNvSpPr/>
            <p:nvPr/>
          </p:nvSpPr>
          <p:spPr>
            <a:xfrm>
              <a:off x="3363873" y="3984024"/>
              <a:ext cx="1581872" cy="1018572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Facilities Improvements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FDE67D0B-EBCF-FE97-92BA-6F28FE8A3A27}"/>
                </a:ext>
              </a:extLst>
            </p:cNvPr>
            <p:cNvCxnSpPr>
              <a:stCxn id="6" idx="0"/>
              <a:endCxn id="5" idx="2"/>
            </p:cNvCxnSpPr>
            <p:nvPr/>
          </p:nvCxnSpPr>
          <p:spPr>
            <a:xfrm flipV="1">
              <a:off x="4148216" y="1751242"/>
              <a:ext cx="0" cy="363167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85A4D1F-1863-9A17-E565-89E8362DDD77}"/>
                </a:ext>
              </a:extLst>
            </p:cNvPr>
            <p:cNvSpPr/>
            <p:nvPr/>
          </p:nvSpPr>
          <p:spPr>
            <a:xfrm>
              <a:off x="3379175" y="3344382"/>
              <a:ext cx="1581872" cy="48147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MS&amp;E &amp;Other</a:t>
              </a:r>
            </a:p>
          </p:txBody>
        </p:sp>
        <p:cxnSp>
          <p:nvCxnSpPr>
            <p:cNvPr id="50" name="Connector: Elbow 49">
              <a:extLst>
                <a:ext uri="{FF2B5EF4-FFF2-40B4-BE49-F238E27FC236}">
                  <a16:creationId xmlns:a16="http://schemas.microsoft.com/office/drawing/2014/main" id="{4B30AD27-3EB5-D5B0-9F91-D1AD07B9B52F}"/>
                </a:ext>
              </a:extLst>
            </p:cNvPr>
            <p:cNvCxnSpPr>
              <a:cxnSpLocks/>
              <a:stCxn id="4" idx="2"/>
              <a:endCxn id="43" idx="1"/>
            </p:cNvCxnSpPr>
            <p:nvPr/>
          </p:nvCxnSpPr>
          <p:spPr>
            <a:xfrm rot="16200000" flipH="1">
              <a:off x="2340618" y="2546562"/>
              <a:ext cx="1161089" cy="916025"/>
            </a:xfrm>
            <a:prstGeom prst="bentConnector2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or: Elbow 55">
              <a:extLst>
                <a:ext uri="{FF2B5EF4-FFF2-40B4-BE49-F238E27FC236}">
                  <a16:creationId xmlns:a16="http://schemas.microsoft.com/office/drawing/2014/main" id="{9064157D-6B87-A354-9C70-B72E97C90DC3}"/>
                </a:ext>
              </a:extLst>
            </p:cNvPr>
            <p:cNvCxnSpPr>
              <a:cxnSpLocks/>
              <a:stCxn id="43" idx="3"/>
              <a:endCxn id="15" idx="2"/>
            </p:cNvCxnSpPr>
            <p:nvPr/>
          </p:nvCxnSpPr>
          <p:spPr>
            <a:xfrm flipV="1">
              <a:off x="4961047" y="2395458"/>
              <a:ext cx="791704" cy="1189662"/>
            </a:xfrm>
            <a:prstGeom prst="bentConnector2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itle 26">
            <a:extLst>
              <a:ext uri="{FF2B5EF4-FFF2-40B4-BE49-F238E27FC236}">
                <a16:creationId xmlns:a16="http://schemas.microsoft.com/office/drawing/2014/main" id="{20B6A07F-24A3-1A0E-ACAD-5BB0A5DBA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Pathways to Education Production</a:t>
            </a:r>
            <a:br>
              <a:rPr lang="en-US" b="1" dirty="0"/>
            </a:br>
            <a:r>
              <a:rPr lang="en-US" sz="2800" b="1" dirty="0"/>
              <a:t>and determinants of cost</a:t>
            </a:r>
          </a:p>
        </p:txBody>
      </p:sp>
    </p:spTree>
    <p:extLst>
      <p:ext uri="{BB962C8B-B14F-4D97-AF65-F5344CB8AC3E}">
        <p14:creationId xmlns:p14="http://schemas.microsoft.com/office/powerpoint/2010/main" val="1586830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78268-E5EA-4DDF-963C-252230942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Goals of School Finance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39019-1D33-4490-A115-FC7503B05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435" y="1532009"/>
            <a:ext cx="9034121" cy="4675843"/>
          </a:xfrm>
        </p:spPr>
        <p:txBody>
          <a:bodyPr>
            <a:normAutofit/>
          </a:bodyPr>
          <a:lstStyle/>
          <a:p>
            <a:r>
              <a:rPr lang="en-US" dirty="0"/>
              <a:t>The goal of school finance systems is to provide all children, regardless of where they live or attend school, </a:t>
            </a:r>
            <a:r>
              <a:rPr lang="en-US" b="1" i="1" dirty="0">
                <a:solidFill>
                  <a:schemeClr val="accent2"/>
                </a:solidFill>
              </a:rPr>
              <a:t>equal opportunity to achieve common, adequate outcome goals</a:t>
            </a:r>
          </a:p>
          <a:p>
            <a:pPr lvl="1"/>
            <a:r>
              <a:rPr lang="en-US" dirty="0"/>
              <a:t>Providing equal educational opportunity toward common goals costs different amounts in different settings, and across children (individually and collectively) by needs and contexts </a:t>
            </a:r>
          </a:p>
          <a:p>
            <a:pPr lvl="2"/>
            <a:r>
              <a:rPr lang="en-US" dirty="0"/>
              <a:t>State accountability systems (for what they’re worth) set common goals - rate, rank and evaluate schools (and children) on whether they meet those goals</a:t>
            </a:r>
          </a:p>
          <a:p>
            <a:pPr lvl="2"/>
            <a:r>
              <a:rPr lang="en-US" dirty="0"/>
              <a:t>A fair system requires funding sufficient to provide equal opportunity to meet these goals (which are often used for articulating constitutional rights).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41EA50-C73A-003F-7CFA-C89AC4E2E0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565" y="1690688"/>
            <a:ext cx="1773922" cy="2534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7C15ABE-27EE-F603-15E0-098DA8A60A34}"/>
              </a:ext>
            </a:extLst>
          </p:cNvPr>
          <p:cNvSpPr txBox="1"/>
          <p:nvPr/>
        </p:nvSpPr>
        <p:spPr>
          <a:xfrm>
            <a:off x="9473497" y="4293671"/>
            <a:ext cx="24852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b="1" dirty="0"/>
              <a:t>14 </a:t>
            </a:r>
            <a:r>
              <a:rPr lang="en-US" sz="1600" dirty="0"/>
              <a:t>Conceptions of Equity and Adequacy in School Finance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496D0F-914F-EA86-DD78-F707B3E72DB8}"/>
              </a:ext>
            </a:extLst>
          </p:cNvPr>
          <p:cNvSpPr txBox="1"/>
          <p:nvPr/>
        </p:nvSpPr>
        <p:spPr>
          <a:xfrm>
            <a:off x="9657355" y="5193476"/>
            <a:ext cx="22587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b="1" dirty="0"/>
              <a:t>16 </a:t>
            </a:r>
            <a:r>
              <a:rPr lang="en-US" sz="1600" dirty="0"/>
              <a:t>Measurement of Cost Differentials </a:t>
            </a:r>
          </a:p>
        </p:txBody>
      </p:sp>
    </p:spTree>
    <p:extLst>
      <p:ext uri="{BB962C8B-B14F-4D97-AF65-F5344CB8AC3E}">
        <p14:creationId xmlns:p14="http://schemas.microsoft.com/office/powerpoint/2010/main" val="3864818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3A50D-0FDF-24A2-CF5D-931FAB9D7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176" y="0"/>
            <a:ext cx="11098306" cy="1325563"/>
          </a:xfrm>
        </p:spPr>
        <p:txBody>
          <a:bodyPr/>
          <a:lstStyle/>
          <a:p>
            <a:r>
              <a:rPr lang="en-US" b="1" dirty="0"/>
              <a:t>Basic Principles of “Costs” &amp; “Equal Opportunity”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8C0F0-5CF5-FF3C-D068-2C84237A50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625" y="1459684"/>
            <a:ext cx="8668869" cy="4692112"/>
          </a:xfrm>
        </p:spPr>
        <p:txBody>
          <a:bodyPr>
            <a:normAutofit/>
          </a:bodyPr>
          <a:lstStyle/>
          <a:p>
            <a:r>
              <a:rPr lang="en-US" dirty="0"/>
              <a:t>It costs more to achieve higher than lower outcomes </a:t>
            </a:r>
          </a:p>
          <a:p>
            <a:pPr lvl="1"/>
            <a:r>
              <a:rPr lang="en-US" dirty="0"/>
              <a:t>All else equal, the per pupil spending required to achieve higher, and broader outcome goals is higher than the per pupil spending required to achieve narrower and/or lower goals</a:t>
            </a:r>
          </a:p>
          <a:p>
            <a:r>
              <a:rPr lang="en-US" dirty="0"/>
              <a:t>It costs more to achieve the same outcomes…</a:t>
            </a:r>
          </a:p>
          <a:p>
            <a:pPr lvl="1"/>
            <a:r>
              <a:rPr lang="en-US" dirty="0"/>
              <a:t>With some children than others</a:t>
            </a:r>
          </a:p>
          <a:p>
            <a:pPr lvl="2"/>
            <a:r>
              <a:rPr lang="en-US" dirty="0"/>
              <a:t>Collective, social context effects (poverty)</a:t>
            </a:r>
          </a:p>
          <a:p>
            <a:pPr lvl="2"/>
            <a:r>
              <a:rPr lang="en-US" dirty="0"/>
              <a:t>Specific student needs (ELL, Disability)</a:t>
            </a:r>
          </a:p>
          <a:p>
            <a:pPr lvl="1"/>
            <a:r>
              <a:rPr lang="en-US" dirty="0"/>
              <a:t>In some settings than others</a:t>
            </a:r>
          </a:p>
          <a:p>
            <a:pPr lvl="2"/>
            <a:r>
              <a:rPr lang="en-US" dirty="0"/>
              <a:t>Economies of Scale – Small, sparsely populated remote school districts</a:t>
            </a:r>
          </a:p>
          <a:p>
            <a:pPr lvl="2"/>
            <a:r>
              <a:rPr lang="en-US" dirty="0"/>
              <a:t>Regional variations in the competitiveness of wages (labor market effects)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ED6124-CFD1-422F-636D-7414E9FCD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8045" y="1396049"/>
            <a:ext cx="1435623" cy="20508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0DD770-A5F0-F4D4-282F-9D26D1C9CCBC}"/>
              </a:ext>
            </a:extLst>
          </p:cNvPr>
          <p:cNvSpPr txBox="1"/>
          <p:nvPr/>
        </p:nvSpPr>
        <p:spPr>
          <a:xfrm>
            <a:off x="10733713" y="1513635"/>
            <a:ext cx="13716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b="1" dirty="0"/>
              <a:t>16 </a:t>
            </a:r>
            <a:r>
              <a:rPr lang="en-US" sz="1600" dirty="0"/>
              <a:t>Measurement of Cost Differentials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BFFED6-BB61-3779-34CB-DFB3D79180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0056" y="3582356"/>
            <a:ext cx="1371600" cy="21579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9D7EBF0-44FE-F696-A41D-DE0DCCB29E28}"/>
              </a:ext>
            </a:extLst>
          </p:cNvPr>
          <p:cNvSpPr txBox="1"/>
          <p:nvPr/>
        </p:nvSpPr>
        <p:spPr>
          <a:xfrm>
            <a:off x="10572575" y="3635012"/>
            <a:ext cx="161942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b="1" dirty="0"/>
              <a:t>8</a:t>
            </a:r>
            <a:r>
              <a:rPr lang="en-US" sz="1600" dirty="0"/>
              <a:t> </a:t>
            </a:r>
          </a:p>
          <a:p>
            <a:pPr algn="r"/>
            <a:r>
              <a:rPr lang="en-US" sz="1600" dirty="0"/>
              <a:t>Performance Standards and Educational Cost Indexes: You Can't Have One Without the Other</a:t>
            </a:r>
          </a:p>
        </p:txBody>
      </p:sp>
    </p:spTree>
    <p:extLst>
      <p:ext uri="{BB962C8B-B14F-4D97-AF65-F5344CB8AC3E}">
        <p14:creationId xmlns:p14="http://schemas.microsoft.com/office/powerpoint/2010/main" val="1101982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A75BD-7F6D-66AA-FFD9-F09798B064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Florida School Funding Effort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D484433-4AFA-EB23-6E07-319437F3E8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Race to the Bottom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(or Chasing Arizona)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DCD4C8-3BE3-8887-B8FE-1A1CD8563A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5570" y="3688976"/>
            <a:ext cx="2424714" cy="31376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8729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EAA5A-4E4C-F4AD-5EA1-C5B8A4871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How Hard is Florida Trying? </a:t>
            </a:r>
            <a:br>
              <a:rPr lang="en-US" dirty="0"/>
            </a:br>
            <a:r>
              <a:rPr lang="en-US" sz="3100" dirty="0"/>
              <a:t>Public School Spending as a Share of Economic Capacity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A8A8CF-9CD3-D063-5AC5-E477C1AE1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7031" y="6378114"/>
            <a:ext cx="3672728" cy="479886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A226E15-2DEA-8F16-6267-DAD1052885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36575" y="1325563"/>
            <a:ext cx="8025882" cy="493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460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614A8-C4D8-77D3-62A1-8AAE5B2A5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How Hard is Florida Trying? </a:t>
            </a:r>
            <a:br>
              <a:rPr lang="en-US" dirty="0"/>
            </a:br>
            <a:r>
              <a:rPr lang="en-US" sz="3100" dirty="0"/>
              <a:t>Public School Spending as a Share of Economic Capacity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351A73-674D-05A7-4ADD-1B19E01456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7031" y="6378114"/>
            <a:ext cx="3672728" cy="47988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DFD13E1D-DF39-9613-8E25-A04153902D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04527" y="1325563"/>
            <a:ext cx="8034988" cy="494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097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189B3-458C-16AC-BD34-C93C00AD5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How Hard is Florida Trying? </a:t>
            </a:r>
            <a:br>
              <a:rPr lang="en-US" dirty="0"/>
            </a:br>
            <a:r>
              <a:rPr lang="en-US" sz="2800" dirty="0"/>
              <a:t>Comparison to other Large States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CB07D60-57B6-D02D-0537-C97C4DDD5F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8577" y="1425161"/>
            <a:ext cx="10515600" cy="48533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1A91696-EB14-D79E-441E-74A54B1065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7031" y="6378114"/>
            <a:ext cx="3672728" cy="47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167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B4B12-78EB-3AC9-E914-5A3E9B614E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Consequences of Low &amp; Declining Effort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5B78351-86A9-DA6C-C816-8844ED28ED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F4F8AB-FCE3-3125-5ECA-137B22DC3D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5569" y="3688976"/>
            <a:ext cx="2424714" cy="31376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9406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A434B-1FDA-ADB4-8CE9-F14DE27AC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Consequences of Low Effort</a:t>
            </a:r>
            <a:br>
              <a:rPr lang="en-US" dirty="0"/>
            </a:br>
            <a:r>
              <a:rPr lang="en-US" sz="2800" dirty="0" err="1"/>
              <a:t>Effort</a:t>
            </a:r>
            <a:r>
              <a:rPr lang="en-US" sz="2800" dirty="0"/>
              <a:t> &amp; Spending 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4E5B4E5-AB52-C539-4AA3-D0895050E9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34452" y="1420906"/>
            <a:ext cx="7723095" cy="47526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CA4BE0D-C61F-64B0-4386-A6B7953523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7031" y="6378114"/>
            <a:ext cx="3672728" cy="47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0525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92F7D-F06F-B979-2EC8-6F495EDC5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Consequences of Low Effort</a:t>
            </a:r>
            <a:br>
              <a:rPr lang="en-US" dirty="0"/>
            </a:br>
            <a:r>
              <a:rPr lang="en-US" sz="2800" dirty="0" err="1"/>
              <a:t>Effort</a:t>
            </a:r>
            <a:r>
              <a:rPr lang="en-US" sz="2800" dirty="0"/>
              <a:t> &amp; Teacher Wage Competitiveness 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C3A1577-B395-CD55-D3C1-E6C5CEE64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54466" y="1397279"/>
            <a:ext cx="7883068" cy="48511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7FB221-AD2E-5C66-7D8E-57AD880E22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7031" y="6378114"/>
            <a:ext cx="3672728" cy="47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692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A4815-2001-96CD-730E-11FF77DFB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Consequences of Low Effort</a:t>
            </a:r>
            <a:br>
              <a:rPr lang="en-US" dirty="0"/>
            </a:br>
            <a:r>
              <a:rPr lang="en-US" sz="2800" dirty="0" err="1"/>
              <a:t>Effort</a:t>
            </a:r>
            <a:r>
              <a:rPr lang="en-US" sz="2800" dirty="0"/>
              <a:t> &amp; Staffing Ratios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649BA75E-14B3-2ABE-D0C6-49DBEF3331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32212" y="1402976"/>
            <a:ext cx="7727576" cy="47554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682DDCC-6FF6-1BCF-45F7-40DECFF1FB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7031" y="6378114"/>
            <a:ext cx="3672728" cy="47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53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B21FE-B758-DE49-065B-25F547DAB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Trends in Teacher Wage Competitiveness</a:t>
            </a:r>
            <a:br>
              <a:rPr lang="en-US" b="1" dirty="0"/>
            </a:br>
            <a:r>
              <a:rPr lang="en-US" sz="2400" b="1" dirty="0"/>
              <a:t>Controlling for age, degree level (2yr to Masters included), hours per week, weeks per year</a:t>
            </a:r>
            <a:endParaRPr lang="en-US" sz="20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5AB965-6812-11E5-DDB4-47E1CE9CA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7031" y="6378114"/>
            <a:ext cx="3672728" cy="479886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888EECB-51B7-EA1C-6B79-A706C0C09B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7055" y="1325563"/>
            <a:ext cx="7997890" cy="492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6101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A6E6411-516A-8865-4B51-E4CB63C4183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D45668-CC33-993F-A75B-9A5A936CBA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26"/>
          <a:stretch/>
        </p:blipFill>
        <p:spPr>
          <a:xfrm>
            <a:off x="984770" y="80682"/>
            <a:ext cx="5051859" cy="67145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101328-74CD-8CD8-40AF-373B3C9B06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7" b="3052"/>
          <a:stretch/>
        </p:blipFill>
        <p:spPr>
          <a:xfrm>
            <a:off x="6338048" y="80682"/>
            <a:ext cx="4590549" cy="671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3601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2090F-3014-8199-6FC1-FE86E1A87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Trends in Staffing Ratios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D25673-CCB9-5DC7-2506-C51EDDB2C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7031" y="6378114"/>
            <a:ext cx="3672728" cy="479886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D5DA402-5949-E2F2-DA4F-541290CA16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6000" y="1325563"/>
            <a:ext cx="7974340" cy="4907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7353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3DF39-9B27-5181-1BDF-F656EA0149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A Look at Revenues by Source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96F9FD-B1E9-0103-457A-51871A579B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Theme: Heavy Dependence on Federal Aid &amp; Declining role of State Support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11A8E1-491B-9010-7D36-DEBE094CC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3118" y="4007224"/>
            <a:ext cx="2083378" cy="26959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045753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1127F-95FC-AF0C-7685-0695C89F4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Dependence on Federal Aid</a:t>
            </a:r>
            <a:br>
              <a:rPr lang="en-US" dirty="0"/>
            </a:br>
            <a:r>
              <a:rPr lang="en-US" sz="2800" dirty="0"/>
              <a:t>Compared to other Large States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EA8A977-F1C7-6641-EEE4-CAC1603575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1022" y="1403816"/>
            <a:ext cx="5847755" cy="425291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D95A75A-ECA4-00DB-C119-368552A7B5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23223" y="1403816"/>
            <a:ext cx="5847755" cy="42529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80438F-D1DF-556F-7944-C5D24AE4ED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17031" y="6378114"/>
            <a:ext cx="3672728" cy="47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4681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63E8E-879A-367E-52E3-886E92133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12189759" cy="1325563"/>
          </a:xfrm>
        </p:spPr>
        <p:txBody>
          <a:bodyPr>
            <a:normAutofit/>
          </a:bodyPr>
          <a:lstStyle/>
          <a:p>
            <a:r>
              <a:rPr lang="en-US" sz="3800" b="1" dirty="0"/>
              <a:t>Fluctuations in Revenues by Source &amp; Current Spending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4CF90D4-E7D8-28D4-7397-E430EC6D4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094" y="1438834"/>
            <a:ext cx="5898218" cy="428961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3CDAD7B4-BBE3-2B3E-B097-2117C98F1E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0691" y="1438835"/>
            <a:ext cx="5898216" cy="42896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2BE2F4-D651-C12E-413C-3C4BC14AFA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17031" y="6378114"/>
            <a:ext cx="3672728" cy="47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8885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69D40-32CA-D651-7229-B677B63138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Adequacy, Costs &amp; Outcomes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A217DE9-B9F0-0A65-F117-A80F57D542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FF0591-0D0F-E31F-38F8-326972C6FE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605" y="3688976"/>
            <a:ext cx="2424714" cy="31376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4465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8A5E3F-3FBB-C3E2-E547-F30B45ABC0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237" y="1352940"/>
            <a:ext cx="10500852" cy="484730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960D108-983E-67BF-CA59-6DB735967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3" y="159852"/>
            <a:ext cx="11291047" cy="119308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Current spending compared to spending needed to achieve national mean outcomes</a:t>
            </a:r>
          </a:p>
        </p:txBody>
      </p:sp>
    </p:spTree>
    <p:extLst>
      <p:ext uri="{BB962C8B-B14F-4D97-AF65-F5344CB8AC3E}">
        <p14:creationId xmlns:p14="http://schemas.microsoft.com/office/powerpoint/2010/main" val="13474054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549A5-DE6C-84F6-4453-4613B90D1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Outcome Gaps to National Mean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E50DE3-CE6A-9BB9-A8F8-1BA613957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332" y="1394005"/>
            <a:ext cx="10669537" cy="483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4023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B9A98-4188-9C34-A2F5-98498C228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Funding Adequacy &amp; Outcomes</a:t>
            </a:r>
            <a:br>
              <a:rPr lang="en-US" dirty="0"/>
            </a:br>
            <a:r>
              <a:rPr lang="en-US" sz="2800" dirty="0"/>
              <a:t>Compared to National Averages (2021)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B0174B9-657F-6881-6540-D7070D23D2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8081" y="1394010"/>
            <a:ext cx="7857565" cy="4835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61F46-E412-8702-2A46-2F7A6D16FC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7031" y="6378114"/>
            <a:ext cx="3672728" cy="47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7042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E3D50-2AC7-E119-EA7A-03902E46F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b="1" dirty="0"/>
              <a:t>Current Spending vs. Costs of Equal Opportunity </a:t>
            </a:r>
            <a:br>
              <a:rPr lang="en-US" sz="3800" b="1" dirty="0"/>
            </a:br>
            <a:r>
              <a:rPr lang="en-US" sz="3200" b="1" dirty="0"/>
              <a:t>(by Poverty)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CD22719-FC30-1224-4EB5-7369F57F0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7031" y="6378114"/>
            <a:ext cx="3672728" cy="479886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D5186FF7-24F8-6577-BFCF-8F4500EDA8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76535" y="1440183"/>
            <a:ext cx="7837879" cy="482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6918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E3D50-2AC7-E119-EA7A-03902E46F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b="1" dirty="0"/>
              <a:t>Current Spending vs. Costs of Equal Opportunity </a:t>
            </a:r>
            <a:br>
              <a:rPr lang="en-US" sz="3800" b="1" dirty="0"/>
            </a:br>
            <a:r>
              <a:rPr lang="en-US" sz="3800" b="1" dirty="0"/>
              <a:t>(by Poverty)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CD22719-FC30-1224-4EB5-7369F57F0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7031" y="6378114"/>
            <a:ext cx="3672728" cy="479886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29E1C2FB-134D-04B8-B803-24C14E355A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68421" y="1394926"/>
            <a:ext cx="7785812" cy="479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6802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7EF3531D-EF7B-2F5F-83E3-20FF0409B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65829" y="1438835"/>
            <a:ext cx="7660341" cy="47140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83BC46-60A9-7520-FC65-4C8D0B6DA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b="1" dirty="0"/>
              <a:t>Progressiveness of State &amp; Local Funding</a:t>
            </a:r>
            <a:br>
              <a:rPr lang="en-US" dirty="0"/>
            </a:br>
            <a:r>
              <a:rPr lang="en-US" sz="2200" dirty="0"/>
              <a:t>with respect to child poverty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AA488E-C760-F742-0F52-B7404E7D7B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7031" y="6378114"/>
            <a:ext cx="3672728" cy="47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0429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CF32D-76C5-C54B-2FC1-56CA5F8136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Florida Outcomes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62E241E-4EA6-D0BA-04B9-94062FEA3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8875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44738-39A2-4D12-D725-B032327E0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Math Outcomes</a:t>
            </a:r>
            <a:br>
              <a:rPr lang="en-US" b="1" dirty="0"/>
            </a:br>
            <a:r>
              <a:rPr lang="en-US" sz="3200" dirty="0"/>
              <a:t>Compared to All Other States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C18B69-6562-A4AC-D47C-8C30F1748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7031" y="6378114"/>
            <a:ext cx="3672728" cy="479886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BB3888FE-441C-9234-FFDB-4B93AE4DED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27683" y="1432248"/>
            <a:ext cx="7736633" cy="476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7338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7139A85-C277-AA2F-EF61-500A03021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7031" y="6378114"/>
            <a:ext cx="3672728" cy="47988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3E7FAFE-EDC7-71CA-C909-772DC38EB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Reading Outcomes</a:t>
            </a:r>
            <a:br>
              <a:rPr lang="en-US" b="1" dirty="0"/>
            </a:br>
            <a:r>
              <a:rPr lang="en-US" sz="3200" dirty="0"/>
              <a:t>Compared to All Other States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2D6692A-528C-812E-E616-F3F891DD94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37014" y="1460240"/>
            <a:ext cx="7717972" cy="4749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8018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DFED-FD9E-03D1-676A-6C688E51D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Math &amp; Reading Outcomes</a:t>
            </a:r>
            <a:br>
              <a:rPr lang="en-US" b="1" dirty="0"/>
            </a:br>
            <a:r>
              <a:rPr lang="en-US" sz="2800" dirty="0"/>
              <a:t>Compared to other Large States</a:t>
            </a:r>
            <a:endParaRPr lang="en-US" sz="2800" b="1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12DF223-0F1F-FA1F-1B97-394B3FD83C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164" y="1366745"/>
            <a:ext cx="5974356" cy="434498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113F0D35-B481-C497-D004-D663E65D95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32480" y="1366745"/>
            <a:ext cx="5974356" cy="43449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5650C90-16D2-BEE4-6CBC-A7E78FBD4F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7031" y="6378114"/>
            <a:ext cx="3672728" cy="47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1309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A716D-D574-7D1C-E194-BB2A3DCF7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Charters &amp; Non-Public Schooling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A5DF93A-5261-47B2-4D92-74219935EC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>
                <a:solidFill>
                  <a:schemeClr val="bg1">
                    <a:lumMod val="85000"/>
                  </a:schemeClr>
                </a:solidFill>
              </a:rPr>
              <a:t>Chasing Arizona</a:t>
            </a:r>
          </a:p>
        </p:txBody>
      </p:sp>
    </p:spTree>
    <p:extLst>
      <p:ext uri="{BB962C8B-B14F-4D97-AF65-F5344CB8AC3E}">
        <p14:creationId xmlns:p14="http://schemas.microsoft.com/office/powerpoint/2010/main" val="3532703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AA24A-BC1E-2758-8C5F-FE3806933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b="1" dirty="0"/>
              <a:t>Public Schooled Enrollment Shares</a:t>
            </a:r>
            <a:br>
              <a:rPr lang="en-US" sz="3800" b="1" dirty="0"/>
            </a:br>
            <a:r>
              <a:rPr lang="en-US" sz="2200" b="1" dirty="0"/>
              <a:t>Share of 6 to 16 Year Olds</a:t>
            </a:r>
            <a:endParaRPr lang="en-US" sz="3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774C55-0FE1-3BAB-64A7-3B150032F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7031" y="6378114"/>
            <a:ext cx="3672728" cy="47988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F988BF56-28CC-5321-3EE5-400CDC4905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71700" y="1436884"/>
            <a:ext cx="7848600" cy="4829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1333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69986-9CF2-991D-8AA9-7398FA399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b="1" dirty="0"/>
              <a:t>Charter School Enrollment Shares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B0BAB9-7356-2029-2E95-2E086D7C9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7031" y="6378114"/>
            <a:ext cx="3672728" cy="47988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6BA33785-1574-C58B-69A9-AB7D62526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61725" y="1432249"/>
            <a:ext cx="7649353" cy="470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2599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1110A-B99D-082E-2279-09BDD5EBC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b="1" dirty="0"/>
              <a:t>Public School Family Income relative to Private School Family Income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97351AF-DB9D-4D4F-1A74-08087FD9A7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56865" y="1421636"/>
            <a:ext cx="7678270" cy="47250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FB403F-FC69-A8B3-02AA-473F63401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7031" y="6378114"/>
            <a:ext cx="3672728" cy="47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8351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7729E-C937-E1BE-24AB-6309FC108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952514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Florida District Charter &amp; Private School Enrollment Shares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F32293E-D30F-3147-171F-BF1BD1373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960" y="1394012"/>
            <a:ext cx="5972175" cy="43434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BB7F0113-58CE-8C35-0095-60AC9AB5EC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45864" y="1394012"/>
            <a:ext cx="5972175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154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B9338-8F60-DF6F-5DAC-E39334C3B1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Revenue &amp; Spending in Florida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54D6F4CB-5A6A-76E9-0088-691C6E68D7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6689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42E9F-EA84-C83F-A6BA-A0DC4F031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800" b="1" dirty="0"/>
              <a:t>MDCPS Spending Down Since 1993</a:t>
            </a:r>
            <a:br>
              <a:rPr lang="en-US" sz="3800" b="1" dirty="0"/>
            </a:br>
            <a:r>
              <a:rPr lang="en-US" sz="2800" b="1" dirty="0"/>
              <a:t>Adjusted for regional wage variation &amp; employment costs over time (2000$)</a:t>
            </a:r>
            <a:endParaRPr lang="en-US" sz="3800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CB6BED8-5077-75B1-4225-FF9DEC7D4B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91117" y="1407459"/>
            <a:ext cx="6678158" cy="48568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4151E2-9AEE-4FB9-E70A-080C426C15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7031" y="6378114"/>
            <a:ext cx="3672728" cy="47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6331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F3723-DA68-D355-D115-A131FE24C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b="1" dirty="0"/>
              <a:t>MDCPS Increased Dependence on Local Revenues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7636E56-9B1B-6975-2298-607D32DDBD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0" y="1402977"/>
            <a:ext cx="5898215" cy="4289611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FA592A83-ABF3-4C32-9058-0A3F081492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9654" y="1402977"/>
            <a:ext cx="5898216" cy="42896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085FFE-4DDF-AE80-E200-8605399FFA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17031" y="6378114"/>
            <a:ext cx="3672728" cy="47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5542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E1A7A-BE85-A024-9282-B12DB9418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06836" cy="1325563"/>
          </a:xfrm>
        </p:spPr>
        <p:txBody>
          <a:bodyPr>
            <a:normAutofit/>
          </a:bodyPr>
          <a:lstStyle/>
          <a:p>
            <a:r>
              <a:rPr lang="en-US" sz="3800" b="1" dirty="0"/>
              <a:t>MDCPS Federal Revenue Fluctuations &amp; Spending Fluctuations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9F191F8-0474-E465-5AE5-75887315A8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164" y="1411941"/>
            <a:ext cx="5984502" cy="4352365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0C07BF9D-90B8-DF1F-3CF3-4DF60B69DF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22334" y="1411941"/>
            <a:ext cx="5984502" cy="43523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6A1322-4315-E6E7-AB4D-42CA1E1863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17031" y="6378114"/>
            <a:ext cx="3672728" cy="47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3649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C3524-8ABA-2C3F-8728-81D88EA28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r>
              <a:rPr lang="en-US" sz="3800" b="1" dirty="0"/>
              <a:t>Teacher / Non-Teacher Wage Ratios in Florida</a:t>
            </a:r>
            <a:br>
              <a:rPr lang="en-US" sz="3800" b="1" dirty="0"/>
            </a:br>
            <a:r>
              <a:rPr lang="en-US" sz="2400" b="1" dirty="0"/>
              <a:t>Controlling for age, degree level (2yr to Masters included), hours per week, weeks per year</a:t>
            </a:r>
            <a:br>
              <a:rPr lang="en-US" sz="3800" b="1" dirty="0"/>
            </a:br>
            <a:r>
              <a:rPr lang="en-US" sz="1800" b="1" dirty="0"/>
              <a:t>Modeled with ACS 5-year panels at metro area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45A793-BD6B-6E84-214C-C0D1BA955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817" y="1400311"/>
            <a:ext cx="7891900" cy="486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5660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B9338-8F60-DF6F-5DAC-E39334C3B1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Cost-Benefits of Reallocating Voucher Program Funding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C2E7EAB-E213-C4C6-FE68-BA252848B9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9416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1FE2A-6786-0CD0-F54E-5E1B254B4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11989837" cy="1325563"/>
          </a:xfrm>
        </p:spPr>
        <p:txBody>
          <a:bodyPr>
            <a:normAutofit/>
          </a:bodyPr>
          <a:lstStyle/>
          <a:p>
            <a:r>
              <a:rPr lang="en-US" sz="3800" b="1" dirty="0"/>
              <a:t>How to spend a few billion (or more) dollars of new investment in k12 schooling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19761B-E69B-EDE3-166F-B7ECCD41B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3527"/>
            <a:ext cx="10515600" cy="455343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Decision should be guided by: </a:t>
            </a:r>
          </a:p>
          <a:p>
            <a:pPr lvl="1"/>
            <a:r>
              <a:rPr lang="en-US" dirty="0"/>
              <a:t>Equity</a:t>
            </a:r>
          </a:p>
          <a:p>
            <a:pPr lvl="1"/>
            <a:r>
              <a:rPr lang="en-US" dirty="0"/>
              <a:t>Efficiency</a:t>
            </a:r>
          </a:p>
          <a:p>
            <a:pPr lvl="1"/>
            <a:r>
              <a:rPr lang="en-US" dirty="0"/>
              <a:t>Accountability</a:t>
            </a:r>
          </a:p>
          <a:p>
            <a:r>
              <a:rPr lang="en-US" dirty="0"/>
              <a:t>Option 1: Universal Vouchers</a:t>
            </a:r>
          </a:p>
          <a:p>
            <a:pPr lvl="1"/>
            <a:r>
              <a:rPr lang="en-US" dirty="0"/>
              <a:t>60% end up supporting students already in private schools</a:t>
            </a:r>
          </a:p>
          <a:p>
            <a:pPr lvl="1"/>
            <a:r>
              <a:rPr lang="en-US" dirty="0"/>
              <a:t>Those tend to be higher income families</a:t>
            </a:r>
          </a:p>
          <a:p>
            <a:pPr lvl="1"/>
            <a:r>
              <a:rPr lang="en-US" dirty="0"/>
              <a:t>Recent studies of universal voucher programs show particularly poor outcomes, especially in math;</a:t>
            </a:r>
          </a:p>
          <a:p>
            <a:pPr lvl="2"/>
            <a:r>
              <a:rPr lang="en-US" dirty="0"/>
              <a:t>Achievement declines more severe than COVID learning loss or Hurricane Katrina.</a:t>
            </a:r>
          </a:p>
          <a:p>
            <a:r>
              <a:rPr lang="en-US" dirty="0"/>
              <a:t>Option 2: State aid to high poverty schools/districts</a:t>
            </a:r>
          </a:p>
          <a:p>
            <a:pPr lvl="1"/>
            <a:r>
              <a:rPr lang="en-US" dirty="0"/>
              <a:t>Substantial body of new literature finds that funding targeted to high poverty districts yields significant positive return on investment</a:t>
            </a:r>
          </a:p>
          <a:p>
            <a:pPr lvl="1"/>
            <a:r>
              <a:rPr lang="en-US" dirty="0"/>
              <a:t>That return on investment is greater (several times) than the return on spending similarly in lower poverty, previously higher spending settings. </a:t>
            </a:r>
          </a:p>
        </p:txBody>
      </p:sp>
    </p:spTree>
    <p:extLst>
      <p:ext uri="{BB962C8B-B14F-4D97-AF65-F5344CB8AC3E}">
        <p14:creationId xmlns:p14="http://schemas.microsoft.com/office/powerpoint/2010/main" val="30397341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928CE-5DDF-EBF4-36A2-DE2249B08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b="1" dirty="0"/>
              <a:t>Outcomes of Universal Voucher Programs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5978B1-0D23-6E8A-D615-D4320ADA9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866" y="1408922"/>
            <a:ext cx="7708267" cy="4730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5858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43609EC-FA0C-68FE-F65C-40337052651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C4E760-B32F-8E2F-94BF-E0D5CA813B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68" y="50662"/>
            <a:ext cx="11645063" cy="6756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1683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9F5A5-EF0A-3BFF-191B-582031D4E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b="1" dirty="0"/>
              <a:t>Return on Investment by Need &amp; Prior Spending </a:t>
            </a:r>
            <a:br>
              <a:rPr lang="en-US" sz="3800" b="1" dirty="0"/>
            </a:br>
            <a:r>
              <a:rPr lang="en-US" sz="2200" b="1" dirty="0"/>
              <a:t>(Rauscher &amp; Shen, 2023)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9A8519-D0F5-B046-443A-A7DEFEAF8B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675"/>
          <a:stretch/>
        </p:blipFill>
        <p:spPr>
          <a:xfrm>
            <a:off x="2849238" y="1393077"/>
            <a:ext cx="6493524" cy="47832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DB6972-2C98-DAB3-1A0D-A57456D4DA02}"/>
              </a:ext>
            </a:extLst>
          </p:cNvPr>
          <p:cNvSpPr txBox="1"/>
          <p:nvPr/>
        </p:nvSpPr>
        <p:spPr>
          <a:xfrm>
            <a:off x="0" y="6488668"/>
            <a:ext cx="99557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https://sociologyofdevelopment.com/wp-content/uploads/2022/10/rauscher-and-shen-2022-no-3.pdf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1450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9F5A5-EF0A-3BFF-191B-582031D4E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b="1" dirty="0"/>
              <a:t>Return on Investment by Need &amp; Prior Spending </a:t>
            </a:r>
            <a:br>
              <a:rPr lang="en-US" sz="3800" b="1" dirty="0"/>
            </a:br>
            <a:r>
              <a:rPr lang="en-US" sz="2200" b="1" dirty="0"/>
              <a:t>(Rauscher &amp; Shen, 2023)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9A8519-D0F5-B046-443A-A7DEFEAF8B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675"/>
          <a:stretch/>
        </p:blipFill>
        <p:spPr>
          <a:xfrm>
            <a:off x="2849238" y="1393077"/>
            <a:ext cx="6493524" cy="47832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DB6972-2C98-DAB3-1A0D-A57456D4DA02}"/>
              </a:ext>
            </a:extLst>
          </p:cNvPr>
          <p:cNvSpPr txBox="1"/>
          <p:nvPr/>
        </p:nvSpPr>
        <p:spPr>
          <a:xfrm>
            <a:off x="0" y="6488668"/>
            <a:ext cx="99557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https://sociologyofdevelopment.com/wp-content/uploads/2022/10/rauscher-and-shen-2022-no-3.pdf</a:t>
            </a:r>
            <a:r>
              <a:rPr lang="en-US" dirty="0"/>
              <a:t>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3516927-DD64-BCBC-0C01-5EEEB5FDE649}"/>
              </a:ext>
            </a:extLst>
          </p:cNvPr>
          <p:cNvGrpSpPr/>
          <p:nvPr/>
        </p:nvGrpSpPr>
        <p:grpSpPr>
          <a:xfrm>
            <a:off x="2388638" y="3995950"/>
            <a:ext cx="8565501" cy="921283"/>
            <a:chOff x="2388638" y="3995950"/>
            <a:chExt cx="8565501" cy="92128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F60BF17-9D10-D08D-C980-023311AD61A3}"/>
                </a:ext>
              </a:extLst>
            </p:cNvPr>
            <p:cNvSpPr/>
            <p:nvPr/>
          </p:nvSpPr>
          <p:spPr>
            <a:xfrm>
              <a:off x="3181739" y="4441371"/>
              <a:ext cx="6074228" cy="475862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Callout: Double Bent Line 7">
              <a:extLst>
                <a:ext uri="{FF2B5EF4-FFF2-40B4-BE49-F238E27FC236}">
                  <a16:creationId xmlns:a16="http://schemas.microsoft.com/office/drawing/2014/main" id="{26768416-6813-6BAB-A245-CE2B8F57448A}"/>
                </a:ext>
              </a:extLst>
            </p:cNvPr>
            <p:cNvSpPr/>
            <p:nvPr/>
          </p:nvSpPr>
          <p:spPr>
            <a:xfrm>
              <a:off x="8957387" y="3995950"/>
              <a:ext cx="1996752" cy="261257"/>
            </a:xfrm>
            <a:prstGeom prst="borderCallout3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100000"/>
                <a:gd name="adj6" fmla="val -16667"/>
                <a:gd name="adj7" fmla="val 166535"/>
                <a:gd name="adj8" fmla="val -21969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FF0000"/>
                  </a:solidFill>
                </a:rPr>
                <a:t>Low Prior Spending</a:t>
              </a:r>
            </a:p>
          </p:txBody>
        </p:sp>
        <p:sp>
          <p:nvSpPr>
            <p:cNvPr id="9" name="Callout: Double Bent Line 8">
              <a:extLst>
                <a:ext uri="{FF2B5EF4-FFF2-40B4-BE49-F238E27FC236}">
                  <a16:creationId xmlns:a16="http://schemas.microsoft.com/office/drawing/2014/main" id="{7F60F5B6-EB11-5F4D-B6DB-9CD0DC8A97F9}"/>
                </a:ext>
              </a:extLst>
            </p:cNvPr>
            <p:cNvSpPr/>
            <p:nvPr/>
          </p:nvSpPr>
          <p:spPr>
            <a:xfrm>
              <a:off x="6867329" y="3995950"/>
              <a:ext cx="1455577" cy="261257"/>
            </a:xfrm>
            <a:prstGeom prst="borderCallout3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89286"/>
                <a:gd name="adj6" fmla="val -16200"/>
                <a:gd name="adj7" fmla="val 166535"/>
                <a:gd name="adj8" fmla="val -21969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FF0000"/>
                  </a:solidFill>
                </a:rPr>
                <a:t>High Poverty</a:t>
              </a:r>
            </a:p>
          </p:txBody>
        </p:sp>
        <p:sp>
          <p:nvSpPr>
            <p:cNvPr id="11" name="Callout: Double Bent Line 10">
              <a:extLst>
                <a:ext uri="{FF2B5EF4-FFF2-40B4-BE49-F238E27FC236}">
                  <a16:creationId xmlns:a16="http://schemas.microsoft.com/office/drawing/2014/main" id="{CB81DF4B-F042-9F78-C752-3F300A0B242C}"/>
                </a:ext>
              </a:extLst>
            </p:cNvPr>
            <p:cNvSpPr/>
            <p:nvPr/>
          </p:nvSpPr>
          <p:spPr>
            <a:xfrm>
              <a:off x="2388638" y="4023943"/>
              <a:ext cx="1916178" cy="261257"/>
            </a:xfrm>
            <a:prstGeom prst="borderCallout3">
              <a:avLst>
                <a:gd name="adj1" fmla="val 47322"/>
                <a:gd name="adj2" fmla="val 103846"/>
                <a:gd name="adj3" fmla="val 90179"/>
                <a:gd name="adj4" fmla="val 108616"/>
                <a:gd name="adj5" fmla="val 128572"/>
                <a:gd name="adj6" fmla="val 112294"/>
                <a:gd name="adj7" fmla="val 162964"/>
                <a:gd name="adj8" fmla="val 129424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FF0000"/>
                  </a:solidFill>
                </a:rPr>
                <a:t>Low Birth Weight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65690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DA076-DE81-0D2C-913F-DE335966F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800" b="1" dirty="0"/>
              <a:t>Re-allocating inequitable, inefficient (&amp; unaccountable) voucher funding for greater return on investment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5F78570-39DB-8FE1-7CAD-2099F0A54D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5794184"/>
              </p:ext>
            </p:extLst>
          </p:nvPr>
        </p:nvGraphicFramePr>
        <p:xfrm>
          <a:off x="0" y="2034989"/>
          <a:ext cx="5257800" cy="3777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A0F83D0F-4A21-E899-60A8-22069ABF92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4414009"/>
              </p:ext>
            </p:extLst>
          </p:nvPr>
        </p:nvGraphicFramePr>
        <p:xfrm>
          <a:off x="5257800" y="1325563"/>
          <a:ext cx="6736976" cy="4851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734817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86338-4DBE-EABF-7541-4B864E42A7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4049768377"/>
      </p:ext>
    </p:extLst>
  </p:cSld>
  <p:clrMapOvr>
    <a:masterClrMapping/>
  </p:clrMapOvr>
</p:sld>
</file>

<file path=ppt/theme/theme1.xml><?xml version="1.0" encoding="utf-8"?>
<a:theme xmlns:a="http://schemas.openxmlformats.org/drawingml/2006/main" name="AI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IR" id="{279033FC-0A3A-4DA0-A09D-1D55E9CC262F}" vid="{8433104E-45D4-44B8-BC0F-65F252F4C19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AIR</Template>
  <TotalTime>8355</TotalTime>
  <Words>1538</Words>
  <Application>Microsoft Office PowerPoint</Application>
  <PresentationFormat>Widescreen</PresentationFormat>
  <Paragraphs>204</Paragraphs>
  <Slides>51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Arial</vt:lpstr>
      <vt:lpstr>Calibri</vt:lpstr>
      <vt:lpstr>Calibri Light</vt:lpstr>
      <vt:lpstr>Wingdings</vt:lpstr>
      <vt:lpstr>AIR</vt:lpstr>
      <vt:lpstr>The State of Florida’s Schools</vt:lpstr>
      <vt:lpstr>Outline</vt:lpstr>
      <vt:lpstr>Background</vt:lpstr>
      <vt:lpstr>Money matters</vt:lpstr>
      <vt:lpstr>PowerPoint Presentation</vt:lpstr>
      <vt:lpstr>Pathways to Education Production and determinants of cost</vt:lpstr>
      <vt:lpstr>Goals of School Finance Systems</vt:lpstr>
      <vt:lpstr>Basic Principles of “Costs” &amp; “Equal Opportunity”</vt:lpstr>
      <vt:lpstr>Florida School Funding Effort</vt:lpstr>
      <vt:lpstr>How Hard is Florida Trying?  Public School Spending as a Share of Economic Capacity</vt:lpstr>
      <vt:lpstr>How Hard is Florida Trying?  Public School Spending as a Share of Economic Capacity</vt:lpstr>
      <vt:lpstr>How Hard is Florida Trying?  Comparison to other Large States</vt:lpstr>
      <vt:lpstr>Consequences of Low &amp; Declining Effort</vt:lpstr>
      <vt:lpstr>Consequences of Low Effort Effort &amp; Spending </vt:lpstr>
      <vt:lpstr>Consequences of Low Effort Effort &amp; Teacher Wage Competitiveness </vt:lpstr>
      <vt:lpstr>Consequences of Low Effort Effort &amp; Staffing Ratios</vt:lpstr>
      <vt:lpstr>Trends in Teacher Wage Competitiveness Controlling for age, degree level (2yr to Masters included), hours per week, weeks per year</vt:lpstr>
      <vt:lpstr>PowerPoint Presentation</vt:lpstr>
      <vt:lpstr>Trends in Staffing Ratios</vt:lpstr>
      <vt:lpstr>A Look at Revenues by Source</vt:lpstr>
      <vt:lpstr>Dependence on Federal Aid Compared to other Large States</vt:lpstr>
      <vt:lpstr>Fluctuations in Revenues by Source &amp; Current Spending</vt:lpstr>
      <vt:lpstr>Adequacy, Costs &amp; Outcomes</vt:lpstr>
      <vt:lpstr>Current spending compared to spending needed to achieve national mean outcomes</vt:lpstr>
      <vt:lpstr>Outcome Gaps to National Mean </vt:lpstr>
      <vt:lpstr>Funding Adequacy &amp; Outcomes Compared to National Averages (2021)</vt:lpstr>
      <vt:lpstr>Current Spending vs. Costs of Equal Opportunity  (by Poverty)</vt:lpstr>
      <vt:lpstr>Current Spending vs. Costs of Equal Opportunity  (by Poverty)</vt:lpstr>
      <vt:lpstr>Progressiveness of State &amp; Local Funding with respect to child poverty</vt:lpstr>
      <vt:lpstr>Florida Outcomes</vt:lpstr>
      <vt:lpstr>Math Outcomes Compared to All Other States</vt:lpstr>
      <vt:lpstr>Reading Outcomes Compared to All Other States</vt:lpstr>
      <vt:lpstr>Math &amp; Reading Outcomes Compared to other Large States</vt:lpstr>
      <vt:lpstr>Charters &amp; Non-Public Schooling</vt:lpstr>
      <vt:lpstr>Public Schooled Enrollment Shares Share of 6 to 16 Year Olds</vt:lpstr>
      <vt:lpstr>Charter School Enrollment Shares</vt:lpstr>
      <vt:lpstr>Public School Family Income relative to Private School Family Income</vt:lpstr>
      <vt:lpstr>Florida District Charter &amp; Private School Enrollment Shares</vt:lpstr>
      <vt:lpstr>Revenue &amp; Spending in Florida</vt:lpstr>
      <vt:lpstr>MDCPS Spending Down Since 1993 Adjusted for regional wage variation &amp; employment costs over time (2000$)</vt:lpstr>
      <vt:lpstr>MDCPS Increased Dependence on Local Revenues</vt:lpstr>
      <vt:lpstr>MDCPS Federal Revenue Fluctuations &amp; Spending Fluctuations</vt:lpstr>
      <vt:lpstr>Teacher / Non-Teacher Wage Ratios in Florida Controlling for age, degree level (2yr to Masters included), hours per week, weeks per year Modeled with ACS 5-year panels at metro area level</vt:lpstr>
      <vt:lpstr>Cost-Benefits of Reallocating Voucher Program Funding</vt:lpstr>
      <vt:lpstr>How to spend a few billion (or more) dollars of new investment in k12 schooling</vt:lpstr>
      <vt:lpstr>Outcomes of Universal Voucher Programs</vt:lpstr>
      <vt:lpstr>PowerPoint Presentation</vt:lpstr>
      <vt:lpstr>Return on Investment by Need &amp; Prior Spending  (Rauscher &amp; Shen, 2023)</vt:lpstr>
      <vt:lpstr>Return on Investment by Need &amp; Prior Spending  (Rauscher &amp; Shen, 2023)</vt:lpstr>
      <vt:lpstr>Re-allocating inequitable, inefficient (&amp; unaccountable) voucher funding for greater return on investment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Bruce Baker</dc:creator>
  <cp:lastModifiedBy>Bruce Baker</cp:lastModifiedBy>
  <cp:revision>60</cp:revision>
  <cp:lastPrinted>2024-09-16T14:19:20Z</cp:lastPrinted>
  <dcterms:created xsi:type="dcterms:W3CDTF">2024-09-05T18:25:26Z</dcterms:created>
  <dcterms:modified xsi:type="dcterms:W3CDTF">2024-09-25T12:02:54Z</dcterms:modified>
</cp:coreProperties>
</file>