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8E2631-00F8-481C-B7DC-6EEF641676F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FC390DD3-5BD5-4798-AC81-257042FE451C}">
      <dgm:prSet phldrT="[文本]"/>
      <dgm:spPr/>
      <dgm:t>
        <a:bodyPr/>
        <a:lstStyle/>
        <a:p>
          <a:r>
            <a:rPr lang="en-US" altLang="zh-CN" dirty="0"/>
            <a:t>1.Docker</a:t>
          </a:r>
          <a:endParaRPr lang="zh-CN" altLang="en-US" dirty="0"/>
        </a:p>
      </dgm:t>
    </dgm:pt>
    <dgm:pt modelId="{AA070120-7943-460A-98D0-3E05120D2C45}" type="parTrans" cxnId="{BF6B4DDA-DD93-46D7-ADED-5AFD2A5917E2}">
      <dgm:prSet/>
      <dgm:spPr/>
      <dgm:t>
        <a:bodyPr/>
        <a:lstStyle/>
        <a:p>
          <a:endParaRPr lang="zh-CN" altLang="en-US"/>
        </a:p>
      </dgm:t>
    </dgm:pt>
    <dgm:pt modelId="{BDAF5FE2-10F2-43B2-B4C2-CF2F44C90384}" type="sibTrans" cxnId="{BF6B4DDA-DD93-46D7-ADED-5AFD2A5917E2}">
      <dgm:prSet/>
      <dgm:spPr/>
      <dgm:t>
        <a:bodyPr/>
        <a:lstStyle/>
        <a:p>
          <a:endParaRPr lang="zh-CN" altLang="en-US"/>
        </a:p>
      </dgm:t>
    </dgm:pt>
    <dgm:pt modelId="{3951BD2A-DA6C-4FD0-A9A5-1C222BA8B5CA}">
      <dgm:prSet phldrT="[文本]"/>
      <dgm:spPr/>
      <dgm:t>
        <a:bodyPr/>
        <a:lstStyle/>
        <a:p>
          <a:r>
            <a:rPr lang="en-US" altLang="zh-CN" dirty="0"/>
            <a:t>2.DockerImange</a:t>
          </a:r>
          <a:endParaRPr lang="zh-CN" altLang="en-US" dirty="0"/>
        </a:p>
      </dgm:t>
    </dgm:pt>
    <dgm:pt modelId="{3DC21E0D-02E6-41C2-BA32-131988DE6052}" type="parTrans" cxnId="{6E15B6B7-A527-4F32-9D3C-1FE10D17A258}">
      <dgm:prSet/>
      <dgm:spPr/>
      <dgm:t>
        <a:bodyPr/>
        <a:lstStyle/>
        <a:p>
          <a:endParaRPr lang="zh-CN" altLang="en-US"/>
        </a:p>
      </dgm:t>
    </dgm:pt>
    <dgm:pt modelId="{31151AFD-22BE-496A-9B07-B5387620C406}" type="sibTrans" cxnId="{6E15B6B7-A527-4F32-9D3C-1FE10D17A258}">
      <dgm:prSet/>
      <dgm:spPr/>
      <dgm:t>
        <a:bodyPr/>
        <a:lstStyle/>
        <a:p>
          <a:endParaRPr lang="zh-CN" altLang="en-US"/>
        </a:p>
      </dgm:t>
    </dgm:pt>
    <dgm:pt modelId="{09898CFA-2446-46BD-9BD9-20F8F2A37BBA}">
      <dgm:prSet phldrT="[文本]"/>
      <dgm:spPr/>
      <dgm:t>
        <a:bodyPr/>
        <a:lstStyle/>
        <a:p>
          <a:r>
            <a:rPr lang="en-US" altLang="zh-CN" dirty="0"/>
            <a:t>3.DockerContianer</a:t>
          </a:r>
          <a:endParaRPr lang="zh-CN" altLang="en-US" dirty="0"/>
        </a:p>
      </dgm:t>
    </dgm:pt>
    <dgm:pt modelId="{5E01A474-2F11-4372-B4A1-0AF2B0CF32AA}" type="parTrans" cxnId="{ABF826A0-B4A2-4B6C-B0BD-54F090FFC1D3}">
      <dgm:prSet/>
      <dgm:spPr/>
      <dgm:t>
        <a:bodyPr/>
        <a:lstStyle/>
        <a:p>
          <a:endParaRPr lang="zh-CN" altLang="en-US"/>
        </a:p>
      </dgm:t>
    </dgm:pt>
    <dgm:pt modelId="{8F8BB45C-BEF4-4D19-8A78-624B4025E5A2}" type="sibTrans" cxnId="{ABF826A0-B4A2-4B6C-B0BD-54F090FFC1D3}">
      <dgm:prSet/>
      <dgm:spPr/>
      <dgm:t>
        <a:bodyPr/>
        <a:lstStyle/>
        <a:p>
          <a:endParaRPr lang="zh-CN" altLang="en-US"/>
        </a:p>
      </dgm:t>
    </dgm:pt>
    <dgm:pt modelId="{BD4CA58B-4FB0-4216-B43A-9837097C95F8}" type="pres">
      <dgm:prSet presAssocID="{038E2631-00F8-481C-B7DC-6EEF641676F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DA712CC-871D-4B06-AF9B-8775A2F5E1EF}" type="pres">
      <dgm:prSet presAssocID="{FC390DD3-5BD5-4798-AC81-257042FE451C}" presName="root1" presStyleCnt="0"/>
      <dgm:spPr/>
    </dgm:pt>
    <dgm:pt modelId="{9C0EEB25-051B-4BDD-A8E4-997AFA185D53}" type="pres">
      <dgm:prSet presAssocID="{FC390DD3-5BD5-4798-AC81-257042FE451C}" presName="LevelOneTextNode" presStyleLbl="node0" presStyleIdx="0" presStyleCnt="1">
        <dgm:presLayoutVars>
          <dgm:chPref val="3"/>
        </dgm:presLayoutVars>
      </dgm:prSet>
      <dgm:spPr/>
    </dgm:pt>
    <dgm:pt modelId="{1DCF9542-613F-4F18-BA98-F48AB3816A1C}" type="pres">
      <dgm:prSet presAssocID="{FC390DD3-5BD5-4798-AC81-257042FE451C}" presName="level2hierChild" presStyleCnt="0"/>
      <dgm:spPr/>
    </dgm:pt>
    <dgm:pt modelId="{698B2FD0-78C8-431D-B462-D246E2204C51}" type="pres">
      <dgm:prSet presAssocID="{3DC21E0D-02E6-41C2-BA32-131988DE6052}" presName="conn2-1" presStyleLbl="parChTrans1D2" presStyleIdx="0" presStyleCnt="1"/>
      <dgm:spPr/>
    </dgm:pt>
    <dgm:pt modelId="{9F9DC2D8-6450-476E-BBCB-3F4DDC97EC61}" type="pres">
      <dgm:prSet presAssocID="{3DC21E0D-02E6-41C2-BA32-131988DE6052}" presName="connTx" presStyleLbl="parChTrans1D2" presStyleIdx="0" presStyleCnt="1"/>
      <dgm:spPr/>
    </dgm:pt>
    <dgm:pt modelId="{77038797-DEE2-422B-BC88-D8F5C80143CC}" type="pres">
      <dgm:prSet presAssocID="{3951BD2A-DA6C-4FD0-A9A5-1C222BA8B5CA}" presName="root2" presStyleCnt="0"/>
      <dgm:spPr/>
    </dgm:pt>
    <dgm:pt modelId="{846F7A17-4DAC-41C4-8C76-4182A58DA02C}" type="pres">
      <dgm:prSet presAssocID="{3951BD2A-DA6C-4FD0-A9A5-1C222BA8B5CA}" presName="LevelTwoTextNode" presStyleLbl="node2" presStyleIdx="0" presStyleCnt="1">
        <dgm:presLayoutVars>
          <dgm:chPref val="3"/>
        </dgm:presLayoutVars>
      </dgm:prSet>
      <dgm:spPr/>
    </dgm:pt>
    <dgm:pt modelId="{7FE3055A-D9DC-451F-BE4B-7EA87E3E4328}" type="pres">
      <dgm:prSet presAssocID="{3951BD2A-DA6C-4FD0-A9A5-1C222BA8B5CA}" presName="level3hierChild" presStyleCnt="0"/>
      <dgm:spPr/>
    </dgm:pt>
    <dgm:pt modelId="{580221CC-B096-4EC1-B400-7CA7F786F310}" type="pres">
      <dgm:prSet presAssocID="{5E01A474-2F11-4372-B4A1-0AF2B0CF32AA}" presName="conn2-1" presStyleLbl="parChTrans1D3" presStyleIdx="0" presStyleCnt="1"/>
      <dgm:spPr/>
    </dgm:pt>
    <dgm:pt modelId="{2753D2E4-6203-497B-A110-2D887FE25A38}" type="pres">
      <dgm:prSet presAssocID="{5E01A474-2F11-4372-B4A1-0AF2B0CF32AA}" presName="connTx" presStyleLbl="parChTrans1D3" presStyleIdx="0" presStyleCnt="1"/>
      <dgm:spPr/>
    </dgm:pt>
    <dgm:pt modelId="{D5B652C1-E7C6-46DB-9764-20F6381E1DDE}" type="pres">
      <dgm:prSet presAssocID="{09898CFA-2446-46BD-9BD9-20F8F2A37BBA}" presName="root2" presStyleCnt="0"/>
      <dgm:spPr/>
    </dgm:pt>
    <dgm:pt modelId="{44BAD2CF-CEF3-4D1B-ABA3-6B86D604C2BD}" type="pres">
      <dgm:prSet presAssocID="{09898CFA-2446-46BD-9BD9-20F8F2A37BBA}" presName="LevelTwoTextNode" presStyleLbl="node3" presStyleIdx="0" presStyleCnt="1">
        <dgm:presLayoutVars>
          <dgm:chPref val="3"/>
        </dgm:presLayoutVars>
      </dgm:prSet>
      <dgm:spPr/>
    </dgm:pt>
    <dgm:pt modelId="{E8FFF977-2EAF-4F81-A163-C3B723DE1D28}" type="pres">
      <dgm:prSet presAssocID="{09898CFA-2446-46BD-9BD9-20F8F2A37BBA}" presName="level3hierChild" presStyleCnt="0"/>
      <dgm:spPr/>
    </dgm:pt>
  </dgm:ptLst>
  <dgm:cxnLst>
    <dgm:cxn modelId="{09B38213-7540-4F3D-8F16-B0FE07C5F5BC}" type="presOf" srcId="{3DC21E0D-02E6-41C2-BA32-131988DE6052}" destId="{698B2FD0-78C8-431D-B462-D246E2204C51}" srcOrd="0" destOrd="0" presId="urn:microsoft.com/office/officeart/2005/8/layout/hierarchy2"/>
    <dgm:cxn modelId="{C503B632-78F8-4D1C-941D-9134DA9FF2FA}" type="presOf" srcId="{5E01A474-2F11-4372-B4A1-0AF2B0CF32AA}" destId="{2753D2E4-6203-497B-A110-2D887FE25A38}" srcOrd="1" destOrd="0" presId="urn:microsoft.com/office/officeart/2005/8/layout/hierarchy2"/>
    <dgm:cxn modelId="{D82F043F-E3BA-431E-9862-80D53C358588}" type="presOf" srcId="{3951BD2A-DA6C-4FD0-A9A5-1C222BA8B5CA}" destId="{846F7A17-4DAC-41C4-8C76-4182A58DA02C}" srcOrd="0" destOrd="0" presId="urn:microsoft.com/office/officeart/2005/8/layout/hierarchy2"/>
    <dgm:cxn modelId="{0E8EA64D-EE02-442C-ACE5-79ED1FAEBD01}" type="presOf" srcId="{5E01A474-2F11-4372-B4A1-0AF2B0CF32AA}" destId="{580221CC-B096-4EC1-B400-7CA7F786F310}" srcOrd="0" destOrd="0" presId="urn:microsoft.com/office/officeart/2005/8/layout/hierarchy2"/>
    <dgm:cxn modelId="{1F1F9379-7895-46CA-A813-52F9E00043F1}" type="presOf" srcId="{3DC21E0D-02E6-41C2-BA32-131988DE6052}" destId="{9F9DC2D8-6450-476E-BBCB-3F4DDC97EC61}" srcOrd="1" destOrd="0" presId="urn:microsoft.com/office/officeart/2005/8/layout/hierarchy2"/>
    <dgm:cxn modelId="{69BF7B83-D467-4E30-B53D-C935847D5C25}" type="presOf" srcId="{038E2631-00F8-481C-B7DC-6EEF641676F8}" destId="{BD4CA58B-4FB0-4216-B43A-9837097C95F8}" srcOrd="0" destOrd="0" presId="urn:microsoft.com/office/officeart/2005/8/layout/hierarchy2"/>
    <dgm:cxn modelId="{F1CC918C-26CA-45ED-9DAD-C6D3E5D6EF68}" type="presOf" srcId="{09898CFA-2446-46BD-9BD9-20F8F2A37BBA}" destId="{44BAD2CF-CEF3-4D1B-ABA3-6B86D604C2BD}" srcOrd="0" destOrd="0" presId="urn:microsoft.com/office/officeart/2005/8/layout/hierarchy2"/>
    <dgm:cxn modelId="{BC9E0E9D-2FD8-48B2-81B2-478A826F2B10}" type="presOf" srcId="{FC390DD3-5BD5-4798-AC81-257042FE451C}" destId="{9C0EEB25-051B-4BDD-A8E4-997AFA185D53}" srcOrd="0" destOrd="0" presId="urn:microsoft.com/office/officeart/2005/8/layout/hierarchy2"/>
    <dgm:cxn modelId="{ABF826A0-B4A2-4B6C-B0BD-54F090FFC1D3}" srcId="{3951BD2A-DA6C-4FD0-A9A5-1C222BA8B5CA}" destId="{09898CFA-2446-46BD-9BD9-20F8F2A37BBA}" srcOrd="0" destOrd="0" parTransId="{5E01A474-2F11-4372-B4A1-0AF2B0CF32AA}" sibTransId="{8F8BB45C-BEF4-4D19-8A78-624B4025E5A2}"/>
    <dgm:cxn modelId="{6E15B6B7-A527-4F32-9D3C-1FE10D17A258}" srcId="{FC390DD3-5BD5-4798-AC81-257042FE451C}" destId="{3951BD2A-DA6C-4FD0-A9A5-1C222BA8B5CA}" srcOrd="0" destOrd="0" parTransId="{3DC21E0D-02E6-41C2-BA32-131988DE6052}" sibTransId="{31151AFD-22BE-496A-9B07-B5387620C406}"/>
    <dgm:cxn modelId="{BF6B4DDA-DD93-46D7-ADED-5AFD2A5917E2}" srcId="{038E2631-00F8-481C-B7DC-6EEF641676F8}" destId="{FC390DD3-5BD5-4798-AC81-257042FE451C}" srcOrd="0" destOrd="0" parTransId="{AA070120-7943-460A-98D0-3E05120D2C45}" sibTransId="{BDAF5FE2-10F2-43B2-B4C2-CF2F44C90384}"/>
    <dgm:cxn modelId="{0489634C-AB30-4B72-8516-C4C595E1E5C2}" type="presParOf" srcId="{BD4CA58B-4FB0-4216-B43A-9837097C95F8}" destId="{6DA712CC-871D-4B06-AF9B-8775A2F5E1EF}" srcOrd="0" destOrd="0" presId="urn:microsoft.com/office/officeart/2005/8/layout/hierarchy2"/>
    <dgm:cxn modelId="{9C570BBE-AABE-4D76-B57D-B34B07FD9BB6}" type="presParOf" srcId="{6DA712CC-871D-4B06-AF9B-8775A2F5E1EF}" destId="{9C0EEB25-051B-4BDD-A8E4-997AFA185D53}" srcOrd="0" destOrd="0" presId="urn:microsoft.com/office/officeart/2005/8/layout/hierarchy2"/>
    <dgm:cxn modelId="{A425BC2A-1830-4D0C-8BF2-2667C055636B}" type="presParOf" srcId="{6DA712CC-871D-4B06-AF9B-8775A2F5E1EF}" destId="{1DCF9542-613F-4F18-BA98-F48AB3816A1C}" srcOrd="1" destOrd="0" presId="urn:microsoft.com/office/officeart/2005/8/layout/hierarchy2"/>
    <dgm:cxn modelId="{E18FBA18-090D-402F-A20B-54A1FA919D3E}" type="presParOf" srcId="{1DCF9542-613F-4F18-BA98-F48AB3816A1C}" destId="{698B2FD0-78C8-431D-B462-D246E2204C51}" srcOrd="0" destOrd="0" presId="urn:microsoft.com/office/officeart/2005/8/layout/hierarchy2"/>
    <dgm:cxn modelId="{C1EE50CE-F88F-449A-9601-84146D6E7AFD}" type="presParOf" srcId="{698B2FD0-78C8-431D-B462-D246E2204C51}" destId="{9F9DC2D8-6450-476E-BBCB-3F4DDC97EC61}" srcOrd="0" destOrd="0" presId="urn:microsoft.com/office/officeart/2005/8/layout/hierarchy2"/>
    <dgm:cxn modelId="{B4F20766-810B-4A58-B67B-68AA340DF228}" type="presParOf" srcId="{1DCF9542-613F-4F18-BA98-F48AB3816A1C}" destId="{77038797-DEE2-422B-BC88-D8F5C80143CC}" srcOrd="1" destOrd="0" presId="urn:microsoft.com/office/officeart/2005/8/layout/hierarchy2"/>
    <dgm:cxn modelId="{16D7F9F1-4122-4240-8B90-C1C40C9C8F0C}" type="presParOf" srcId="{77038797-DEE2-422B-BC88-D8F5C80143CC}" destId="{846F7A17-4DAC-41C4-8C76-4182A58DA02C}" srcOrd="0" destOrd="0" presId="urn:microsoft.com/office/officeart/2005/8/layout/hierarchy2"/>
    <dgm:cxn modelId="{5B99D7C9-641A-447A-9F71-D2E581CF293C}" type="presParOf" srcId="{77038797-DEE2-422B-BC88-D8F5C80143CC}" destId="{7FE3055A-D9DC-451F-BE4B-7EA87E3E4328}" srcOrd="1" destOrd="0" presId="urn:microsoft.com/office/officeart/2005/8/layout/hierarchy2"/>
    <dgm:cxn modelId="{94309ED5-1C3F-40E5-BB25-682B7D05DD95}" type="presParOf" srcId="{7FE3055A-D9DC-451F-BE4B-7EA87E3E4328}" destId="{580221CC-B096-4EC1-B400-7CA7F786F310}" srcOrd="0" destOrd="0" presId="urn:microsoft.com/office/officeart/2005/8/layout/hierarchy2"/>
    <dgm:cxn modelId="{489A3D79-DDE4-4F38-8549-31FB49335989}" type="presParOf" srcId="{580221CC-B096-4EC1-B400-7CA7F786F310}" destId="{2753D2E4-6203-497B-A110-2D887FE25A38}" srcOrd="0" destOrd="0" presId="urn:microsoft.com/office/officeart/2005/8/layout/hierarchy2"/>
    <dgm:cxn modelId="{52FCE8F6-B3F5-4EC9-8DCC-076DB0E5326E}" type="presParOf" srcId="{7FE3055A-D9DC-451F-BE4B-7EA87E3E4328}" destId="{D5B652C1-E7C6-46DB-9764-20F6381E1DDE}" srcOrd="1" destOrd="0" presId="urn:microsoft.com/office/officeart/2005/8/layout/hierarchy2"/>
    <dgm:cxn modelId="{B79C91AF-F4BA-45BE-AD02-D2A37014025E}" type="presParOf" srcId="{D5B652C1-E7C6-46DB-9764-20F6381E1DDE}" destId="{44BAD2CF-CEF3-4D1B-ABA3-6B86D604C2BD}" srcOrd="0" destOrd="0" presId="urn:microsoft.com/office/officeart/2005/8/layout/hierarchy2"/>
    <dgm:cxn modelId="{BBAC4154-9E0D-4DDD-83D1-4AEC4BD82650}" type="presParOf" srcId="{D5B652C1-E7C6-46DB-9764-20F6381E1DDE}" destId="{E8FFF977-2EAF-4F81-A163-C3B723DE1D2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0EEB25-051B-4BDD-A8E4-997AFA185D53}">
      <dsp:nvSpPr>
        <dsp:cNvPr id="0" name=""/>
        <dsp:cNvSpPr/>
      </dsp:nvSpPr>
      <dsp:spPr>
        <a:xfrm>
          <a:off x="2783" y="1159408"/>
          <a:ext cx="2525166" cy="126258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1.Docker</a:t>
          </a:r>
          <a:endParaRPr lang="zh-CN" altLang="en-US" sz="2400" kern="1200" dirty="0"/>
        </a:p>
      </dsp:txBody>
      <dsp:txXfrm>
        <a:off x="39763" y="1196388"/>
        <a:ext cx="2451206" cy="1188623"/>
      </dsp:txXfrm>
    </dsp:sp>
    <dsp:sp modelId="{698B2FD0-78C8-431D-B462-D246E2204C51}">
      <dsp:nvSpPr>
        <dsp:cNvPr id="0" name=""/>
        <dsp:cNvSpPr/>
      </dsp:nvSpPr>
      <dsp:spPr>
        <a:xfrm>
          <a:off x="2527949" y="1758971"/>
          <a:ext cx="1010066" cy="63457"/>
        </a:xfrm>
        <a:custGeom>
          <a:avLst/>
          <a:gdLst/>
          <a:ahLst/>
          <a:cxnLst/>
          <a:rect l="0" t="0" r="0" b="0"/>
          <a:pathLst>
            <a:path>
              <a:moveTo>
                <a:pt x="0" y="31728"/>
              </a:moveTo>
              <a:lnTo>
                <a:pt x="1010066" y="31728"/>
              </a:lnTo>
            </a:path>
          </a:pathLst>
        </a:custGeom>
        <a:noFill/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3007731" y="1765448"/>
        <a:ext cx="50503" cy="50503"/>
      </dsp:txXfrm>
    </dsp:sp>
    <dsp:sp modelId="{846F7A17-4DAC-41C4-8C76-4182A58DA02C}">
      <dsp:nvSpPr>
        <dsp:cNvPr id="0" name=""/>
        <dsp:cNvSpPr/>
      </dsp:nvSpPr>
      <dsp:spPr>
        <a:xfrm>
          <a:off x="3538016" y="1159408"/>
          <a:ext cx="2525166" cy="126258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2.DockerImange</a:t>
          </a:r>
          <a:endParaRPr lang="zh-CN" altLang="en-US" sz="2400" kern="1200" dirty="0"/>
        </a:p>
      </dsp:txBody>
      <dsp:txXfrm>
        <a:off x="3574996" y="1196388"/>
        <a:ext cx="2451206" cy="1188623"/>
      </dsp:txXfrm>
    </dsp:sp>
    <dsp:sp modelId="{580221CC-B096-4EC1-B400-7CA7F786F310}">
      <dsp:nvSpPr>
        <dsp:cNvPr id="0" name=""/>
        <dsp:cNvSpPr/>
      </dsp:nvSpPr>
      <dsp:spPr>
        <a:xfrm>
          <a:off x="6063183" y="1758971"/>
          <a:ext cx="1010066" cy="63457"/>
        </a:xfrm>
        <a:custGeom>
          <a:avLst/>
          <a:gdLst/>
          <a:ahLst/>
          <a:cxnLst/>
          <a:rect l="0" t="0" r="0" b="0"/>
          <a:pathLst>
            <a:path>
              <a:moveTo>
                <a:pt x="0" y="31728"/>
              </a:moveTo>
              <a:lnTo>
                <a:pt x="1010066" y="31728"/>
              </a:lnTo>
            </a:path>
          </a:pathLst>
        </a:custGeom>
        <a:noFill/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500" kern="1200"/>
        </a:p>
      </dsp:txBody>
      <dsp:txXfrm>
        <a:off x="6542965" y="1765448"/>
        <a:ext cx="50503" cy="50503"/>
      </dsp:txXfrm>
    </dsp:sp>
    <dsp:sp modelId="{44BAD2CF-CEF3-4D1B-ABA3-6B86D604C2BD}">
      <dsp:nvSpPr>
        <dsp:cNvPr id="0" name=""/>
        <dsp:cNvSpPr/>
      </dsp:nvSpPr>
      <dsp:spPr>
        <a:xfrm>
          <a:off x="7073250" y="1159408"/>
          <a:ext cx="2525166" cy="126258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400" kern="1200" dirty="0"/>
            <a:t>3.DockerContianer</a:t>
          </a:r>
          <a:endParaRPr lang="zh-CN" altLang="en-US" sz="2400" kern="1200" dirty="0"/>
        </a:p>
      </dsp:txBody>
      <dsp:txXfrm>
        <a:off x="7110230" y="1196388"/>
        <a:ext cx="2451206" cy="1188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68224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137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023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46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4437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72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00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8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27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151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6983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997168F-4D1A-461B-BD9C-E5E3B9825D2E}" type="datetimeFigureOut">
              <a:rPr lang="zh-CN" altLang="en-US" smtClean="0"/>
              <a:t>2018-03-26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E77A118-9EA0-4A79-A6D2-5D25113B598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36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load.docker.com/linux/centos/docker-ce.repo" TargetMode="External"/><Relationship Id="rId2" Type="http://schemas.openxmlformats.org/officeDocument/2006/relationships/hyperlink" Target="https://docs.docker.com/engine/installation/linux/docker-ce/cento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0BA3A6-E017-42E0-A2BF-6BE85A7A9A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Docker</a:t>
            </a:r>
            <a:r>
              <a:rPr lang="zh-CN" altLang="en-US" dirty="0"/>
              <a:t>学习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B723391-8994-409D-9C0F-8D321A0ED1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3</a:t>
            </a:r>
            <a:r>
              <a:rPr lang="zh-CN" altLang="en-US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530991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C985A1-D17C-4CBB-A4D7-004A5780E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"/>
            <a:ext cx="9601200" cy="6187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dirty="0"/>
              <a:t>4</a:t>
            </a:r>
            <a:r>
              <a:rPr lang="zh-CN" altLang="en-US" dirty="0"/>
              <a:t>、</a:t>
            </a:r>
            <a:r>
              <a:rPr lang="en-US" altLang="zh-CN" dirty="0"/>
              <a:t>CMD</a:t>
            </a:r>
            <a:r>
              <a:rPr lang="zh-CN" altLang="en-US" dirty="0"/>
              <a:t>指令 </a:t>
            </a:r>
          </a:p>
          <a:p>
            <a:pPr marL="0" indent="0">
              <a:buNone/>
            </a:pPr>
            <a:r>
              <a:rPr lang="zh-CN" altLang="en-US" dirty="0"/>
              <a:t>支持三种格式： </a:t>
            </a:r>
          </a:p>
          <a:p>
            <a:pPr marL="0" indent="0">
              <a:buNone/>
            </a:pPr>
            <a:r>
              <a:rPr lang="en-US" altLang="zh-CN" dirty="0"/>
              <a:t>CMD [“executable” ,”Param1”, “param2”]</a:t>
            </a:r>
            <a:r>
              <a:rPr lang="zh-CN" altLang="en-US" dirty="0"/>
              <a:t>使用</a:t>
            </a:r>
            <a:r>
              <a:rPr lang="en-US" altLang="zh-CN" dirty="0"/>
              <a:t>exec</a:t>
            </a:r>
            <a:r>
              <a:rPr lang="zh-CN" altLang="en-US" dirty="0"/>
              <a:t>执行，推荐 </a:t>
            </a:r>
          </a:p>
          <a:p>
            <a:pPr marL="0" indent="0">
              <a:buNone/>
            </a:pPr>
            <a:r>
              <a:rPr lang="en-US" altLang="zh-CN" dirty="0"/>
              <a:t>CMD command param1 param2</a:t>
            </a:r>
            <a:r>
              <a:rPr lang="zh-CN" altLang="en-US" dirty="0"/>
              <a:t>，在</a:t>
            </a:r>
            <a:r>
              <a:rPr lang="en-US" altLang="zh-CN" dirty="0"/>
              <a:t>/bin/</a:t>
            </a:r>
            <a:r>
              <a:rPr lang="en-US" altLang="zh-CN" dirty="0" err="1"/>
              <a:t>sh</a:t>
            </a:r>
            <a:r>
              <a:rPr lang="zh-CN" altLang="en-US" dirty="0"/>
              <a:t>上执行 </a:t>
            </a:r>
          </a:p>
          <a:p>
            <a:pPr marL="0" indent="0">
              <a:buNone/>
            </a:pPr>
            <a:r>
              <a:rPr lang="en-US" altLang="zh-CN" dirty="0"/>
              <a:t>CMD [“Param1”, “param2”] </a:t>
            </a:r>
            <a:r>
              <a:rPr lang="zh-CN" altLang="en-US" dirty="0"/>
              <a:t>提供给</a:t>
            </a:r>
            <a:r>
              <a:rPr lang="en-US" altLang="zh-CN" dirty="0"/>
              <a:t>ENTRYPOINT</a:t>
            </a:r>
            <a:r>
              <a:rPr lang="zh-CN" altLang="en-US" dirty="0"/>
              <a:t>做默认参数。</a:t>
            </a:r>
          </a:p>
          <a:p>
            <a:pPr marL="0" indent="0">
              <a:buNone/>
            </a:pPr>
            <a:r>
              <a:rPr lang="zh-CN" altLang="en-US" dirty="0"/>
              <a:t>每个容器只能执行一条</a:t>
            </a:r>
            <a:r>
              <a:rPr lang="en-US" altLang="zh-CN" dirty="0"/>
              <a:t>CMD</a:t>
            </a:r>
            <a:r>
              <a:rPr lang="zh-CN" altLang="en-US" dirty="0"/>
              <a:t>命令，多个</a:t>
            </a:r>
            <a:r>
              <a:rPr lang="en-US" altLang="zh-CN" dirty="0"/>
              <a:t>CMD</a:t>
            </a:r>
            <a:r>
              <a:rPr lang="zh-CN" altLang="en-US" dirty="0"/>
              <a:t>命令时，只最后一条被执行。</a:t>
            </a:r>
          </a:p>
          <a:p>
            <a:pPr marL="0" indent="0">
              <a:buNone/>
            </a:pPr>
            <a:r>
              <a:rPr lang="en-US" altLang="zh-CN" dirty="0"/>
              <a:t>5</a:t>
            </a:r>
            <a:r>
              <a:rPr lang="zh-CN" altLang="en-US" dirty="0"/>
              <a:t>、</a:t>
            </a:r>
            <a:r>
              <a:rPr lang="en-US" altLang="zh-CN" dirty="0"/>
              <a:t>EXPOSE</a:t>
            </a:r>
          </a:p>
          <a:p>
            <a:pPr marL="0" indent="0">
              <a:buNone/>
            </a:pPr>
            <a:r>
              <a:rPr lang="zh-CN" altLang="en-US" dirty="0"/>
              <a:t>格式为 </a:t>
            </a:r>
            <a:r>
              <a:rPr lang="en-US" altLang="zh-CN" dirty="0"/>
              <a:t>EXPOSE […] </a:t>
            </a:r>
            <a:r>
              <a:rPr lang="zh-CN" altLang="en-US" dirty="0"/>
              <a:t>。</a:t>
            </a:r>
          </a:p>
          <a:p>
            <a:pPr marL="0" indent="0">
              <a:buNone/>
            </a:pPr>
            <a:r>
              <a:rPr lang="zh-CN" altLang="en-US" dirty="0"/>
              <a:t>告诉</a:t>
            </a:r>
            <a:r>
              <a:rPr lang="en-US" altLang="zh-CN" dirty="0"/>
              <a:t>Docker</a:t>
            </a:r>
            <a:r>
              <a:rPr lang="zh-CN" altLang="en-US" dirty="0"/>
              <a:t>服务端容器暴露的端口号，供互联系统使用。在启动</a:t>
            </a:r>
            <a:r>
              <a:rPr lang="en-US" altLang="zh-CN" dirty="0"/>
              <a:t>Docker</a:t>
            </a:r>
            <a:r>
              <a:rPr lang="zh-CN" altLang="en-US" dirty="0"/>
              <a:t>时，可以通过</a:t>
            </a:r>
            <a:r>
              <a:rPr lang="en-US" altLang="zh-CN" dirty="0"/>
              <a:t>-P,</a:t>
            </a:r>
            <a:r>
              <a:rPr lang="zh-CN" altLang="en-US" dirty="0"/>
              <a:t>主机会自动分配一个端口号转发到指定的端口。使用</a:t>
            </a:r>
            <a:r>
              <a:rPr lang="en-US" altLang="zh-CN" dirty="0"/>
              <a:t>-P</a:t>
            </a:r>
            <a:r>
              <a:rPr lang="zh-CN" altLang="en-US" dirty="0"/>
              <a:t>，则可以具体指定哪个本地端口映射过来</a:t>
            </a:r>
          </a:p>
          <a:p>
            <a:pPr marL="0" indent="0">
              <a:buNone/>
            </a:pPr>
            <a:r>
              <a:rPr lang="zh-CN" altLang="en-US" dirty="0"/>
              <a:t>例如： </a:t>
            </a:r>
          </a:p>
          <a:p>
            <a:pPr marL="0" indent="0">
              <a:buNone/>
            </a:pPr>
            <a:r>
              <a:rPr lang="en-US" altLang="zh-CN" dirty="0"/>
              <a:t>EXPOSE 22 80 8443</a:t>
            </a:r>
          </a:p>
          <a:p>
            <a:pPr marL="0" indent="0">
              <a:buNone/>
            </a:pPr>
            <a:r>
              <a:rPr lang="en-US" altLang="zh-CN" dirty="0"/>
              <a:t>6</a:t>
            </a:r>
            <a:r>
              <a:rPr lang="zh-CN" altLang="en-US" dirty="0"/>
              <a:t>、</a:t>
            </a:r>
            <a:r>
              <a:rPr lang="en-US" altLang="zh-CN" dirty="0"/>
              <a:t>ENV</a:t>
            </a:r>
          </a:p>
          <a:p>
            <a:pPr marL="0" indent="0">
              <a:buNone/>
            </a:pPr>
            <a:r>
              <a:rPr lang="zh-CN" altLang="en-US" dirty="0"/>
              <a:t>格式为 </a:t>
            </a:r>
            <a:r>
              <a:rPr lang="en-US" altLang="zh-CN" dirty="0"/>
              <a:t>ENV </a:t>
            </a:r>
            <a:r>
              <a:rPr lang="zh-CN" altLang="en-US" dirty="0"/>
              <a:t>。 指定一个环境变量，会被后续 </a:t>
            </a:r>
            <a:r>
              <a:rPr lang="en-US" altLang="zh-CN" dirty="0"/>
              <a:t>RUN </a:t>
            </a:r>
            <a:r>
              <a:rPr lang="zh-CN" altLang="en-US" dirty="0"/>
              <a:t>指令使用，并在容器运行时保持。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0191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0C10438-AED4-401F-9214-10102CDBE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720"/>
            <a:ext cx="9601200" cy="5694680"/>
          </a:xfrm>
        </p:spPr>
        <p:txBody>
          <a:bodyPr/>
          <a:lstStyle/>
          <a:p>
            <a:r>
              <a:rPr lang="en-US" altLang="zh-CN" dirty="0"/>
              <a:t>7</a:t>
            </a:r>
            <a:r>
              <a:rPr lang="zh-CN" altLang="en-US" dirty="0"/>
              <a:t>、</a:t>
            </a:r>
            <a:r>
              <a:rPr lang="en-US" altLang="zh-CN" dirty="0"/>
              <a:t>ADD </a:t>
            </a:r>
          </a:p>
          <a:p>
            <a:r>
              <a:rPr lang="zh-CN" altLang="en-US" dirty="0"/>
              <a:t>格式为 </a:t>
            </a:r>
            <a:r>
              <a:rPr lang="en-US" altLang="zh-CN" dirty="0"/>
              <a:t>ADD </a:t>
            </a:r>
            <a:r>
              <a:rPr lang="zh-CN" altLang="en-US" dirty="0"/>
              <a:t>。</a:t>
            </a:r>
          </a:p>
          <a:p>
            <a:pPr marL="0" indent="0">
              <a:buNone/>
            </a:pPr>
            <a:r>
              <a:rPr lang="zh-CN" altLang="en-US" dirty="0"/>
              <a:t>该命令将复制指定的 到容器中的 。 其中 可以是</a:t>
            </a:r>
            <a:r>
              <a:rPr lang="en-US" altLang="zh-CN" dirty="0" err="1"/>
              <a:t>Dockerfile</a:t>
            </a:r>
            <a:r>
              <a:rPr lang="zh-CN" altLang="en-US" dirty="0"/>
              <a:t>所在目录的一个相对路径；也可以是一个</a:t>
            </a:r>
            <a:r>
              <a:rPr lang="en-US" altLang="zh-CN" dirty="0"/>
              <a:t>URL</a:t>
            </a:r>
            <a:r>
              <a:rPr lang="zh-CN" altLang="en-US" dirty="0"/>
              <a:t>；还可以是一个</a:t>
            </a:r>
            <a:r>
              <a:rPr lang="en-US" altLang="zh-CN" dirty="0"/>
              <a:t>tar</a:t>
            </a:r>
            <a:r>
              <a:rPr lang="zh-CN" altLang="en-US" dirty="0"/>
              <a:t>文件（自动解压为目录）。则。</a:t>
            </a:r>
          </a:p>
          <a:p>
            <a:pPr marL="0" indent="0">
              <a:buNone/>
            </a:pPr>
            <a:endParaRPr lang="zh-CN" altLang="en-US" dirty="0"/>
          </a:p>
          <a:p>
            <a:r>
              <a:rPr lang="en-US" altLang="zh-CN" dirty="0"/>
              <a:t>8</a:t>
            </a:r>
            <a:r>
              <a:rPr lang="zh-CN" altLang="en-US" dirty="0"/>
              <a:t>、</a:t>
            </a:r>
            <a:r>
              <a:rPr lang="en-US" altLang="zh-CN" dirty="0"/>
              <a:t>COPY</a:t>
            </a:r>
          </a:p>
          <a:p>
            <a:pPr marL="0" indent="0">
              <a:buNone/>
            </a:pPr>
            <a:r>
              <a:rPr lang="zh-CN" altLang="en-US" dirty="0"/>
              <a:t>格式为 </a:t>
            </a:r>
            <a:r>
              <a:rPr lang="en-US" altLang="zh-CN" dirty="0"/>
              <a:t>COPY </a:t>
            </a:r>
            <a:r>
              <a:rPr lang="zh-CN" altLang="en-US" dirty="0"/>
              <a:t>。</a:t>
            </a:r>
          </a:p>
          <a:p>
            <a:pPr marL="0" indent="0">
              <a:buNone/>
            </a:pPr>
            <a:r>
              <a:rPr lang="zh-CN" altLang="en-US" dirty="0"/>
              <a:t>复制本地主机的 （为</a:t>
            </a:r>
            <a:r>
              <a:rPr lang="en-US" altLang="zh-CN" dirty="0" err="1"/>
              <a:t>Dockerfile</a:t>
            </a:r>
            <a:r>
              <a:rPr lang="zh-CN" altLang="en-US" dirty="0"/>
              <a:t>所在目录的相对路径）到容器中的 。</a:t>
            </a:r>
          </a:p>
          <a:p>
            <a:pPr marL="0" indent="0">
              <a:buNone/>
            </a:pPr>
            <a:r>
              <a:rPr lang="zh-CN" altLang="en-US" dirty="0"/>
              <a:t>当使用本地目录为源目录时，推荐使用 </a:t>
            </a:r>
            <a:r>
              <a:rPr lang="en-US" altLang="zh-CN" dirty="0"/>
              <a:t>COPY 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9</a:t>
            </a:r>
            <a:r>
              <a:rPr lang="zh-CN" altLang="en-US" dirty="0"/>
              <a:t>、</a:t>
            </a:r>
            <a:r>
              <a:rPr lang="en-US" altLang="zh-CN" dirty="0"/>
              <a:t>ENTRYPOINT </a:t>
            </a:r>
          </a:p>
          <a:p>
            <a:pPr marL="0" indent="0">
              <a:buNone/>
            </a:pPr>
            <a:r>
              <a:rPr lang="zh-CN" altLang="en-US" dirty="0"/>
              <a:t>配置容器启动后执行的命令，并且不可被 </a:t>
            </a:r>
            <a:r>
              <a:rPr lang="en-US" altLang="zh-CN" dirty="0"/>
              <a:t>docker run </a:t>
            </a:r>
            <a:r>
              <a:rPr lang="zh-CN" altLang="en-US" dirty="0"/>
              <a:t>提供的参数覆盖。</a:t>
            </a:r>
          </a:p>
          <a:p>
            <a:pPr marL="0" indent="0">
              <a:buNone/>
            </a:pPr>
            <a:r>
              <a:rPr lang="zh-CN" altLang="en-US" dirty="0"/>
              <a:t>每个</a:t>
            </a:r>
            <a:r>
              <a:rPr lang="en-US" altLang="zh-CN" dirty="0" err="1"/>
              <a:t>Dockerfile</a:t>
            </a:r>
            <a:r>
              <a:rPr lang="zh-CN" altLang="en-US" dirty="0"/>
              <a:t>中只能有一个 </a:t>
            </a:r>
            <a:r>
              <a:rPr lang="en-US" altLang="zh-CN" dirty="0"/>
              <a:t>ENTRYPOINT </a:t>
            </a:r>
            <a:r>
              <a:rPr lang="zh-CN" altLang="en-US" dirty="0"/>
              <a:t>，当指定多个时，只有最后一个起效。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5823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1D13807-3F92-4B70-A613-70F865F8A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创建镜像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4E9E4F-C7EE-430A-9543-477EDA9B7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创建镜像 </a:t>
            </a:r>
            <a:br>
              <a:rPr lang="zh-CN" altLang="en-US" dirty="0"/>
            </a:br>
            <a:r>
              <a:rPr lang="zh-CN" altLang="en-US" dirty="0"/>
              <a:t>通过</a:t>
            </a:r>
            <a:r>
              <a:rPr lang="en-US" altLang="zh-CN" dirty="0"/>
              <a:t>Docker Build </a:t>
            </a:r>
            <a:r>
              <a:rPr lang="zh-CN" altLang="en-US" dirty="0"/>
              <a:t>创建镜像。 </a:t>
            </a:r>
            <a:br>
              <a:rPr lang="zh-CN" altLang="en-US" dirty="0"/>
            </a:br>
            <a:r>
              <a:rPr lang="zh-CN" altLang="en-US" dirty="0"/>
              <a:t>命令读取指定路径下（包括子目录）所有的</a:t>
            </a:r>
            <a:r>
              <a:rPr lang="en-US" altLang="zh-CN" dirty="0" err="1"/>
              <a:t>Dockefile</a:t>
            </a:r>
            <a:r>
              <a:rPr lang="zh-CN" altLang="en-US" dirty="0"/>
              <a:t>，并且把目录下所有内容发送到服务端，由服务端创建镜像。另外可以通过创建</a:t>
            </a:r>
            <a:r>
              <a:rPr lang="en-US" altLang="zh-CN" dirty="0"/>
              <a:t>.</a:t>
            </a:r>
            <a:r>
              <a:rPr lang="en-US" altLang="zh-CN" dirty="0" err="1"/>
              <a:t>dockerignore</a:t>
            </a:r>
            <a:r>
              <a:rPr lang="zh-CN" altLang="en-US" dirty="0"/>
              <a:t>文件（每一行添加一个匹配模式）让</a:t>
            </a:r>
            <a:r>
              <a:rPr lang="en-US" altLang="zh-CN" dirty="0"/>
              <a:t>docker</a:t>
            </a:r>
            <a:r>
              <a:rPr lang="zh-CN" altLang="en-US" dirty="0"/>
              <a:t>忽略指定目录或者文件</a:t>
            </a:r>
            <a:endParaRPr lang="en-US" altLang="zh-CN" dirty="0"/>
          </a:p>
          <a:p>
            <a:pPr marL="530352" lvl="1" indent="0">
              <a:buNone/>
            </a:pPr>
            <a:r>
              <a:rPr lang="en-US" altLang="zh-CN" dirty="0"/>
              <a:t> </a:t>
            </a:r>
            <a:r>
              <a:rPr lang="zh-CN" altLang="en-US" dirty="0"/>
              <a:t>格式为</a:t>
            </a:r>
            <a:r>
              <a:rPr lang="en-US" altLang="zh-CN" dirty="0"/>
              <a:t>Docker Build [</a:t>
            </a:r>
            <a:r>
              <a:rPr lang="zh-CN" altLang="en-US" dirty="0"/>
              <a:t>选项</a:t>
            </a:r>
            <a:r>
              <a:rPr lang="en-US" altLang="zh-CN" dirty="0"/>
              <a:t>] </a:t>
            </a:r>
            <a:r>
              <a:rPr lang="zh-CN" altLang="en-US" dirty="0"/>
              <a:t>路径 </a:t>
            </a:r>
            <a:br>
              <a:rPr lang="zh-CN" altLang="en-US" dirty="0"/>
            </a:br>
            <a:r>
              <a:rPr lang="zh-CN" altLang="en-US" dirty="0"/>
              <a:t>需要制定标签信息，可以使用</a:t>
            </a:r>
            <a:r>
              <a:rPr lang="en-US" altLang="zh-CN" dirty="0"/>
              <a:t>-t</a:t>
            </a:r>
            <a:r>
              <a:rPr lang="zh-CN" altLang="en-US" dirty="0"/>
              <a:t>选项 </a:t>
            </a:r>
            <a:br>
              <a:rPr lang="zh-CN" altLang="en-US" dirty="0"/>
            </a:br>
            <a:r>
              <a:rPr lang="zh-CN" altLang="en-US" dirty="0"/>
              <a:t>例如：</a:t>
            </a:r>
            <a:r>
              <a:rPr lang="en-US" altLang="zh-CN" dirty="0" err="1"/>
              <a:t>Dockerfile</a:t>
            </a:r>
            <a:r>
              <a:rPr lang="zh-CN" altLang="en-US" dirty="0"/>
              <a:t>路径为 </a:t>
            </a:r>
            <a:r>
              <a:rPr lang="en-US" altLang="zh-CN" dirty="0"/>
              <a:t>/</a:t>
            </a:r>
            <a:r>
              <a:rPr lang="en-US" altLang="zh-CN" dirty="0" err="1"/>
              <a:t>tmp</a:t>
            </a:r>
            <a:r>
              <a:rPr lang="en-US" altLang="zh-CN" dirty="0"/>
              <a:t>/</a:t>
            </a:r>
            <a:r>
              <a:rPr lang="en-US" altLang="zh-CN" dirty="0" err="1"/>
              <a:t>docker_build</a:t>
            </a:r>
            <a:r>
              <a:rPr lang="en-US" altLang="zh-CN" dirty="0"/>
              <a:t>/</a:t>
            </a:r>
            <a:r>
              <a:rPr lang="zh-CN" altLang="en-US" dirty="0"/>
              <a:t>，生成镜像的标签为</a:t>
            </a:r>
            <a:r>
              <a:rPr lang="en-US" altLang="zh-CN" dirty="0" err="1"/>
              <a:t>build_repo</a:t>
            </a:r>
            <a:r>
              <a:rPr lang="en-US" altLang="zh-CN" dirty="0"/>
              <a:t>/</a:t>
            </a:r>
            <a:r>
              <a:rPr lang="en-US" altLang="zh-CN" dirty="0" err="1"/>
              <a:t>my_images</a:t>
            </a:r>
            <a:r>
              <a:rPr lang="en-US" altLang="zh-CN" dirty="0"/>
              <a:t> </a:t>
            </a:r>
            <a:br>
              <a:rPr lang="en-US" altLang="zh-CN" dirty="0"/>
            </a:br>
            <a:r>
              <a:rPr lang="en-US" altLang="zh-CN" dirty="0"/>
              <a:t>$</a:t>
            </a:r>
            <a:r>
              <a:rPr lang="en-US" altLang="zh-CN" dirty="0" err="1"/>
              <a:t>dudo</a:t>
            </a:r>
            <a:r>
              <a:rPr lang="en-US" altLang="zh-CN" dirty="0"/>
              <a:t> docker build -t </a:t>
            </a:r>
            <a:r>
              <a:rPr lang="en-US" altLang="zh-CN" dirty="0" err="1"/>
              <a:t>build_repo</a:t>
            </a:r>
            <a:r>
              <a:rPr lang="en-US" altLang="zh-CN" dirty="0"/>
              <a:t>/</a:t>
            </a:r>
            <a:r>
              <a:rPr lang="en-US" altLang="zh-CN" dirty="0" err="1"/>
              <a:t>my_images</a:t>
            </a:r>
            <a:r>
              <a:rPr lang="en-US" altLang="zh-CN" dirty="0"/>
              <a:t> /</a:t>
            </a:r>
            <a:r>
              <a:rPr lang="en-US" altLang="zh-CN" dirty="0" err="1"/>
              <a:t>tmp</a:t>
            </a:r>
            <a:r>
              <a:rPr lang="en-US" altLang="zh-CN" dirty="0"/>
              <a:t>/</a:t>
            </a:r>
            <a:r>
              <a:rPr lang="en-US" altLang="zh-CN" dirty="0" err="1"/>
              <a:t>docker_build</a:t>
            </a:r>
            <a:r>
              <a:rPr lang="en-US" altLang="zh-CN" dirty="0"/>
              <a:t>/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4439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4EDE32-D587-402F-9336-E1C870B21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4..net</a:t>
            </a:r>
            <a:r>
              <a:rPr lang="zh-CN" altLang="en-US" dirty="0"/>
              <a:t> </a:t>
            </a:r>
            <a:r>
              <a:rPr lang="en-US" altLang="zh-CN" dirty="0"/>
              <a:t>core</a:t>
            </a:r>
            <a:r>
              <a:rPr lang="zh-CN" altLang="en-US" dirty="0"/>
              <a:t> </a:t>
            </a:r>
            <a:r>
              <a:rPr lang="en-US" altLang="zh-CN" dirty="0"/>
              <a:t>docker</a:t>
            </a:r>
            <a:r>
              <a:rPr lang="zh-CN" altLang="en-US" dirty="0"/>
              <a:t>部署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64B8F5-EC4D-40A1-8274-BC506C1EF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1. </a:t>
            </a:r>
            <a:r>
              <a:rPr lang="zh-CN" altLang="en-US" dirty="0"/>
              <a:t>在服务上安装 微软提供的</a:t>
            </a:r>
            <a:r>
              <a:rPr lang="en-US" altLang="zh-CN" dirty="0"/>
              <a:t>.</a:t>
            </a:r>
            <a:r>
              <a:rPr lang="en-US" altLang="zh-CN" dirty="0" err="1"/>
              <a:t>netcore</a:t>
            </a:r>
            <a:r>
              <a:rPr lang="zh-CN" altLang="en-US" dirty="0"/>
              <a:t> </a:t>
            </a:r>
            <a:r>
              <a:rPr lang="en-US" altLang="zh-CN" dirty="0"/>
              <a:t>docker</a:t>
            </a:r>
            <a:r>
              <a:rPr lang="zh-CN" altLang="en-US" dirty="0"/>
              <a:t>镜像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docker run -it </a:t>
            </a:r>
            <a:r>
              <a:rPr lang="en-US" altLang="zh-CN" dirty="0" err="1"/>
              <a:t>microsoft</a:t>
            </a:r>
            <a:r>
              <a:rPr lang="en-US" altLang="zh-CN" dirty="0"/>
              <a:t>/</a:t>
            </a:r>
            <a:r>
              <a:rPr lang="en-US" altLang="zh-CN" dirty="0" err="1"/>
              <a:t>dotnet:latest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-</a:t>
            </a:r>
            <a:r>
              <a:rPr lang="en-US" altLang="zh-CN" dirty="0" err="1"/>
              <a:t>i</a:t>
            </a:r>
            <a:r>
              <a:rPr lang="en-US" altLang="zh-CN" dirty="0"/>
              <a:t> </a:t>
            </a:r>
            <a:r>
              <a:rPr lang="zh-CN" altLang="en-US" dirty="0"/>
              <a:t>：交互模式 </a:t>
            </a:r>
            <a:r>
              <a:rPr lang="en-US" altLang="zh-CN" dirty="0"/>
              <a:t>(so we can interact with it)</a:t>
            </a:r>
          </a:p>
          <a:p>
            <a:pPr marL="0" indent="0">
              <a:buNone/>
            </a:pPr>
            <a:r>
              <a:rPr lang="en-US" altLang="zh-CN" dirty="0"/>
              <a:t>-t :  </a:t>
            </a:r>
            <a:r>
              <a:rPr lang="zh-CN" altLang="en-US" dirty="0"/>
              <a:t>分配一个（伪）</a:t>
            </a:r>
            <a:r>
              <a:rPr lang="en-US" altLang="zh-CN" dirty="0" err="1"/>
              <a:t>tty</a:t>
            </a:r>
            <a:r>
              <a:rPr lang="en-US" altLang="zh-CN" dirty="0"/>
              <a:t> (link is external</a:t>
            </a:r>
          </a:p>
          <a:p>
            <a:pPr marL="0" indent="0">
              <a:buNone/>
            </a:pPr>
            <a:r>
              <a:rPr lang="en-US" altLang="zh-CN" dirty="0" err="1"/>
              <a:t>microsoft</a:t>
            </a:r>
            <a:r>
              <a:rPr lang="en-US" altLang="zh-CN" dirty="0"/>
              <a:t>/dotnet</a:t>
            </a:r>
            <a:r>
              <a:rPr lang="zh-CN" altLang="en-US" dirty="0"/>
              <a:t>：这是微软提供的</a:t>
            </a:r>
            <a:r>
              <a:rPr lang="en-US" altLang="zh-CN" dirty="0"/>
              <a:t>Docker Core</a:t>
            </a:r>
            <a:r>
              <a:rPr lang="zh-CN" altLang="en-US" dirty="0"/>
              <a:t>的官方</a:t>
            </a:r>
            <a:r>
              <a:rPr lang="en-US" altLang="zh-CN" dirty="0"/>
              <a:t>Image</a:t>
            </a:r>
            <a:r>
              <a:rPr lang="zh-CN" altLang="en-US" dirty="0"/>
              <a:t>名称，</a:t>
            </a:r>
          </a:p>
          <a:p>
            <a:pPr marL="0" indent="0">
              <a:buNone/>
            </a:pPr>
            <a:r>
              <a:rPr lang="en-US" altLang="zh-CN" dirty="0"/>
              <a:t>latest </a:t>
            </a:r>
            <a:r>
              <a:rPr lang="zh-CN" altLang="en-US" dirty="0"/>
              <a:t>：表示我们使用这个版本的</a:t>
            </a:r>
            <a:r>
              <a:rPr lang="en-US" altLang="zh-CN"/>
              <a:t>Image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4443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417769-0ED2-45F2-AD6F-CFCC2E6EE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编译自己的</a:t>
            </a:r>
            <a:r>
              <a:rPr lang="en-US" altLang="zh-CN" dirty="0"/>
              <a:t>Image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034E68-3B57-414D-87D4-CDE55366C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docker build -t [</a:t>
            </a:r>
            <a:r>
              <a:rPr lang="en-US" altLang="zh-CN" dirty="0" err="1"/>
              <a:t>imagename</a:t>
            </a:r>
            <a:r>
              <a:rPr lang="en-US" altLang="zh-CN" dirty="0"/>
              <a:t>] ./</a:t>
            </a:r>
          </a:p>
          <a:p>
            <a:pPr marL="0" indent="0">
              <a:buNone/>
            </a:pPr>
            <a:r>
              <a:rPr lang="en-US" altLang="zh-CN" dirty="0"/>
              <a:t>-t : </a:t>
            </a:r>
            <a:r>
              <a:rPr lang="zh-CN" altLang="en-US" dirty="0"/>
              <a:t>给镜像打个</a:t>
            </a:r>
            <a:r>
              <a:rPr lang="en-US" altLang="zh-CN" dirty="0"/>
              <a:t>tag</a:t>
            </a:r>
            <a:r>
              <a:rPr lang="zh-CN" altLang="en-US" dirty="0"/>
              <a:t>（标签），类似于起个名字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docker run -it -p 8810:80 --name [</a:t>
            </a:r>
            <a:r>
              <a:rPr lang="en-US" altLang="zh-CN" dirty="0" err="1"/>
              <a:t>containername</a:t>
            </a:r>
            <a:r>
              <a:rPr lang="en-US" altLang="zh-CN" dirty="0"/>
              <a:t>] [</a:t>
            </a:r>
            <a:r>
              <a:rPr lang="en-US" altLang="zh-CN" dirty="0" err="1"/>
              <a:t>imagename</a:t>
            </a:r>
            <a:r>
              <a:rPr lang="en-US" altLang="zh-CN" dirty="0"/>
              <a:t>]</a:t>
            </a:r>
          </a:p>
          <a:p>
            <a:r>
              <a:rPr lang="en-US" altLang="zh-CN" dirty="0"/>
              <a:t>-p :</a:t>
            </a:r>
            <a:r>
              <a:rPr lang="zh-CN" altLang="en-US" dirty="0"/>
              <a:t>映射</a:t>
            </a:r>
            <a:r>
              <a:rPr lang="en-US" altLang="zh-CN" dirty="0"/>
              <a:t>docker</a:t>
            </a:r>
            <a:r>
              <a:rPr lang="zh-CN" altLang="en-US" dirty="0"/>
              <a:t>容器的端口，</a:t>
            </a:r>
            <a:r>
              <a:rPr lang="en-US" altLang="zh-CN" dirty="0"/>
              <a:t>docker</a:t>
            </a:r>
            <a:r>
              <a:rPr lang="zh-CN" altLang="en-US" dirty="0"/>
              <a:t>里面的</a:t>
            </a:r>
            <a:r>
              <a:rPr lang="en-US" altLang="zh-CN" dirty="0"/>
              <a:t>9100</a:t>
            </a:r>
            <a:r>
              <a:rPr lang="zh-CN" altLang="en-US" dirty="0"/>
              <a:t>端口映射到</a:t>
            </a:r>
            <a:r>
              <a:rPr lang="en-US" altLang="zh-CN" dirty="0"/>
              <a:t>Linux</a:t>
            </a:r>
            <a:r>
              <a:rPr lang="zh-CN" altLang="en-US" dirty="0"/>
              <a:t>的</a:t>
            </a:r>
            <a:r>
              <a:rPr lang="en-US" altLang="zh-CN" dirty="0"/>
              <a:t>9100</a:t>
            </a:r>
            <a:r>
              <a:rPr lang="zh-CN" altLang="en-US" dirty="0"/>
              <a:t>端口上</a:t>
            </a:r>
          </a:p>
          <a:p>
            <a:r>
              <a:rPr lang="en-US" altLang="zh-CN" dirty="0"/>
              <a:t>--name: </a:t>
            </a:r>
            <a:r>
              <a:rPr lang="zh-CN" altLang="en-US" dirty="0"/>
              <a:t>给我的</a:t>
            </a:r>
            <a:r>
              <a:rPr lang="en-US" altLang="zh-CN" dirty="0"/>
              <a:t>container</a:t>
            </a:r>
            <a:r>
              <a:rPr lang="zh-CN" altLang="en-US" dirty="0"/>
              <a:t>起个别名，这个可以不加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813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5A672C-8374-48B9-AD31-C3EA527C2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graphicFrame>
        <p:nvGraphicFramePr>
          <p:cNvPr id="6" name="内容占位符 5">
            <a:extLst>
              <a:ext uri="{FF2B5EF4-FFF2-40B4-BE49-F238E27FC236}">
                <a16:creationId xmlns:a16="http://schemas.microsoft.com/office/drawing/2014/main" id="{6E73AC77-76C4-48C5-BCC6-D0162D5BE1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4842555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986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3AA631-46AB-4801-914D-492F89DAC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其他</a:t>
            </a:r>
            <a:r>
              <a:rPr lang="en-US" altLang="zh-CN" dirty="0"/>
              <a:t>docker</a:t>
            </a:r>
            <a:r>
              <a:rPr lang="zh-CN" altLang="en-US" dirty="0"/>
              <a:t>管理工具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355763-4ABB-4C24-B673-C920CEDC9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711960"/>
            <a:ext cx="5994400" cy="4460240"/>
          </a:xfrm>
        </p:spPr>
        <p:txBody>
          <a:bodyPr>
            <a:normAutofit/>
          </a:bodyPr>
          <a:lstStyle/>
          <a:p>
            <a:r>
              <a:rPr lang="en-US" altLang="zh-CN" dirty="0"/>
              <a:t>Kubernetes</a:t>
            </a:r>
          </a:p>
          <a:p>
            <a:pPr marL="0" indent="0">
              <a:buNone/>
            </a:pPr>
            <a:r>
              <a:rPr lang="en-US" altLang="zh-CN" dirty="0"/>
              <a:t>Kubernetes</a:t>
            </a:r>
            <a:r>
              <a:rPr lang="zh-CN" altLang="en-US" dirty="0"/>
              <a:t>是</a:t>
            </a:r>
            <a:r>
              <a:rPr lang="en-US" altLang="zh-CN" dirty="0"/>
              <a:t>Google</a:t>
            </a:r>
            <a:r>
              <a:rPr lang="zh-CN" altLang="en-US" dirty="0"/>
              <a:t>开源的容器集群管理系统，使用</a:t>
            </a:r>
            <a:r>
              <a:rPr lang="en-US" altLang="zh-CN" dirty="0"/>
              <a:t>Golang</a:t>
            </a:r>
            <a:r>
              <a:rPr lang="zh-CN" altLang="en-US" dirty="0"/>
              <a:t>开发，其提供应用部署、维护、扩展机制等功能，利用</a:t>
            </a:r>
            <a:r>
              <a:rPr lang="en-US" altLang="zh-CN" dirty="0"/>
              <a:t>Kubernetes</a:t>
            </a:r>
            <a:r>
              <a:rPr lang="zh-CN" altLang="en-US" dirty="0"/>
              <a:t>能方便地管理跨机器运行容器化的应用，其主要功能如下：</a:t>
            </a:r>
          </a:p>
          <a:p>
            <a:pPr marL="0" indent="0">
              <a:buNone/>
            </a:pPr>
            <a:r>
              <a:rPr lang="zh-CN" altLang="en-US" dirty="0"/>
              <a:t>使用</a:t>
            </a:r>
            <a:r>
              <a:rPr lang="en-US" altLang="zh-CN" dirty="0"/>
              <a:t>Docker</a:t>
            </a:r>
            <a:r>
              <a:rPr lang="zh-CN" altLang="en-US" dirty="0"/>
              <a:t>对应用程序包装</a:t>
            </a:r>
            <a:r>
              <a:rPr lang="en-US" altLang="zh-CN" dirty="0"/>
              <a:t>(package)</a:t>
            </a:r>
            <a:r>
              <a:rPr lang="zh-CN" altLang="en-US" dirty="0"/>
              <a:t>、实例化</a:t>
            </a:r>
            <a:r>
              <a:rPr lang="en-US" altLang="zh-CN" dirty="0"/>
              <a:t>(instantiate)</a:t>
            </a:r>
            <a:r>
              <a:rPr lang="zh-CN" altLang="en-US" dirty="0"/>
              <a:t>、运行</a:t>
            </a:r>
            <a:r>
              <a:rPr lang="en-US" altLang="zh-CN" dirty="0"/>
              <a:t>(run)</a:t>
            </a:r>
            <a:r>
              <a:rPr lang="zh-CN" altLang="en-US" dirty="0"/>
              <a:t>。</a:t>
            </a:r>
          </a:p>
          <a:p>
            <a:pPr marL="0" indent="0">
              <a:buNone/>
            </a:pPr>
            <a:r>
              <a:rPr lang="zh-CN" altLang="en-US" dirty="0"/>
              <a:t>以集群的方式运行、管理跨机器的容器。</a:t>
            </a:r>
          </a:p>
          <a:p>
            <a:pPr marL="0" indent="0">
              <a:buNone/>
            </a:pPr>
            <a:r>
              <a:rPr lang="zh-CN" altLang="en-US" dirty="0"/>
              <a:t>解决</a:t>
            </a:r>
            <a:r>
              <a:rPr lang="en-US" altLang="zh-CN" dirty="0"/>
              <a:t>Docker</a:t>
            </a:r>
            <a:r>
              <a:rPr lang="zh-CN" altLang="en-US" dirty="0"/>
              <a:t>跨机器容器之间的通讯问题。</a:t>
            </a:r>
          </a:p>
          <a:p>
            <a:pPr marL="0" indent="0">
              <a:buNone/>
            </a:pPr>
            <a:r>
              <a:rPr lang="en-US" altLang="zh-CN" dirty="0"/>
              <a:t>Kubernetes</a:t>
            </a:r>
            <a:r>
              <a:rPr lang="zh-CN" altLang="en-US" dirty="0"/>
              <a:t>的自我修复机制使得容器集群总是运行在用户期望的状态。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508327D-B69A-4074-91AD-65C0A9C89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1187" y="2766589"/>
            <a:ext cx="5152413" cy="383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51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D02B8C09-56CF-4198-80E1-8EB2C1169F73}"/>
              </a:ext>
            </a:extLst>
          </p:cNvPr>
          <p:cNvSpPr txBox="1"/>
          <p:nvPr/>
        </p:nvSpPr>
        <p:spPr>
          <a:xfrm>
            <a:off x="1148080" y="1412240"/>
            <a:ext cx="10241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/>
              <a:t>1.</a:t>
            </a:r>
            <a:r>
              <a:rPr lang="zh-CN" altLang="en-US" sz="6000" dirty="0"/>
              <a:t>基础</a:t>
            </a:r>
            <a:endParaRPr lang="en-US" altLang="zh-CN" sz="6000" dirty="0"/>
          </a:p>
          <a:p>
            <a:r>
              <a:rPr lang="en-US" altLang="zh-CN" sz="6000" dirty="0"/>
              <a:t>2.</a:t>
            </a:r>
            <a:r>
              <a:rPr lang="zh-CN" altLang="en-US" sz="6000" dirty="0"/>
              <a:t>安装</a:t>
            </a:r>
            <a:endParaRPr lang="en-US" altLang="zh-CN" sz="6000" dirty="0"/>
          </a:p>
          <a:p>
            <a:r>
              <a:rPr lang="en-US" altLang="zh-CN" sz="6000" dirty="0"/>
              <a:t>3.</a:t>
            </a:r>
            <a:r>
              <a:rPr lang="zh-CN" altLang="en-US" sz="6000" dirty="0"/>
              <a:t>配置</a:t>
            </a:r>
            <a:endParaRPr lang="en-US" altLang="zh-CN" sz="6000" dirty="0"/>
          </a:p>
          <a:p>
            <a:r>
              <a:rPr lang="en-US" altLang="zh-CN" sz="6000" dirty="0"/>
              <a:t>4..net core</a:t>
            </a:r>
            <a:r>
              <a:rPr lang="zh-CN" altLang="en-US" sz="6000" dirty="0"/>
              <a:t>应用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9548280-ADE0-4268-AD11-CE27EDDBA08B}"/>
              </a:ext>
            </a:extLst>
          </p:cNvPr>
          <p:cNvSpPr txBox="1"/>
          <p:nvPr/>
        </p:nvSpPr>
        <p:spPr>
          <a:xfrm>
            <a:off x="1076960" y="111760"/>
            <a:ext cx="8351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Docker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828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555308-B13B-4020-92B2-24008773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1.Docker</a:t>
            </a:r>
            <a:r>
              <a:rPr lang="zh-CN" altLang="en-US" dirty="0"/>
              <a:t>基础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E3E42C-0692-4071-AC15-5B43A33C0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Docker </a:t>
            </a:r>
            <a:r>
              <a:rPr lang="zh-CN" altLang="en-US" dirty="0"/>
              <a:t>是一个开源的应用容器引擎，基于 </a:t>
            </a:r>
            <a:r>
              <a:rPr lang="en-US" altLang="zh-CN" dirty="0"/>
              <a:t>Go </a:t>
            </a:r>
            <a:r>
              <a:rPr lang="zh-CN" altLang="en-US" dirty="0"/>
              <a:t>语言 </a:t>
            </a:r>
            <a:endParaRPr lang="en-US" altLang="zh-CN" dirty="0"/>
          </a:p>
          <a:p>
            <a:r>
              <a:rPr lang="en-US" altLang="zh-CN" dirty="0"/>
              <a:t>Docker </a:t>
            </a:r>
            <a:r>
              <a:rPr lang="zh-CN" altLang="en-US" dirty="0"/>
              <a:t>可以让开发者打包他们的应用以及依赖包到一个轻量级、可移植的容器中，然后发布到任何流行的 </a:t>
            </a:r>
            <a:r>
              <a:rPr lang="en-US" altLang="zh-CN" dirty="0"/>
              <a:t>Linux </a:t>
            </a:r>
            <a:r>
              <a:rPr lang="zh-CN" altLang="en-US" dirty="0"/>
              <a:t>机器上，也可以实现虚拟化。</a:t>
            </a:r>
            <a:endParaRPr lang="en-US" altLang="zh-CN" dirty="0"/>
          </a:p>
          <a:p>
            <a:r>
              <a:rPr lang="zh-CN" altLang="en-US" dirty="0"/>
              <a:t>容器是完全使用沙箱机制，相互之间不会有任何接口（类似 </a:t>
            </a:r>
            <a:r>
              <a:rPr lang="en-US" altLang="zh-CN" dirty="0"/>
              <a:t>iPhone </a:t>
            </a:r>
            <a:r>
              <a:rPr lang="zh-CN" altLang="en-US" dirty="0"/>
              <a:t>的 </a:t>
            </a:r>
            <a:r>
              <a:rPr lang="en-US" altLang="zh-CN" dirty="0"/>
              <a:t>app</a:t>
            </a:r>
            <a:r>
              <a:rPr lang="zh-CN" altLang="en-US" dirty="0"/>
              <a:t>）</a:t>
            </a:r>
            <a:r>
              <a:rPr lang="en-US" altLang="zh-CN" dirty="0"/>
              <a:t>,</a:t>
            </a:r>
            <a:r>
              <a:rPr lang="zh-CN" altLang="en-US" dirty="0"/>
              <a:t>更重要的是容器性能开销极低。</a:t>
            </a:r>
          </a:p>
        </p:txBody>
      </p:sp>
    </p:spTree>
    <p:extLst>
      <p:ext uri="{BB962C8B-B14F-4D97-AF65-F5344CB8AC3E}">
        <p14:creationId xmlns:p14="http://schemas.microsoft.com/office/powerpoint/2010/main" val="124071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DB2CFB-0A2A-4F26-92AD-7BB5C0087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1.Docker </a:t>
            </a:r>
            <a:r>
              <a:rPr lang="zh-CN" altLang="en-US" dirty="0"/>
              <a:t>基础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6E3A19-7D60-445B-8F3C-618881DFA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atinLnBrk="1"/>
            <a:r>
              <a:rPr lang="en-US" altLang="zh-CN" b="1" dirty="0"/>
              <a:t>1</a:t>
            </a:r>
            <a:r>
              <a:rPr lang="zh-CN" altLang="en-US" b="1" dirty="0"/>
              <a:t>、简化程序：</a:t>
            </a:r>
            <a:br>
              <a:rPr lang="zh-CN" altLang="en-US" dirty="0"/>
            </a:br>
            <a:r>
              <a:rPr lang="en-US" altLang="zh-CN" dirty="0"/>
              <a:t>Docker </a:t>
            </a:r>
            <a:r>
              <a:rPr lang="zh-CN" altLang="en-US" dirty="0"/>
              <a:t>让开发者可以打包他们的应用以及依赖包到一个可移植的容器中，然后发布到任何流行的 </a:t>
            </a:r>
            <a:r>
              <a:rPr lang="en-US" altLang="zh-CN" dirty="0"/>
              <a:t>Linux【</a:t>
            </a:r>
            <a:r>
              <a:rPr lang="zh-CN" altLang="en-US" dirty="0"/>
              <a:t>目前</a:t>
            </a:r>
            <a:r>
              <a:rPr lang="en-US" altLang="zh-CN" dirty="0"/>
              <a:t>windows</a:t>
            </a:r>
            <a:r>
              <a:rPr lang="zh-CN" altLang="en-US" dirty="0"/>
              <a:t>也支持</a:t>
            </a:r>
            <a:r>
              <a:rPr lang="en-US" altLang="zh-CN" dirty="0"/>
              <a:t>docker】 </a:t>
            </a:r>
            <a:r>
              <a:rPr lang="zh-CN" altLang="en-US" dirty="0"/>
              <a:t>机器上，便可以实现虚拟化。</a:t>
            </a:r>
            <a:r>
              <a:rPr lang="en-US" altLang="zh-CN" dirty="0"/>
              <a:t>Docker</a:t>
            </a:r>
            <a:r>
              <a:rPr lang="zh-CN" altLang="en-US" dirty="0"/>
              <a:t>改变了虚拟化的方式，使开发者可以直接将自己的成果放入</a:t>
            </a:r>
            <a:r>
              <a:rPr lang="en-US" altLang="zh-CN" dirty="0"/>
              <a:t>Docker</a:t>
            </a:r>
            <a:r>
              <a:rPr lang="zh-CN" altLang="en-US" dirty="0"/>
              <a:t>中进行管理。方便快捷已经是 </a:t>
            </a:r>
            <a:r>
              <a:rPr lang="en-US" altLang="zh-CN" dirty="0"/>
              <a:t>Docker</a:t>
            </a:r>
            <a:r>
              <a:rPr lang="zh-CN" altLang="en-US" dirty="0"/>
              <a:t>的最大优势，过去需要用数天乃至数周的 任务，在</a:t>
            </a:r>
            <a:r>
              <a:rPr lang="en-US" altLang="zh-CN" dirty="0"/>
              <a:t>Docker</a:t>
            </a:r>
            <a:r>
              <a:rPr lang="zh-CN" altLang="en-US" dirty="0"/>
              <a:t>容器的处理下，只需要数秒就能完成。</a:t>
            </a:r>
          </a:p>
          <a:p>
            <a:pPr latinLnBrk="1"/>
            <a:r>
              <a:rPr lang="en-US" altLang="zh-CN" b="1" dirty="0"/>
              <a:t>2</a:t>
            </a:r>
            <a:r>
              <a:rPr lang="zh-CN" altLang="en-US" b="1" dirty="0"/>
              <a:t>、避免选择恐惧症：</a:t>
            </a:r>
            <a:br>
              <a:rPr lang="zh-CN" altLang="en-US" dirty="0"/>
            </a:br>
            <a:r>
              <a:rPr lang="zh-CN" altLang="en-US" dirty="0"/>
              <a:t>如果你有选择恐惧症，还是资深患者。</a:t>
            </a:r>
            <a:r>
              <a:rPr lang="en-US" altLang="zh-CN" dirty="0"/>
              <a:t>Docker </a:t>
            </a:r>
            <a:r>
              <a:rPr lang="zh-CN" altLang="en-US" dirty="0"/>
              <a:t>帮你 打包你的纠结！比如 </a:t>
            </a:r>
            <a:r>
              <a:rPr lang="en-US" altLang="zh-CN" dirty="0"/>
              <a:t>Docker </a:t>
            </a:r>
            <a:r>
              <a:rPr lang="zh-CN" altLang="en-US" dirty="0"/>
              <a:t>镜像；</a:t>
            </a:r>
            <a:r>
              <a:rPr lang="en-US" altLang="zh-CN" dirty="0"/>
              <a:t>Docker </a:t>
            </a:r>
            <a:r>
              <a:rPr lang="zh-CN" altLang="en-US" dirty="0"/>
              <a:t>镜像中包含了运行环境和配置，所以 </a:t>
            </a:r>
            <a:r>
              <a:rPr lang="en-US" altLang="zh-CN" dirty="0"/>
              <a:t>Docker </a:t>
            </a:r>
            <a:r>
              <a:rPr lang="zh-CN" altLang="en-US" dirty="0"/>
              <a:t>可以简化部署多种应用实例工作。比如 </a:t>
            </a:r>
            <a:r>
              <a:rPr lang="en-US" altLang="zh-CN" dirty="0"/>
              <a:t>Web </a:t>
            </a:r>
            <a:r>
              <a:rPr lang="zh-CN" altLang="en-US" dirty="0"/>
              <a:t>应用、后台应用、数据库应用、大数据应用比如 </a:t>
            </a:r>
            <a:r>
              <a:rPr lang="en-US" altLang="zh-CN" dirty="0"/>
              <a:t>Hadoop </a:t>
            </a:r>
            <a:r>
              <a:rPr lang="zh-CN" altLang="en-US" dirty="0"/>
              <a:t>集群、消息队列等等都可以打包成一个镜像部署。</a:t>
            </a:r>
          </a:p>
          <a:p>
            <a:pPr latinLnBrk="1"/>
            <a:r>
              <a:rPr lang="en-US" altLang="zh-CN" b="1" dirty="0"/>
              <a:t>3</a:t>
            </a:r>
            <a:r>
              <a:rPr lang="zh-CN" altLang="en-US" b="1" dirty="0"/>
              <a:t>、节省开支：</a:t>
            </a:r>
            <a:br>
              <a:rPr lang="zh-CN" altLang="en-US" dirty="0"/>
            </a:br>
            <a:r>
              <a:rPr lang="zh-CN" altLang="en-US" dirty="0"/>
              <a:t>一方面，云计算时代到来，使开发者不必为了追求效果而配置高额的硬件，</a:t>
            </a:r>
            <a:r>
              <a:rPr lang="en-US" altLang="zh-CN" dirty="0"/>
              <a:t>Docker </a:t>
            </a:r>
            <a:r>
              <a:rPr lang="zh-CN" altLang="en-US" dirty="0"/>
              <a:t>改变了高性能必然高价格的思维定势。</a:t>
            </a:r>
            <a:r>
              <a:rPr lang="en-US" altLang="zh-CN" dirty="0"/>
              <a:t>Docker </a:t>
            </a:r>
            <a:r>
              <a:rPr lang="zh-CN" altLang="en-US" dirty="0"/>
              <a:t>与云的结合，让云空间得到更充分的利用。不仅解决了硬件管理的问题，也改变了虚拟化的方式。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61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D573A6-32F0-4DCD-8C8C-74151C14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安装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BEB53D-FCFD-4FFF-94BE-0BCCC8D57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4000"/>
            <a:ext cx="9601200" cy="4343400"/>
          </a:xfrm>
        </p:spPr>
        <p:txBody>
          <a:bodyPr>
            <a:normAutofit/>
          </a:bodyPr>
          <a:lstStyle/>
          <a:p>
            <a:r>
              <a:rPr lang="zh-CN" altLang="en-US" dirty="0"/>
              <a:t>按照官方教程安装</a:t>
            </a:r>
            <a:r>
              <a:rPr lang="en-US" altLang="zh-CN" dirty="0"/>
              <a:t>docker</a:t>
            </a:r>
          </a:p>
          <a:p>
            <a:pPr marL="0" indent="0">
              <a:buNone/>
            </a:pPr>
            <a:r>
              <a:rPr lang="en-US" altLang="zh-CN" dirty="0">
                <a:hlinkClick r:id="rId2"/>
              </a:rPr>
              <a:t>https://docs.docker.com/engine/installation/linux/docker-ce/centos/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下面举例</a:t>
            </a:r>
            <a:r>
              <a:rPr lang="en-US" altLang="zh-CN" dirty="0"/>
              <a:t>centos</a:t>
            </a:r>
            <a:r>
              <a:rPr lang="zh-CN" altLang="en-US" dirty="0"/>
              <a:t>的安装，最好</a:t>
            </a:r>
            <a:r>
              <a:rPr lang="en-US" altLang="zh-CN" dirty="0"/>
              <a:t>centos7.0</a:t>
            </a:r>
            <a:r>
              <a:rPr lang="zh-CN" altLang="en-US" dirty="0"/>
              <a:t>以上版本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安装依赖的组件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sudo</a:t>
            </a:r>
            <a:r>
              <a:rPr lang="en-US" altLang="zh-CN" dirty="0"/>
              <a:t> yum install -y yum-</a:t>
            </a:r>
            <a:r>
              <a:rPr lang="en-US" altLang="zh-CN" dirty="0" err="1"/>
              <a:t>utils</a:t>
            </a:r>
            <a:r>
              <a:rPr lang="en-US" altLang="zh-CN" dirty="0"/>
              <a:t> device-mapper-persistent-data lvm2</a:t>
            </a:r>
          </a:p>
          <a:p>
            <a:pPr marL="0" indent="0">
              <a:buNone/>
            </a:pPr>
            <a:r>
              <a:rPr lang="zh-CN" altLang="en-US" dirty="0"/>
              <a:t>添加源</a:t>
            </a:r>
            <a:br>
              <a:rPr lang="en-US" altLang="zh-CN" dirty="0"/>
            </a:br>
            <a:r>
              <a:rPr lang="en-US" altLang="zh-CN" dirty="0" err="1"/>
              <a:t>sudo</a:t>
            </a:r>
            <a:r>
              <a:rPr lang="en-US" altLang="zh-CN" dirty="0"/>
              <a:t> yum-config-manager --add-repo </a:t>
            </a:r>
            <a:r>
              <a:rPr lang="en-US" altLang="zh-CN" dirty="0">
                <a:hlinkClick r:id="rId3"/>
              </a:rPr>
              <a:t>https://download.docker.com/linux/centos/docker-ce.repo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安装</a:t>
            </a:r>
            <a:r>
              <a:rPr lang="en-US" altLang="zh-CN" dirty="0"/>
              <a:t>docker</a:t>
            </a:r>
          </a:p>
          <a:p>
            <a:pPr marL="0" indent="0">
              <a:buNone/>
            </a:pPr>
            <a:r>
              <a:rPr lang="en-US" altLang="zh-CN" dirty="0" err="1"/>
              <a:t>sudo</a:t>
            </a:r>
            <a:r>
              <a:rPr lang="en-US" altLang="zh-CN" dirty="0"/>
              <a:t> yum install docker-</a:t>
            </a:r>
            <a:r>
              <a:rPr lang="en-US" altLang="zh-CN" dirty="0" err="1"/>
              <a:t>ce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457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085A91-5B64-4288-9CDA-97696910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安装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5EF2D-E0E9-4EA3-A2F9-A2EAB8BF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 启动</a:t>
            </a:r>
            <a:r>
              <a:rPr lang="en-US" altLang="zh-CN" dirty="0"/>
              <a:t>Docker</a:t>
            </a:r>
            <a:br>
              <a:rPr lang="en-US" altLang="zh-CN" dirty="0"/>
            </a:br>
            <a:r>
              <a:rPr lang="en-US" altLang="zh-CN" dirty="0" err="1"/>
              <a:t>sudo</a:t>
            </a:r>
            <a:r>
              <a:rPr lang="en-US" altLang="zh-CN" dirty="0"/>
              <a:t> </a:t>
            </a:r>
            <a:r>
              <a:rPr lang="en-US" altLang="zh-CN" dirty="0" err="1"/>
              <a:t>systemctl</a:t>
            </a:r>
            <a:r>
              <a:rPr lang="en-US" altLang="zh-CN" dirty="0"/>
              <a:t> start docker #</a:t>
            </a:r>
            <a:r>
              <a:rPr lang="zh-CN" altLang="en-US" dirty="0"/>
              <a:t>启动</a:t>
            </a:r>
            <a:r>
              <a:rPr lang="en-US" altLang="zh-CN" dirty="0"/>
              <a:t>Docker</a:t>
            </a:r>
            <a:br>
              <a:rPr lang="en-US" altLang="zh-CN" dirty="0"/>
            </a:br>
            <a:r>
              <a:rPr lang="en-US" altLang="zh-CN" dirty="0" err="1"/>
              <a:t>sudo</a:t>
            </a:r>
            <a:r>
              <a:rPr lang="en-US" altLang="zh-CN" dirty="0"/>
              <a:t> </a:t>
            </a:r>
            <a:r>
              <a:rPr lang="en-US" altLang="zh-CN" dirty="0" err="1"/>
              <a:t>systemctl</a:t>
            </a:r>
            <a:r>
              <a:rPr lang="en-US" altLang="zh-CN" dirty="0"/>
              <a:t> enable </a:t>
            </a:r>
            <a:r>
              <a:rPr lang="en-US" altLang="zh-CN" dirty="0" err="1"/>
              <a:t>docker.service</a:t>
            </a:r>
            <a:r>
              <a:rPr lang="en-US" altLang="zh-CN" dirty="0"/>
              <a:t> #</a:t>
            </a:r>
            <a:r>
              <a:rPr lang="zh-CN" altLang="en-US" dirty="0"/>
              <a:t>设置</a:t>
            </a:r>
            <a:r>
              <a:rPr lang="en-US" altLang="zh-CN" dirty="0"/>
              <a:t>Docker</a:t>
            </a:r>
            <a:r>
              <a:rPr lang="zh-CN" altLang="en-US" dirty="0"/>
              <a:t>服务开机启动</a:t>
            </a:r>
            <a:endParaRPr lang="en-US" altLang="zh-CN" dirty="0"/>
          </a:p>
          <a:p>
            <a:r>
              <a:rPr lang="zh-CN" altLang="en-US" dirty="0"/>
              <a:t>运行</a:t>
            </a:r>
            <a:r>
              <a:rPr lang="en-US" altLang="zh-CN" dirty="0"/>
              <a:t>hello-world</a:t>
            </a:r>
            <a:r>
              <a:rPr lang="zh-CN" altLang="en-US" dirty="0"/>
              <a:t>镜像的容器</a:t>
            </a:r>
          </a:p>
          <a:p>
            <a:pPr marL="0" indent="0">
              <a:buNone/>
            </a:pPr>
            <a:r>
              <a:rPr lang="en-US" altLang="zh-CN" dirty="0" err="1"/>
              <a:t>sudo</a:t>
            </a:r>
            <a:r>
              <a:rPr lang="en-US" altLang="zh-CN" dirty="0"/>
              <a:t> docker run hello-world   #</a:t>
            </a:r>
            <a:r>
              <a:rPr lang="zh-CN" altLang="en-US" dirty="0"/>
              <a:t>基于</a:t>
            </a:r>
            <a:r>
              <a:rPr lang="en-US" altLang="zh-CN" dirty="0"/>
              <a:t>hello-world</a:t>
            </a:r>
            <a:r>
              <a:rPr lang="zh-CN" altLang="en-US" dirty="0"/>
              <a:t>镜像创建一个容器</a:t>
            </a:r>
          </a:p>
          <a:p>
            <a:r>
              <a:rPr lang="zh-CN" altLang="en-US" dirty="0"/>
              <a:t>查看当前</a:t>
            </a:r>
            <a:r>
              <a:rPr lang="en-US" altLang="zh-CN" dirty="0"/>
              <a:t>docker</a:t>
            </a:r>
            <a:r>
              <a:rPr lang="zh-CN" altLang="en-US" dirty="0"/>
              <a:t>安装的镜像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docker images</a:t>
            </a:r>
          </a:p>
          <a:p>
            <a:pPr marL="0" indent="0">
              <a:buNone/>
            </a:pPr>
            <a:r>
              <a:rPr lang="zh-CN" altLang="en-US" dirty="0"/>
              <a:t>查看当前正在运行的</a:t>
            </a:r>
            <a:r>
              <a:rPr lang="en-US" altLang="zh-CN" dirty="0"/>
              <a:t>docker</a:t>
            </a:r>
            <a:r>
              <a:rPr lang="zh-CN" altLang="en-US" dirty="0"/>
              <a:t>容器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docker </a:t>
            </a:r>
            <a:r>
              <a:rPr lang="en-US" altLang="zh-CN" dirty="0" err="1"/>
              <a:t>ps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9651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307BB5-3A1E-44C9-8503-68884A135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配置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3B69A1-A5D7-45C8-A7A5-345542237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运行</a:t>
            </a:r>
            <a:r>
              <a:rPr lang="en-US" altLang="zh-CN" dirty="0"/>
              <a:t>docker</a:t>
            </a:r>
            <a:r>
              <a:rPr lang="zh-CN" altLang="en-US" dirty="0"/>
              <a:t>镜像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docker run [OPTIONS] IMAGE [COMMAND] [ARG...]</a:t>
            </a:r>
          </a:p>
          <a:p>
            <a:pPr marL="0" indent="0">
              <a:buNone/>
            </a:pPr>
            <a:r>
              <a:rPr lang="en-US" altLang="zh-CN" dirty="0"/>
              <a:t>-d: </a:t>
            </a:r>
            <a:r>
              <a:rPr lang="zh-CN" altLang="en-US" dirty="0"/>
              <a:t>后台运行容器，并返回容器</a:t>
            </a:r>
            <a:r>
              <a:rPr lang="en-US" altLang="zh-CN" dirty="0"/>
              <a:t>ID</a:t>
            </a:r>
            <a:r>
              <a:rPr lang="zh-CN" altLang="en-US" dirty="0"/>
              <a:t>；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b="1" dirty="0"/>
              <a:t>--name="</a:t>
            </a:r>
            <a:r>
              <a:rPr lang="en-US" altLang="zh-CN" b="1" dirty="0" err="1"/>
              <a:t>nginx-lb</a:t>
            </a:r>
            <a:r>
              <a:rPr lang="en-US" altLang="zh-CN" b="1" dirty="0"/>
              <a:t>":</a:t>
            </a:r>
            <a:r>
              <a:rPr lang="en-US" altLang="zh-CN" dirty="0"/>
              <a:t> </a:t>
            </a:r>
            <a:r>
              <a:rPr lang="zh-CN" altLang="en-US" dirty="0"/>
              <a:t>为容器指定一个名称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-m :</a:t>
            </a:r>
            <a:r>
              <a:rPr lang="zh-CN" altLang="en-US" dirty="0"/>
              <a:t>设置容器使用内存最大值</a:t>
            </a:r>
            <a:endParaRPr lang="en-US" altLang="zh-CN" dirty="0"/>
          </a:p>
          <a:p>
            <a:r>
              <a:rPr lang="zh-CN" altLang="en-US" dirty="0"/>
              <a:t>网络连接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docker run -d -p 5000:5000 training/</a:t>
            </a:r>
            <a:r>
              <a:rPr lang="en-US" altLang="zh-CN" dirty="0" err="1"/>
              <a:t>webapp</a:t>
            </a:r>
            <a:r>
              <a:rPr lang="en-US" altLang="zh-CN" dirty="0"/>
              <a:t> python app.py</a:t>
            </a:r>
          </a:p>
          <a:p>
            <a:pPr marL="0" indent="0">
              <a:buNone/>
            </a:pPr>
            <a:r>
              <a:rPr lang="zh-CN" altLang="en-US" dirty="0"/>
              <a:t>通过</a:t>
            </a:r>
            <a:r>
              <a:rPr lang="en-US" altLang="zh-CN" dirty="0"/>
              <a:t>-p</a:t>
            </a:r>
            <a:r>
              <a:rPr lang="zh-CN" altLang="en-US" dirty="0"/>
              <a:t>可以将容器端口映射到宿主端口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5276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0E249A-71E7-43B7-8783-F6346C92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</a:t>
            </a:r>
            <a:r>
              <a:rPr lang="zh-CN" altLang="en-US" dirty="0"/>
              <a:t>配置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E6B2EC-C265-41B1-96B6-DC0113CED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22400"/>
            <a:ext cx="9601200" cy="4445000"/>
          </a:xfrm>
        </p:spPr>
        <p:txBody>
          <a:bodyPr>
            <a:normAutofit fontScale="85000" lnSpcReduction="10000"/>
          </a:bodyPr>
          <a:lstStyle/>
          <a:p>
            <a:pPr latinLnBrk="1"/>
            <a:r>
              <a:rPr lang="en-US" altLang="zh-CN" b="1" dirty="0" err="1"/>
              <a:t>Dockerfile</a:t>
            </a:r>
            <a:r>
              <a:rPr lang="zh-CN" altLang="en-US" b="1" dirty="0"/>
              <a:t>详解</a:t>
            </a:r>
          </a:p>
          <a:p>
            <a:pPr marL="0" indent="0">
              <a:buNone/>
            </a:pPr>
            <a:r>
              <a:rPr lang="en-US" altLang="zh-CN" dirty="0" err="1"/>
              <a:t>DockerFile</a:t>
            </a:r>
            <a:r>
              <a:rPr lang="zh-CN" altLang="en-US" dirty="0"/>
              <a:t>分为四部分组成：基础镜像信息、维护者信息、镜像操作指令和容器启动时执行指令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#</a:t>
            </a:r>
            <a:r>
              <a:rPr lang="zh-CN" altLang="en-US" dirty="0"/>
              <a:t>第一行必须指令基于的基础镜像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</a:t>
            </a:r>
            <a:r>
              <a:rPr lang="en-US" altLang="zh-CN" dirty="0"/>
              <a:t>From </a:t>
            </a:r>
            <a:r>
              <a:rPr lang="en-US" altLang="zh-CN" dirty="0" err="1"/>
              <a:t>ubutu</a:t>
            </a:r>
            <a:r>
              <a:rPr lang="en-US" altLang="zh-CN" dirty="0"/>
              <a:t> </a:t>
            </a:r>
          </a:p>
          <a:p>
            <a:pPr marL="0" indent="0">
              <a:buNone/>
            </a:pPr>
            <a:r>
              <a:rPr lang="en-US" altLang="zh-CN" dirty="0"/>
              <a:t>#</a:t>
            </a:r>
            <a:r>
              <a:rPr lang="zh-CN" altLang="en-US" dirty="0"/>
              <a:t>维护者信息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MAINTAINER </a:t>
            </a:r>
            <a:r>
              <a:rPr lang="en-US" altLang="zh-CN" dirty="0" err="1"/>
              <a:t>docker_user</a:t>
            </a:r>
            <a:r>
              <a:rPr lang="en-US" altLang="zh-CN" dirty="0"/>
              <a:t> docker_user@mail.com </a:t>
            </a:r>
          </a:p>
          <a:p>
            <a:pPr marL="0" indent="0">
              <a:buNone/>
            </a:pPr>
            <a:r>
              <a:rPr lang="en-US" altLang="zh-CN" dirty="0"/>
              <a:t>#</a:t>
            </a:r>
            <a:r>
              <a:rPr lang="zh-CN" altLang="en-US" dirty="0"/>
              <a:t>镜像的操作指令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apt/</a:t>
            </a:r>
            <a:r>
              <a:rPr lang="en-US" altLang="zh-CN" dirty="0" err="1"/>
              <a:t>sourcelist.list</a:t>
            </a:r>
            <a:r>
              <a:rPr lang="en-US" altLang="zh-CN" dirty="0"/>
              <a:t> </a:t>
            </a:r>
          </a:p>
          <a:p>
            <a:pPr marL="0" indent="0">
              <a:buNone/>
            </a:pPr>
            <a:r>
              <a:rPr lang="en-US" altLang="zh-CN" dirty="0"/>
              <a:t>RUN apt-get update &amp;&amp; apt-get install -y </a:t>
            </a:r>
            <a:r>
              <a:rPr lang="en-US" altLang="zh-CN" dirty="0" err="1"/>
              <a:t>ngnix</a:t>
            </a:r>
            <a:r>
              <a:rPr lang="en-US" altLang="zh-CN" dirty="0"/>
              <a:t> </a:t>
            </a:r>
          </a:p>
          <a:p>
            <a:pPr marL="0" indent="0">
              <a:buNone/>
            </a:pPr>
            <a:r>
              <a:rPr lang="en-US" altLang="zh-CN" dirty="0"/>
              <a:t>RUN echo "\</a:t>
            </a:r>
            <a:r>
              <a:rPr lang="en-US" altLang="zh-CN" dirty="0" err="1"/>
              <a:t>ndaemon</a:t>
            </a:r>
            <a:r>
              <a:rPr lang="en-US" altLang="zh-CN" dirty="0"/>
              <a:t> off;"&gt;&gt;/</a:t>
            </a:r>
            <a:r>
              <a:rPr lang="en-US" altLang="zh-CN" dirty="0" err="1"/>
              <a:t>etc</a:t>
            </a:r>
            <a:r>
              <a:rPr lang="en-US" altLang="zh-CN" dirty="0"/>
              <a:t>/</a:t>
            </a:r>
            <a:r>
              <a:rPr lang="en-US" altLang="zh-CN" dirty="0" err="1"/>
              <a:t>ngnix</a:t>
            </a:r>
            <a:r>
              <a:rPr lang="en-US" altLang="zh-CN" dirty="0"/>
              <a:t>/</a:t>
            </a:r>
            <a:r>
              <a:rPr lang="en-US" altLang="zh-CN" dirty="0" err="1"/>
              <a:t>nignix.conf</a:t>
            </a:r>
            <a:r>
              <a:rPr lang="en-US" altLang="zh-CN" dirty="0"/>
              <a:t> </a:t>
            </a:r>
          </a:p>
          <a:p>
            <a:pPr marL="0" indent="0">
              <a:buNone/>
            </a:pPr>
            <a:r>
              <a:rPr lang="en-US" altLang="zh-CN" dirty="0"/>
              <a:t>#</a:t>
            </a:r>
            <a:r>
              <a:rPr lang="zh-CN" altLang="en-US" dirty="0"/>
              <a:t>容器启动时执行指令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CMD /</a:t>
            </a:r>
            <a:r>
              <a:rPr lang="en-US" altLang="zh-CN" dirty="0" err="1"/>
              <a:t>usr</a:t>
            </a:r>
            <a:r>
              <a:rPr lang="en-US" altLang="zh-CN" dirty="0"/>
              <a:t>/</a:t>
            </a:r>
            <a:r>
              <a:rPr lang="en-US" altLang="zh-CN" dirty="0" err="1"/>
              <a:t>sbin</a:t>
            </a:r>
            <a:r>
              <a:rPr lang="en-US" altLang="zh-CN" dirty="0"/>
              <a:t>/</a:t>
            </a:r>
            <a:r>
              <a:rPr lang="en-US" altLang="zh-CN" dirty="0" err="1"/>
              <a:t>ngnix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659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63FA22-C8C6-4CD5-A13D-D07D050EE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3840"/>
            <a:ext cx="9601200" cy="5933440"/>
          </a:xfrm>
        </p:spPr>
        <p:txBody>
          <a:bodyPr>
            <a:norm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、</a:t>
            </a:r>
            <a:r>
              <a:rPr lang="en-US" altLang="zh-CN" dirty="0"/>
              <a:t>From</a:t>
            </a:r>
            <a:r>
              <a:rPr lang="zh-CN" altLang="en-US" dirty="0"/>
              <a:t>指令 </a:t>
            </a:r>
          </a:p>
          <a:p>
            <a:pPr marL="0" indent="0">
              <a:buNone/>
            </a:pPr>
            <a:r>
              <a:rPr lang="en-US" altLang="zh-CN" dirty="0"/>
              <a:t>From </a:t>
            </a:r>
            <a:r>
              <a:rPr lang="zh-CN" altLang="en-US" dirty="0"/>
              <a:t>或者</a:t>
            </a:r>
            <a:r>
              <a:rPr lang="en-US" altLang="zh-CN" dirty="0"/>
              <a:t>From :</a:t>
            </a:r>
          </a:p>
          <a:p>
            <a:pPr marL="0" indent="0">
              <a:buNone/>
            </a:pPr>
            <a:r>
              <a:rPr lang="en-US" altLang="zh-CN" dirty="0" err="1"/>
              <a:t>DockerFile</a:t>
            </a:r>
            <a:r>
              <a:rPr lang="zh-CN" altLang="en-US" dirty="0"/>
              <a:t>第一条必须为</a:t>
            </a:r>
            <a:r>
              <a:rPr lang="en-US" altLang="zh-CN" dirty="0"/>
              <a:t>From</a:t>
            </a:r>
            <a:r>
              <a:rPr lang="zh-CN" altLang="en-US" dirty="0"/>
              <a:t>指令。如果同一个</a:t>
            </a:r>
            <a:r>
              <a:rPr lang="en-US" altLang="zh-CN" dirty="0" err="1"/>
              <a:t>DockerFile</a:t>
            </a:r>
            <a:r>
              <a:rPr lang="zh-CN" altLang="en-US" dirty="0"/>
              <a:t>创建多个镜像时，可使用多个</a:t>
            </a:r>
            <a:r>
              <a:rPr lang="en-US" altLang="zh-CN" dirty="0"/>
              <a:t>From</a:t>
            </a:r>
            <a:r>
              <a:rPr lang="zh-CN" altLang="en-US" dirty="0"/>
              <a:t>指令（每个镜像一次）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en-US" dirty="0"/>
              <a:t>、</a:t>
            </a:r>
            <a:r>
              <a:rPr lang="en-US" altLang="zh-CN" dirty="0"/>
              <a:t>MAINTAINER </a:t>
            </a:r>
          </a:p>
          <a:p>
            <a:pPr marL="0" indent="0">
              <a:buNone/>
            </a:pPr>
            <a:r>
              <a:rPr lang="zh-CN" altLang="en-US" dirty="0"/>
              <a:t>格式为</a:t>
            </a:r>
            <a:r>
              <a:rPr lang="en-US" altLang="zh-CN" dirty="0"/>
              <a:t>maintainer </a:t>
            </a:r>
            <a:r>
              <a:rPr lang="zh-CN" altLang="en-US" dirty="0"/>
              <a:t>，指定维护者的信息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</a:t>
            </a:r>
            <a:r>
              <a:rPr lang="zh-CN" altLang="en-US" dirty="0"/>
              <a:t>、</a:t>
            </a:r>
            <a:r>
              <a:rPr lang="en-US" altLang="zh-CN" dirty="0"/>
              <a:t>RUN </a:t>
            </a:r>
          </a:p>
          <a:p>
            <a:pPr marL="0" indent="0">
              <a:buNone/>
            </a:pPr>
            <a:r>
              <a:rPr lang="zh-CN" altLang="en-US" dirty="0"/>
              <a:t>格式为</a:t>
            </a:r>
            <a:r>
              <a:rPr lang="en-US" altLang="zh-CN" dirty="0"/>
              <a:t>Run </a:t>
            </a:r>
            <a:r>
              <a:rPr lang="zh-CN" altLang="en-US" dirty="0"/>
              <a:t>或者</a:t>
            </a:r>
            <a:r>
              <a:rPr lang="en-US" altLang="zh-CN" dirty="0"/>
              <a:t>Run [“executable” ,”Param1”, “param2”] </a:t>
            </a:r>
          </a:p>
          <a:p>
            <a:pPr marL="0" indent="0">
              <a:buNone/>
            </a:pPr>
            <a:r>
              <a:rPr lang="zh-CN" altLang="en-US" dirty="0"/>
              <a:t>前者在</a:t>
            </a:r>
            <a:r>
              <a:rPr lang="en-US" altLang="zh-CN" dirty="0"/>
              <a:t>shell</a:t>
            </a:r>
            <a:r>
              <a:rPr lang="zh-CN" altLang="en-US" dirty="0"/>
              <a:t>终端上运行，即</a:t>
            </a:r>
            <a:r>
              <a:rPr lang="en-US" altLang="zh-CN" dirty="0"/>
              <a:t>/bin/</a:t>
            </a:r>
            <a:r>
              <a:rPr lang="en-US" altLang="zh-CN" dirty="0" err="1"/>
              <a:t>sh</a:t>
            </a:r>
            <a:r>
              <a:rPr lang="en-US" altLang="zh-CN" dirty="0"/>
              <a:t> -C</a:t>
            </a:r>
            <a:r>
              <a:rPr lang="zh-CN" altLang="en-US" dirty="0"/>
              <a:t>，后者使用</a:t>
            </a:r>
            <a:r>
              <a:rPr lang="en-US" altLang="zh-CN" dirty="0"/>
              <a:t>exec</a:t>
            </a:r>
            <a:r>
              <a:rPr lang="zh-CN" altLang="en-US" dirty="0"/>
              <a:t>运行。例如：</a:t>
            </a:r>
            <a:r>
              <a:rPr lang="en-US" altLang="zh-CN" dirty="0"/>
              <a:t>RUN [“/bin/bash”, “-</a:t>
            </a:r>
            <a:r>
              <a:rPr lang="en-US" altLang="zh-CN" dirty="0" err="1"/>
              <a:t>c”,”echo</a:t>
            </a:r>
            <a:r>
              <a:rPr lang="en-US" altLang="zh-CN" dirty="0"/>
              <a:t> hello”] </a:t>
            </a:r>
          </a:p>
          <a:p>
            <a:pPr marL="0" indent="0">
              <a:buNone/>
            </a:pPr>
            <a:r>
              <a:rPr lang="zh-CN" altLang="en-US" dirty="0"/>
              <a:t>每条</a:t>
            </a:r>
            <a:r>
              <a:rPr lang="en-US" altLang="zh-CN" dirty="0"/>
              <a:t>run</a:t>
            </a:r>
            <a:r>
              <a:rPr lang="zh-CN" altLang="en-US" dirty="0"/>
              <a:t>指令在当前基础镜像执行，并且提交新镜像。当命令比较长时，可以使用“</a:t>
            </a:r>
            <a:r>
              <a:rPr lang="en-US" altLang="zh-CN" dirty="0"/>
              <a:t>/”</a:t>
            </a:r>
            <a:r>
              <a:rPr lang="zh-CN" altLang="en-US" dirty="0"/>
              <a:t>换行。</a:t>
            </a:r>
          </a:p>
        </p:txBody>
      </p:sp>
    </p:spTree>
    <p:extLst>
      <p:ext uri="{BB962C8B-B14F-4D97-AF65-F5344CB8AC3E}">
        <p14:creationId xmlns:p14="http://schemas.microsoft.com/office/powerpoint/2010/main" val="1684588225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142</TotalTime>
  <Words>1003</Words>
  <Application>Microsoft Office PowerPoint</Application>
  <PresentationFormat>宽屏</PresentationFormat>
  <Paragraphs>114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华文楷体</vt:lpstr>
      <vt:lpstr>Arial</vt:lpstr>
      <vt:lpstr>Franklin Gothic Book</vt:lpstr>
      <vt:lpstr>裁剪</vt:lpstr>
      <vt:lpstr>Docker学习</vt:lpstr>
      <vt:lpstr>PowerPoint 演示文稿</vt:lpstr>
      <vt:lpstr>1.Docker基础</vt:lpstr>
      <vt:lpstr>1.Docker 基础</vt:lpstr>
      <vt:lpstr>2安装</vt:lpstr>
      <vt:lpstr>2安装</vt:lpstr>
      <vt:lpstr>3.配置</vt:lpstr>
      <vt:lpstr>3.配置</vt:lpstr>
      <vt:lpstr>PowerPoint 演示文稿</vt:lpstr>
      <vt:lpstr>PowerPoint 演示文稿</vt:lpstr>
      <vt:lpstr>PowerPoint 演示文稿</vt:lpstr>
      <vt:lpstr>创建镜像</vt:lpstr>
      <vt:lpstr>4..net core docker部署</vt:lpstr>
      <vt:lpstr>编译自己的Image </vt:lpstr>
      <vt:lpstr>总结</vt:lpstr>
      <vt:lpstr>其他docker管理工具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Docker学习</dc:title>
  <dc:creator>LQPC</dc:creator>
  <cp:lastModifiedBy>LQPC</cp:lastModifiedBy>
  <cp:revision>46</cp:revision>
  <dcterms:created xsi:type="dcterms:W3CDTF">2018-03-12T09:31:13Z</dcterms:created>
  <dcterms:modified xsi:type="dcterms:W3CDTF">2018-03-26T03:45:42Z</dcterms:modified>
</cp:coreProperties>
</file>